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5" r:id="rId6"/>
    <p:sldId id="260" r:id="rId7"/>
    <p:sldId id="261" r:id="rId8"/>
    <p:sldId id="263" r:id="rId9"/>
    <p:sldId id="264"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10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C7A2C14-F016-4657-A93F-F8ABDB1BB0EC}"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301852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53993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306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167887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162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161689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2430777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74981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3375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A2C14-F016-4657-A93F-F8ABDB1BB0EC}"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34234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A2C14-F016-4657-A93F-F8ABDB1BB0EC}"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42802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A2C14-F016-4657-A93F-F8ABDB1BB0EC}" type="datetimeFigureOut">
              <a:rPr lang="en-IN" smtClean="0"/>
              <a:t>25-02-2024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357030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7A2C14-F016-4657-A93F-F8ABDB1BB0EC}"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4624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2C14-F016-4657-A93F-F8ABDB1BB0EC}" type="datetimeFigureOut">
              <a:rPr lang="en-IN" smtClean="0"/>
              <a:t>25-02-2024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15097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A2C14-F016-4657-A93F-F8ABDB1BB0EC}"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16418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A2C14-F016-4657-A93F-F8ABDB1BB0EC}"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4E6F77-60C7-4B33-8C1A-CA94C15BCEEB}" type="slidenum">
              <a:rPr lang="en-IN" smtClean="0"/>
              <a:t>‹#›</a:t>
            </a:fld>
            <a:endParaRPr lang="en-IN"/>
          </a:p>
        </p:txBody>
      </p:sp>
    </p:spTree>
    <p:extLst>
      <p:ext uri="{BB962C8B-B14F-4D97-AF65-F5344CB8AC3E}">
        <p14:creationId xmlns:p14="http://schemas.microsoft.com/office/powerpoint/2010/main" val="195995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C7A2C14-F016-4657-A93F-F8ABDB1BB0EC}" type="datetimeFigureOut">
              <a:rPr lang="en-IN" smtClean="0"/>
              <a:t>25-02-2024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4E6F77-60C7-4B33-8C1A-CA94C15BCEEB}" type="slidenum">
              <a:rPr lang="en-IN" smtClean="0"/>
              <a:t>‹#›</a:t>
            </a:fld>
            <a:endParaRPr lang="en-IN"/>
          </a:p>
        </p:txBody>
      </p:sp>
    </p:spTree>
    <p:extLst>
      <p:ext uri="{BB962C8B-B14F-4D97-AF65-F5344CB8AC3E}">
        <p14:creationId xmlns:p14="http://schemas.microsoft.com/office/powerpoint/2010/main" val="1375879610"/>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ackster.io/as4527/volume-control-using-hand-gesture-using-python-and-opencv-7aab9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60B5-9437-4372-AC8E-58C0772ADB1C}"/>
              </a:ext>
            </a:extLst>
          </p:cNvPr>
          <p:cNvSpPr>
            <a:spLocks noGrp="1"/>
          </p:cNvSpPr>
          <p:nvPr>
            <p:ph type="title"/>
          </p:nvPr>
        </p:nvSpPr>
        <p:spPr>
          <a:xfrm>
            <a:off x="838200" y="1305017"/>
            <a:ext cx="9779493" cy="385671"/>
          </a:xfrm>
        </p:spPr>
        <p:txBody>
          <a:bodyPr>
            <a:noAutofit/>
          </a:bodyPr>
          <a:lstStyle/>
          <a:p>
            <a:br>
              <a:rPr lang="en-US" sz="4800" b="1" dirty="0">
                <a:solidFill>
                  <a:srgbClr val="FF0000"/>
                </a:solidFill>
              </a:rPr>
            </a:br>
            <a:r>
              <a:rPr lang="en-US" sz="4800" b="1" dirty="0">
                <a:solidFill>
                  <a:srgbClr val="FF0000"/>
                </a:solidFill>
              </a:rPr>
              <a:t>HAND GESTURE RECOGNITION </a:t>
            </a:r>
            <a:br>
              <a:rPr lang="en-US" sz="4800" b="1" dirty="0">
                <a:solidFill>
                  <a:srgbClr val="FF0000"/>
                </a:solidFill>
              </a:rPr>
            </a:br>
            <a:r>
              <a:rPr lang="en-US" sz="4800" b="1" dirty="0">
                <a:solidFill>
                  <a:srgbClr val="FF0000"/>
                </a:solidFill>
              </a:rPr>
              <a:t>   FOR CONTROLLING THE     BRIGHTNESS and volume OF  </a:t>
            </a:r>
            <a:br>
              <a:rPr lang="en-US" sz="4800" b="1" dirty="0">
                <a:solidFill>
                  <a:srgbClr val="FF0000"/>
                </a:solidFill>
              </a:rPr>
            </a:br>
            <a:r>
              <a:rPr lang="en-US" sz="4800" b="1" dirty="0">
                <a:solidFill>
                  <a:srgbClr val="FF0000"/>
                </a:solidFill>
              </a:rPr>
              <a:t>       COMPUTER</a:t>
            </a:r>
            <a:endParaRPr lang="en-IN" sz="4800" b="1" dirty="0">
              <a:solidFill>
                <a:srgbClr val="FF0000"/>
              </a:solidFill>
            </a:endParaRPr>
          </a:p>
        </p:txBody>
      </p:sp>
      <p:sp>
        <p:nvSpPr>
          <p:cNvPr id="3" name="Content Placeholder 2">
            <a:extLst>
              <a:ext uri="{FF2B5EF4-FFF2-40B4-BE49-F238E27FC236}">
                <a16:creationId xmlns:a16="http://schemas.microsoft.com/office/drawing/2014/main" id="{4624F996-FFCF-406C-99E0-4DE241550206}"/>
              </a:ext>
            </a:extLst>
          </p:cNvPr>
          <p:cNvSpPr>
            <a:spLocks noGrp="1"/>
          </p:cNvSpPr>
          <p:nvPr>
            <p:ph idx="1"/>
          </p:nvPr>
        </p:nvSpPr>
        <p:spPr>
          <a:xfrm>
            <a:off x="634014" y="2506662"/>
            <a:ext cx="10515600" cy="4351338"/>
          </a:xfrm>
        </p:spPr>
        <p:txBody>
          <a:bodyPr/>
          <a:lstStyle/>
          <a:p>
            <a:pPr marL="0" indent="0">
              <a:buNone/>
            </a:pPr>
            <a:endParaRPr lang="en-US" b="1" dirty="0">
              <a:solidFill>
                <a:srgbClr val="FFFF00"/>
              </a:solidFill>
            </a:endParaRPr>
          </a:p>
          <a:p>
            <a:pPr marL="0" indent="0">
              <a:buNone/>
            </a:pPr>
            <a:r>
              <a:rPr lang="en-US" b="1" dirty="0">
                <a:solidFill>
                  <a:srgbClr val="FFFF00"/>
                </a:solidFill>
              </a:rPr>
              <a:t>                                 </a:t>
            </a:r>
          </a:p>
          <a:p>
            <a:pPr marL="0" indent="0">
              <a:buNone/>
            </a:pPr>
            <a:endParaRPr lang="en-US" dirty="0">
              <a:solidFill>
                <a:srgbClr val="00B050"/>
              </a:solidFill>
            </a:endParaRPr>
          </a:p>
          <a:p>
            <a:pPr marL="0" indent="0">
              <a:buNone/>
            </a:pPr>
            <a:r>
              <a:rPr lang="en-US" b="1" dirty="0">
                <a:solidFill>
                  <a:srgbClr val="FF0000"/>
                </a:solidFill>
              </a:rPr>
              <a:t>           TEAM MEMBERS                                                                      </a:t>
            </a:r>
          </a:p>
          <a:p>
            <a:pPr marL="0" indent="0">
              <a:buNone/>
            </a:pPr>
            <a:endParaRPr lang="en-US" dirty="0">
              <a:solidFill>
                <a:srgbClr val="FF0000"/>
              </a:solidFill>
            </a:endParaRPr>
          </a:p>
          <a:p>
            <a:pPr marL="0" indent="0">
              <a:buNone/>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RAKSHIT CHAJJED (201IT146)</a:t>
            </a:r>
          </a:p>
          <a:p>
            <a:pPr marL="0" indent="0">
              <a:buNone/>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ADITYA RAMA HEGDE (201IT105)</a:t>
            </a:r>
          </a:p>
          <a:p>
            <a:pPr marL="0" indent="0">
              <a:buNone/>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SATYAM VATS (201IT156)</a:t>
            </a:r>
          </a:p>
          <a:p>
            <a:pPr marL="0" indent="0">
              <a:buNone/>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SAURAV KUMAR (201IT157)</a:t>
            </a:r>
            <a:endParaRPr lang="en-IN"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9DB144B8-BA09-4C03-A192-69DAC291B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36" y="3182509"/>
            <a:ext cx="4510307" cy="3139777"/>
          </a:xfrm>
          <a:prstGeom prst="rect">
            <a:avLst/>
          </a:prstGeom>
        </p:spPr>
      </p:pic>
    </p:spTree>
    <p:extLst>
      <p:ext uri="{BB962C8B-B14F-4D97-AF65-F5344CB8AC3E}">
        <p14:creationId xmlns:p14="http://schemas.microsoft.com/office/powerpoint/2010/main" val="194539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B18E-D8DA-495A-9DCB-341880A9B6EC}"/>
              </a:ext>
            </a:extLst>
          </p:cNvPr>
          <p:cNvSpPr>
            <a:spLocks noGrp="1"/>
          </p:cNvSpPr>
          <p:nvPr>
            <p:ph type="ctrTitle"/>
          </p:nvPr>
        </p:nvSpPr>
        <p:spPr>
          <a:xfrm>
            <a:off x="529700" y="-910623"/>
            <a:ext cx="9144000" cy="2387600"/>
          </a:xfrm>
        </p:spPr>
        <p:txBody>
          <a:bodyPr/>
          <a:lstStyle/>
          <a:p>
            <a:r>
              <a:rPr lang="en-US" dirty="0">
                <a:solidFill>
                  <a:srgbClr val="FF0000"/>
                </a:solidFill>
                <a:latin typeface="Bahnschrift SemiBold" panose="020B0502040204020203" pitchFamily="34" charset="0"/>
              </a:rPr>
              <a:t>INTRODUCTION</a:t>
            </a:r>
            <a:endParaRPr lang="en-IN" dirty="0">
              <a:solidFill>
                <a:srgbClr val="FF0000"/>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86A47D41-8E60-4CD8-8A97-4207C7805B53}"/>
              </a:ext>
            </a:extLst>
          </p:cNvPr>
          <p:cNvSpPr>
            <a:spLocks noGrp="1"/>
          </p:cNvSpPr>
          <p:nvPr>
            <p:ph type="subTitle" idx="1"/>
          </p:nvPr>
        </p:nvSpPr>
        <p:spPr>
          <a:xfrm>
            <a:off x="156837" y="1873188"/>
            <a:ext cx="9144000" cy="4376692"/>
          </a:xfrm>
        </p:spPr>
        <p:txBody>
          <a:bodyPr>
            <a:noAutofit/>
          </a:bodyPr>
          <a:lstStyle/>
          <a:p>
            <a:pPr marL="342900" indent="-342900" algn="l">
              <a:buFont typeface="Arial" panose="020B0604020202020204" pitchFamily="34" charset="0"/>
              <a:buChar char="•"/>
            </a:pP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As we know, the vision-based technology of hand gesture recognition is an important part of human-computer interaction (HCI).</a:t>
            </a:r>
          </a:p>
          <a:p>
            <a:pPr marL="342900" indent="-342900" algn="l">
              <a:buFont typeface="Arial" panose="020B0604020202020204" pitchFamily="34" charset="0"/>
              <a:buChar char="•"/>
            </a:pP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Hand Gesture can be used as a tool of communication between computer and human . It is greatly different from the traditional hardware based methods and can accomplish human-computer interaction through gesture recognition.</a:t>
            </a:r>
          </a:p>
          <a:p>
            <a:pPr marL="342900" indent="-342900" algn="l">
              <a:buFont typeface="Arial" panose="020B0604020202020204" pitchFamily="34" charset="0"/>
              <a:buChar char="•"/>
            </a:pPr>
            <a:r>
              <a:rPr lang="en-US" sz="2000" dirty="0">
                <a:solidFill>
                  <a:srgbClr val="000000"/>
                </a:solidFill>
                <a:latin typeface="Lato" panose="020F0502020204030203" pitchFamily="34" charset="0"/>
                <a:ea typeface="Lato" panose="020F0502020204030203" pitchFamily="34" charset="0"/>
                <a:cs typeface="Lato" panose="020F0502020204030203" pitchFamily="34" charset="0"/>
              </a:rPr>
              <a:t>Hand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Gesture recognition determines the user intent through the recognition of the hand gesture . In the past decades, many researchers have strived to improve the hand gesture recognition technology. </a:t>
            </a:r>
          </a:p>
          <a:p>
            <a:pPr marL="342900" indent="-342900" algn="l">
              <a:buFont typeface="Arial" panose="020B0604020202020204" pitchFamily="34" charset="0"/>
              <a:buChar char="•"/>
            </a:pP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Hand gesture recognition has great value in many applications such as sign language recognition , augmented reality (virtual reality) , sign language interpreters for the disabled , and robot control .</a:t>
            </a:r>
            <a:endParaRPr lang="en-IN"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4265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774B-1018-422F-BEDB-9C565FD76A5E}"/>
              </a:ext>
            </a:extLst>
          </p:cNvPr>
          <p:cNvSpPr>
            <a:spLocks noGrp="1"/>
          </p:cNvSpPr>
          <p:nvPr>
            <p:ph type="title"/>
          </p:nvPr>
        </p:nvSpPr>
        <p:spPr>
          <a:xfrm>
            <a:off x="684212" y="408371"/>
            <a:ext cx="8534400" cy="1367161"/>
          </a:xfrm>
        </p:spPr>
        <p:txBody>
          <a:bodyPr/>
          <a:lstStyle/>
          <a:p>
            <a:r>
              <a:rPr lang="en-US" b="1" dirty="0">
                <a:solidFill>
                  <a:srgbClr val="FF0000"/>
                </a:solidFill>
              </a:rPr>
              <a:t>PROBLEM STATEMENT</a:t>
            </a:r>
            <a:endParaRPr lang="en-IN" b="1" dirty="0">
              <a:solidFill>
                <a:srgbClr val="FF0000"/>
              </a:solidFill>
            </a:endParaRPr>
          </a:p>
        </p:txBody>
      </p:sp>
      <p:sp>
        <p:nvSpPr>
          <p:cNvPr id="3" name="Content Placeholder 2">
            <a:extLst>
              <a:ext uri="{FF2B5EF4-FFF2-40B4-BE49-F238E27FC236}">
                <a16:creationId xmlns:a16="http://schemas.microsoft.com/office/drawing/2014/main" id="{6587A927-CDD6-4BFF-9395-12F286BB0C7A}"/>
              </a:ext>
            </a:extLst>
          </p:cNvPr>
          <p:cNvSpPr>
            <a:spLocks noGrp="1"/>
          </p:cNvSpPr>
          <p:nvPr>
            <p:ph idx="1"/>
          </p:nvPr>
        </p:nvSpPr>
        <p:spPr>
          <a:xfrm>
            <a:off x="684212" y="2104008"/>
            <a:ext cx="8534400" cy="4168065"/>
          </a:xfrm>
        </p:spPr>
        <p:txBody>
          <a:bodyPr>
            <a:normAutofit/>
          </a:bodyPr>
          <a:lstStyle/>
          <a:p>
            <a:pPr algn="l"/>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In this era of technological revolution, where everything is becoming automated, the physical touch between the system and the user is also becoming redundant. The concept of Gesture Recognition using various methods has widely been studied. This project aims to provide comprehensive research on the topic of Hand Recognition using python by employing the frameworks of OpenCV libraries.</a:t>
            </a:r>
          </a:p>
          <a:p>
            <a:pPr algn="l"/>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 The main aim of this project is to provide the users with a way to operate their system in a more efficient and appealing manner. A hand gesture recognition system requires only a webcam can give way to many more such works making this more efficient with days to come.</a:t>
            </a:r>
          </a:p>
          <a:p>
            <a:endParaRPr lang="en-IN" dirty="0"/>
          </a:p>
        </p:txBody>
      </p:sp>
    </p:spTree>
    <p:extLst>
      <p:ext uri="{BB962C8B-B14F-4D97-AF65-F5344CB8AC3E}">
        <p14:creationId xmlns:p14="http://schemas.microsoft.com/office/powerpoint/2010/main" val="1539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098D37-6DE0-4B52-A31D-C0E18E92A2A4}"/>
              </a:ext>
            </a:extLst>
          </p:cNvPr>
          <p:cNvSpPr>
            <a:spLocks noGrp="1"/>
          </p:cNvSpPr>
          <p:nvPr>
            <p:ph type="ctrTitle"/>
          </p:nvPr>
        </p:nvSpPr>
        <p:spPr>
          <a:xfrm>
            <a:off x="684212" y="685800"/>
            <a:ext cx="8001000" cy="858916"/>
          </a:xfrm>
        </p:spPr>
        <p:txBody>
          <a:bodyPr/>
          <a:lstStyle/>
          <a:p>
            <a:r>
              <a:rPr lang="en-US" dirty="0">
                <a:solidFill>
                  <a:srgbClr val="FF0000"/>
                </a:solidFill>
                <a:latin typeface="Lato" panose="020F0502020204030203" pitchFamily="34" charset="0"/>
                <a:ea typeface="Lato" panose="020F0502020204030203" pitchFamily="34" charset="0"/>
                <a:cs typeface="Lato" panose="020F0502020204030203" pitchFamily="34" charset="0"/>
              </a:rPr>
              <a:t>METHODOLOGY</a:t>
            </a:r>
            <a:endParaRPr lang="en-IN"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
        <p:nvSpPr>
          <p:cNvPr id="5" name="Subtitle 4">
            <a:extLst>
              <a:ext uri="{FF2B5EF4-FFF2-40B4-BE49-F238E27FC236}">
                <a16:creationId xmlns:a16="http://schemas.microsoft.com/office/drawing/2014/main" id="{924DCA6D-1FF2-4CAE-B612-C9129DDD2E59}"/>
              </a:ext>
            </a:extLst>
          </p:cNvPr>
          <p:cNvSpPr>
            <a:spLocks noGrp="1"/>
          </p:cNvSpPr>
          <p:nvPr>
            <p:ph type="subTitle" idx="1"/>
          </p:nvPr>
        </p:nvSpPr>
        <p:spPr>
          <a:xfrm>
            <a:off x="684211" y="1828801"/>
            <a:ext cx="10208689" cy="3962400"/>
          </a:xfrm>
        </p:spPr>
        <p:txBody>
          <a:bodyPr>
            <a:normAutofit fontScale="92500" lnSpcReduction="10000"/>
          </a:bodyPr>
          <a:lstStyle/>
          <a:p>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We have used the media pipe framework to detect the hand gestures.</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We also have used the OpenCV library for image processing.</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It will detect hand landmarks.</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Our python code will be calculating the distance between thumb and the index finger and giving the respective brightness of the computer.</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Also it will be calculating the distance between thumb and the little finger giving the respective volume of the computer.</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Maps the distance of the thumb tip and the index finger tip with the brightness range.</a:t>
            </a:r>
          </a:p>
          <a:p>
            <a:pPr marL="342900" indent="-342900">
              <a:buFont typeface="Arial" panose="020B0604020202020204" pitchFamily="34" charset="0"/>
              <a:buChar char="•"/>
            </a:pPr>
            <a:r>
              <a:rPr lang="en-US" sz="2000" b="1" dirty="0">
                <a:latin typeface="Lato" panose="020F0502020204030203" pitchFamily="34" charset="0"/>
                <a:ea typeface="Lato" panose="020F0502020204030203" pitchFamily="34" charset="0"/>
                <a:cs typeface="Lato" panose="020F0502020204030203" pitchFamily="34" charset="0"/>
              </a:rPr>
              <a:t>Also maps the distance of the thumb tip and the little finger tip with </a:t>
            </a:r>
            <a:r>
              <a:rPr lang="en-US" sz="2000" b="1">
                <a:latin typeface="Lato" panose="020F0502020204030203" pitchFamily="34" charset="0"/>
                <a:ea typeface="Lato" panose="020F0502020204030203" pitchFamily="34" charset="0"/>
                <a:cs typeface="Lato" panose="020F0502020204030203" pitchFamily="34" charset="0"/>
              </a:rPr>
              <a:t>the volume </a:t>
            </a:r>
            <a:r>
              <a:rPr lang="en-US" sz="2000" b="1" dirty="0">
                <a:latin typeface="Lato" panose="020F0502020204030203" pitchFamily="34" charset="0"/>
                <a:ea typeface="Lato" panose="020F0502020204030203" pitchFamily="34" charset="0"/>
                <a:cs typeface="Lato" panose="020F0502020204030203" pitchFamily="34" charset="0"/>
              </a:rPr>
              <a:t>range.</a:t>
            </a:r>
          </a:p>
          <a:p>
            <a:pPr marL="342900" indent="-342900">
              <a:buFont typeface="Arial" panose="020B0604020202020204" pitchFamily="34" charset="0"/>
              <a:buChar char="•"/>
            </a:pPr>
            <a:endParaRPr lang="en-US" sz="2000" b="1"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38803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9FBFDF0-9EB2-8FDF-8519-8FDA22032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605" y="2156895"/>
            <a:ext cx="7493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7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E8D2-FDF0-43E4-9BFF-239F5D7D2502}"/>
              </a:ext>
            </a:extLst>
          </p:cNvPr>
          <p:cNvSpPr>
            <a:spLocks noGrp="1"/>
          </p:cNvSpPr>
          <p:nvPr>
            <p:ph type="title"/>
          </p:nvPr>
        </p:nvSpPr>
        <p:spPr/>
        <p:txBody>
          <a:bodyPr/>
          <a:lstStyle/>
          <a:p>
            <a:br>
              <a:rPr lang="en-US"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76FFAE78-2853-4015-9859-CC045AB17E14}"/>
              </a:ext>
            </a:extLst>
          </p:cNvPr>
          <p:cNvSpPr>
            <a:spLocks noGrp="1"/>
          </p:cNvSpPr>
          <p:nvPr>
            <p:ph idx="1"/>
          </p:nvPr>
        </p:nvSpPr>
        <p:spPr>
          <a:xfrm>
            <a:off x="941665" y="787893"/>
            <a:ext cx="8534400" cy="5282213"/>
          </a:xfrm>
        </p:spPr>
        <p:txBody>
          <a:bodyPr>
            <a:normAutofit/>
          </a:bodyPr>
          <a:lstStyle/>
          <a:p>
            <a:pPr marL="0" indent="0">
              <a:buNone/>
            </a:pPr>
            <a:r>
              <a:rPr lang="en-US" sz="3600" b="1" dirty="0">
                <a:solidFill>
                  <a:srgbClr val="FF0000"/>
                </a:solidFill>
              </a:rPr>
              <a:t>RESULTS</a:t>
            </a:r>
          </a:p>
          <a:p>
            <a:pPr marL="0" indent="0">
              <a:buNone/>
            </a:pPr>
            <a:endParaRPr lang="en-US" sz="3600" b="1" dirty="0">
              <a:solidFill>
                <a:srgbClr val="FF0000"/>
              </a:solidFill>
            </a:endParaRPr>
          </a:p>
          <a:p>
            <a:pPr>
              <a:buFont typeface="Wingdings" panose="05000000000000000000" pitchFamily="2" charset="2"/>
              <a:buChar char="q"/>
            </a:pPr>
            <a:r>
              <a:rPr lang="en-US" sz="3200" b="1" dirty="0">
                <a:solidFill>
                  <a:srgbClr val="FF0000"/>
                </a:solidFill>
              </a:rPr>
              <a:t>OBSERVATIONS</a:t>
            </a:r>
          </a:p>
          <a:p>
            <a:pPr marL="0" indent="0">
              <a:buNone/>
            </a:pPr>
            <a:endParaRPr lang="en-US" sz="3200" b="1" dirty="0">
              <a:solidFill>
                <a:srgbClr val="FF0000"/>
              </a:solidFill>
            </a:endParaRPr>
          </a:p>
          <a:p>
            <a:r>
              <a:rPr lang="en-US" sz="2400" dirty="0">
                <a:latin typeface="Lato" panose="020F0502020204030203" pitchFamily="34" charset="0"/>
                <a:ea typeface="Lato" panose="020F0502020204030203" pitchFamily="34" charset="0"/>
                <a:cs typeface="Lato" panose="020F0502020204030203" pitchFamily="34" charset="0"/>
              </a:rPr>
              <a:t>After running the python code, we will be getting the interface displaying webcam. </a:t>
            </a:r>
          </a:p>
          <a:p>
            <a:r>
              <a:rPr lang="en-US" sz="2400" dirty="0">
                <a:latin typeface="Lato" panose="020F0502020204030203" pitchFamily="34" charset="0"/>
                <a:ea typeface="Lato" panose="020F0502020204030203" pitchFamily="34" charset="0"/>
                <a:cs typeface="Lato" panose="020F0502020204030203" pitchFamily="34" charset="0"/>
              </a:rPr>
              <a:t>As the distance between the fingers decrease, the brightness and the volume of the computer decreases and vise-versa.</a:t>
            </a:r>
          </a:p>
          <a:p>
            <a:endParaRPr lang="en-IN" dirty="0"/>
          </a:p>
        </p:txBody>
      </p:sp>
    </p:spTree>
    <p:extLst>
      <p:ext uri="{BB962C8B-B14F-4D97-AF65-F5344CB8AC3E}">
        <p14:creationId xmlns:p14="http://schemas.microsoft.com/office/powerpoint/2010/main" val="141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2A7-2A98-437B-83AC-BBA158EC2A82}"/>
              </a:ext>
            </a:extLst>
          </p:cNvPr>
          <p:cNvSpPr>
            <a:spLocks noGrp="1"/>
          </p:cNvSpPr>
          <p:nvPr>
            <p:ph type="title"/>
          </p:nvPr>
        </p:nvSpPr>
        <p:spPr>
          <a:xfrm>
            <a:off x="3293616" y="365125"/>
            <a:ext cx="8060184" cy="1325563"/>
          </a:xfrm>
        </p:spPr>
        <p:txBody>
          <a:bodyPr>
            <a:normAutofit/>
          </a:bodyPr>
          <a:lstStyle/>
          <a:p>
            <a:pPr marL="571500" indent="-571500">
              <a:buFont typeface="Wingdings" panose="05000000000000000000" pitchFamily="2" charset="2"/>
              <a:buChar char="q"/>
            </a:pPr>
            <a:r>
              <a:rPr lang="en-US" b="1" dirty="0">
                <a:solidFill>
                  <a:srgbClr val="FF0000"/>
                </a:solidFill>
              </a:rPr>
              <a:t>COMPARISONS </a:t>
            </a:r>
            <a:endParaRPr lang="en-IN" b="1" dirty="0">
              <a:solidFill>
                <a:srgbClr val="FF0000"/>
              </a:solidFill>
            </a:endParaRPr>
          </a:p>
        </p:txBody>
      </p:sp>
      <p:pic>
        <p:nvPicPr>
          <p:cNvPr id="18" name="Picture 17">
            <a:extLst>
              <a:ext uri="{FF2B5EF4-FFF2-40B4-BE49-F238E27FC236}">
                <a16:creationId xmlns:a16="http://schemas.microsoft.com/office/drawing/2014/main" id="{446DF945-9D46-4B47-AAC1-A72B2939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72" y="2200524"/>
            <a:ext cx="5473039" cy="3473600"/>
          </a:xfrm>
          <a:prstGeom prst="rect">
            <a:avLst/>
          </a:prstGeom>
        </p:spPr>
      </p:pic>
      <p:pic>
        <p:nvPicPr>
          <p:cNvPr id="22" name="Content Placeholder 21">
            <a:extLst>
              <a:ext uri="{FF2B5EF4-FFF2-40B4-BE49-F238E27FC236}">
                <a16:creationId xmlns:a16="http://schemas.microsoft.com/office/drawing/2014/main" id="{145DE56A-D468-494E-809D-0AA15EA804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021" y="2234317"/>
            <a:ext cx="5761038" cy="3406015"/>
          </a:xfrm>
        </p:spPr>
      </p:pic>
    </p:spTree>
    <p:extLst>
      <p:ext uri="{BB962C8B-B14F-4D97-AF65-F5344CB8AC3E}">
        <p14:creationId xmlns:p14="http://schemas.microsoft.com/office/powerpoint/2010/main" val="217942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170C-3DE5-471D-9873-32DF49A5A9EB}"/>
              </a:ext>
            </a:extLst>
          </p:cNvPr>
          <p:cNvSpPr>
            <a:spLocks noGrp="1"/>
          </p:cNvSpPr>
          <p:nvPr>
            <p:ph type="title"/>
          </p:nvPr>
        </p:nvSpPr>
        <p:spPr>
          <a:xfrm>
            <a:off x="684212" y="470518"/>
            <a:ext cx="8534400" cy="1553591"/>
          </a:xfrm>
        </p:spPr>
        <p:txBody>
          <a:bodyPr/>
          <a:lstStyle/>
          <a:p>
            <a:r>
              <a:rPr lang="en-US" b="1" dirty="0">
                <a:solidFill>
                  <a:srgbClr val="FF0000"/>
                </a:solidFill>
              </a:rPr>
              <a:t>conclusion</a:t>
            </a:r>
            <a:endParaRPr lang="en-IN" b="1" dirty="0">
              <a:solidFill>
                <a:srgbClr val="FF0000"/>
              </a:solidFill>
            </a:endParaRPr>
          </a:p>
        </p:txBody>
      </p:sp>
      <p:sp>
        <p:nvSpPr>
          <p:cNvPr id="3" name="Content Placeholder 2">
            <a:extLst>
              <a:ext uri="{FF2B5EF4-FFF2-40B4-BE49-F238E27FC236}">
                <a16:creationId xmlns:a16="http://schemas.microsoft.com/office/drawing/2014/main" id="{A659BFB7-90A9-488E-8FDB-7D87B0676675}"/>
              </a:ext>
            </a:extLst>
          </p:cNvPr>
          <p:cNvSpPr>
            <a:spLocks noGrp="1"/>
          </p:cNvSpPr>
          <p:nvPr>
            <p:ph idx="1"/>
          </p:nvPr>
        </p:nvSpPr>
        <p:spPr>
          <a:xfrm>
            <a:off x="684212" y="2139518"/>
            <a:ext cx="8534400" cy="3826276"/>
          </a:xfrm>
        </p:spPr>
        <p:txBody>
          <a:bodyPr>
            <a:normAutofit/>
          </a:bodyPr>
          <a:lstStyle/>
          <a:p>
            <a:pPr algn="l"/>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Gesture recognition helps computers to understand human body language. This helps to build a more potent link between humans and machines, rather than just the basic text user interfaces or graphical user interfaces (GUIs).</a:t>
            </a:r>
          </a:p>
          <a:p>
            <a:pPr algn="l"/>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In this project for gesture recognition, The fingers motions are read by computer camera. The computer then makes use of this data as input to handle applications.</a:t>
            </a:r>
          </a:p>
          <a:p>
            <a:pPr algn="l"/>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In this Python OpenCV Project also includes a downloadable source code for free.</a:t>
            </a:r>
          </a:p>
          <a:p>
            <a:endParaRPr lang="en-IN" dirty="0"/>
          </a:p>
        </p:txBody>
      </p:sp>
    </p:spTree>
    <p:extLst>
      <p:ext uri="{BB962C8B-B14F-4D97-AF65-F5344CB8AC3E}">
        <p14:creationId xmlns:p14="http://schemas.microsoft.com/office/powerpoint/2010/main" val="62057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DC6D-FC6C-42C1-AFEC-5D040A8043F1}"/>
              </a:ext>
            </a:extLst>
          </p:cNvPr>
          <p:cNvSpPr>
            <a:spLocks noGrp="1"/>
          </p:cNvSpPr>
          <p:nvPr>
            <p:ph type="title"/>
          </p:nvPr>
        </p:nvSpPr>
        <p:spPr>
          <a:xfrm>
            <a:off x="684212" y="150920"/>
            <a:ext cx="8534400" cy="1429305"/>
          </a:xfrm>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5A5C1E2-AAA5-4F34-8439-E12284508E95}"/>
              </a:ext>
            </a:extLst>
          </p:cNvPr>
          <p:cNvSpPr>
            <a:spLocks noGrp="1"/>
          </p:cNvSpPr>
          <p:nvPr>
            <p:ph idx="1"/>
          </p:nvPr>
        </p:nvSpPr>
        <p:spPr>
          <a:xfrm>
            <a:off x="716417" y="1327868"/>
            <a:ext cx="8534400" cy="5144494"/>
          </a:xfrm>
        </p:spPr>
        <p:txBody>
          <a:bodyPr>
            <a:normAutofit fontScale="92500" lnSpcReduction="20000"/>
          </a:bodyPr>
          <a:lstStyle/>
          <a:p>
            <a:pPr>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An article from </a:t>
            </a:r>
            <a:r>
              <a:rPr lang="en-US" dirty="0" err="1">
                <a:latin typeface="Lato" panose="020F0502020204030203" pitchFamily="34" charset="0"/>
                <a:ea typeface="Lato" panose="020F0502020204030203" pitchFamily="34" charset="0"/>
                <a:cs typeface="Lato" panose="020F0502020204030203" pitchFamily="34" charset="0"/>
              </a:rPr>
              <a:t>researchgate</a:t>
            </a:r>
            <a:r>
              <a:rPr lang="en-US" dirty="0">
                <a:latin typeface="Lato" panose="020F0502020204030203" pitchFamily="34" charset="0"/>
                <a:ea typeface="Lato" panose="020F0502020204030203" pitchFamily="34" charset="0"/>
                <a:cs typeface="Lato" panose="020F0502020204030203" pitchFamily="34" charset="0"/>
              </a:rPr>
              <a:t>:-https://www.researchgate.net/publication/284626785_Hand_Gesture_Recognition_A_Literature_Review</a:t>
            </a:r>
          </a:p>
          <a:p>
            <a:pPr>
              <a:buFont typeface="Wingdings" panose="05000000000000000000" pitchFamily="2" charset="2"/>
              <a:buChar char="q"/>
            </a:pPr>
            <a:endParaRPr lang="en-US" dirty="0">
              <a:latin typeface="Lato" panose="020F0502020204030203" pitchFamily="34" charset="0"/>
              <a:ea typeface="Lato" panose="020F0502020204030203" pitchFamily="34" charset="0"/>
              <a:cs typeface="Lato" panose="020F0502020204030203" pitchFamily="34" charset="0"/>
            </a:endParaRPr>
          </a:p>
          <a:p>
            <a:pPr>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An article from huckster website:- </a:t>
            </a:r>
          </a:p>
          <a:p>
            <a:pPr marL="0" indent="0">
              <a:buNone/>
            </a:pPr>
            <a:r>
              <a:rPr lang="en-US" dirty="0">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hlinkClick r:id="rId2"/>
              </a:rPr>
              <a:t>https://www.hackster.io/as4527/volume-control-using-hand-gesture-using-python-and-opencv-7aab9f</a:t>
            </a:r>
            <a:endParaRPr lang="en-US"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a:p>
            <a:pPr>
              <a:buFont typeface="Wingdings" panose="05000000000000000000" pitchFamily="2" charset="2"/>
              <a:buChar char="q"/>
            </a:pPr>
            <a:r>
              <a:rPr lang="en-IN" sz="2200" dirty="0">
                <a:latin typeface="Lato" panose="020F0502020204030203" pitchFamily="34" charset="0"/>
                <a:ea typeface="Lato" panose="020F0502020204030203" pitchFamily="34" charset="0"/>
                <a:cs typeface="Lato" panose="020F0502020204030203" pitchFamily="34" charset="0"/>
              </a:rPr>
              <a:t>Novelty:-We have made both the brightness and volume in the same project.</a:t>
            </a:r>
          </a:p>
          <a:p>
            <a:pPr marL="0" indent="0">
              <a:buNone/>
            </a:pPr>
            <a:endParaRPr lang="en-IN" dirty="0"/>
          </a:p>
          <a:p>
            <a:pPr marL="0" indent="0">
              <a:buNone/>
            </a:pPr>
            <a:endParaRPr lang="en-IN" dirty="0"/>
          </a:p>
          <a:p>
            <a:pPr marL="0" indent="0">
              <a:buNone/>
            </a:pPr>
            <a:r>
              <a:rPr lang="en-IN" dirty="0"/>
              <a:t>                               </a:t>
            </a:r>
            <a:r>
              <a:rPr lang="en-IN" sz="6000" dirty="0">
                <a:solidFill>
                  <a:srgbClr val="FF0000"/>
                </a:solidFill>
                <a:latin typeface="Lato" panose="020F0502020204030203" pitchFamily="34" charset="0"/>
                <a:ea typeface="Lato" panose="020F0502020204030203" pitchFamily="34" charset="0"/>
                <a:cs typeface="Lato" panose="020F0502020204030203" pitchFamily="34" charset="0"/>
              </a:rPr>
              <a:t>THANK YOU</a:t>
            </a:r>
          </a:p>
        </p:txBody>
      </p:sp>
    </p:spTree>
    <p:extLst>
      <p:ext uri="{BB962C8B-B14F-4D97-AF65-F5344CB8AC3E}">
        <p14:creationId xmlns:p14="http://schemas.microsoft.com/office/powerpoint/2010/main" val="92672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SemiBold</vt:lpstr>
      <vt:lpstr>Century Gothic</vt:lpstr>
      <vt:lpstr>Lato</vt:lpstr>
      <vt:lpstr>Wingdings</vt:lpstr>
      <vt:lpstr>Wingdings 3</vt:lpstr>
      <vt:lpstr>Slice</vt:lpstr>
      <vt:lpstr> HAND GESTURE RECOGNITION     FOR CONTROLLING THE     BRIGHTNESS and volume OF          COMPUTER</vt:lpstr>
      <vt:lpstr>INTRODUCTION</vt:lpstr>
      <vt:lpstr>PROBLEM STATEMENT</vt:lpstr>
      <vt:lpstr>METHODOLOGY</vt:lpstr>
      <vt:lpstr>PowerPoint Presentation</vt:lpstr>
      <vt:lpstr> </vt:lpstr>
      <vt:lpstr>COMPARISONS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HAND GESTURE RECOGNITION     FOR CONTROLLING THE     BRIGHTNESS and volume OF          COMPUTER</dc:title>
  <cp:lastModifiedBy>Aditya Hegde</cp:lastModifiedBy>
  <cp:revision>1</cp:revision>
  <dcterms:modified xsi:type="dcterms:W3CDTF">2024-02-25T14:08:28Z</dcterms:modified>
</cp:coreProperties>
</file>