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12192000" cy="6858000"/>
  <p:embeddedFontLst>
    <p:embeddedFont>
      <p:font typeface="BVDIDV+TrebuchetMS" panose="020B0604020202020204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HTSDIS+ArialMT" panose="020B0604020202020204"/>
      <p:regular r:id="rId21"/>
    </p:embeddedFont>
    <p:embeddedFont>
      <p:font typeface="RNVUHN+TrebuchetMS-Bold" panose="020B0604020202020204"/>
      <p:regular r:id="rId22"/>
    </p:embeddedFont>
    <p:embeddedFont>
      <p:font typeface="WBFPCG+Wingdings3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2" y="6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8507" y="2245371"/>
            <a:ext cx="7467837" cy="2208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73"/>
              </a:lnSpc>
              <a:spcBef>
                <a:spcPts val="0"/>
              </a:spcBef>
              <a:spcAft>
                <a:spcPts val="0"/>
              </a:spcAft>
            </a:pPr>
            <a:r>
              <a:rPr sz="4800" dirty="0">
                <a:solidFill>
                  <a:srgbClr val="5FCBEF"/>
                </a:solidFill>
                <a:latin typeface="BVDIDV+TrebuchetMS"/>
                <a:cs typeface="BVDIDV+TrebuchetMS"/>
              </a:rPr>
              <a:t>Guide</a:t>
            </a:r>
            <a:r>
              <a:rPr sz="4800" spc="17" dirty="0">
                <a:solidFill>
                  <a:srgbClr val="5FCBEF"/>
                </a:solidFill>
                <a:latin typeface="BVDIDV+TrebuchetMS"/>
                <a:cs typeface="BVDIDV+TrebuchetMS"/>
              </a:rPr>
              <a:t> </a:t>
            </a:r>
            <a:r>
              <a:rPr sz="4800" dirty="0">
                <a:solidFill>
                  <a:srgbClr val="5FCBEF"/>
                </a:solidFill>
                <a:latin typeface="BVDIDV+TrebuchetMS"/>
                <a:cs typeface="BVDIDV+TrebuchetMS"/>
              </a:rPr>
              <a:t>Based High Key and</a:t>
            </a:r>
          </a:p>
          <a:p>
            <a:pPr marL="0" marR="0">
              <a:lnSpc>
                <a:spcPts val="5573"/>
              </a:lnSpc>
              <a:spcBef>
                <a:spcPts val="136"/>
              </a:spcBef>
              <a:spcAft>
                <a:spcPts val="0"/>
              </a:spcAft>
            </a:pPr>
            <a:r>
              <a:rPr sz="4800" dirty="0">
                <a:solidFill>
                  <a:srgbClr val="5FCBEF"/>
                </a:solidFill>
                <a:latin typeface="BVDIDV+TrebuchetMS"/>
                <a:cs typeface="BVDIDV+TrebuchetMS"/>
              </a:rPr>
              <a:t>Low Key Prediction using a</a:t>
            </a:r>
          </a:p>
          <a:p>
            <a:pPr marL="0" marR="0">
              <a:lnSpc>
                <a:spcPts val="5573"/>
              </a:lnSpc>
              <a:spcBef>
                <a:spcPts val="186"/>
              </a:spcBef>
              <a:spcAft>
                <a:spcPts val="0"/>
              </a:spcAft>
            </a:pPr>
            <a:r>
              <a:rPr sz="4800" dirty="0">
                <a:solidFill>
                  <a:srgbClr val="5FCBEF"/>
                </a:solidFill>
                <a:latin typeface="BVDIDV+TrebuchetMS"/>
                <a:cs typeface="BVDIDV+TrebuchetMS"/>
              </a:rPr>
              <a:t>Unified CNN Network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543" y="301485"/>
            <a:ext cx="1913468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FCBEF"/>
                </a:solidFill>
                <a:latin typeface="BVDIDV+TrebuchetMS"/>
                <a:cs typeface="BVDIDV+TrebuchetMS"/>
              </a:rPr>
              <a:t>Good 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55426" y="3150225"/>
            <a:ext cx="2485757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Ground Truth High Key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93548" y="3150225"/>
            <a:ext cx="2192463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Generated High Key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6622" y="4732096"/>
            <a:ext cx="1364759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Input Image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16790" y="6460013"/>
            <a:ext cx="2146744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Generated Low Key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1462" y="6526758"/>
            <a:ext cx="2440037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Ground Truth Low Key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543" y="301485"/>
            <a:ext cx="1712910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FCBEF"/>
                </a:solidFill>
                <a:latin typeface="BVDIDV+TrebuchetMS"/>
                <a:cs typeface="BVDIDV+TrebuchetMS"/>
              </a:rPr>
              <a:t>Bad 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55426" y="3150225"/>
            <a:ext cx="2485757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Ground Truth High Key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93548" y="3150225"/>
            <a:ext cx="2192463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Generated High Key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6622" y="4732096"/>
            <a:ext cx="1364759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Input Image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16790" y="6460013"/>
            <a:ext cx="2146744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Generated Low Key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1462" y="6526758"/>
            <a:ext cx="2440037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Ground Truth Low Key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543" y="301485"/>
            <a:ext cx="1712910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FCBEF"/>
                </a:solidFill>
                <a:latin typeface="BVDIDV+TrebuchetMS"/>
                <a:cs typeface="BVDIDV+TrebuchetMS"/>
              </a:rPr>
              <a:t>Bad 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55426" y="3150225"/>
            <a:ext cx="2485757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Ground Truth High Key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93548" y="3150225"/>
            <a:ext cx="2192463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Generated High Key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6622" y="4732096"/>
            <a:ext cx="1364759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Input Image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16790" y="6460013"/>
            <a:ext cx="2146744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Generated Low Key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34753" y="6487752"/>
            <a:ext cx="2440037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Ground Truth Low Key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8774" y="664900"/>
            <a:ext cx="2478066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FCBEF"/>
                </a:solidFill>
                <a:latin typeface="BVDIDV+TrebuchetMS"/>
                <a:cs typeface="BVDIDV+TrebuchetMS"/>
              </a:rPr>
              <a:t>Results 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702" y="1577704"/>
            <a:ext cx="8672172" cy="942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WBFPCG+Wingdings3"/>
                <a:cs typeface="WBFPCG+Wingdings3"/>
              </a:rPr>
              <a:t></a:t>
            </a:r>
            <a:r>
              <a:rPr sz="1650" spc="83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Mostly all results are positive and matching with the Ground truth,</a:t>
            </a:r>
          </a:p>
          <a:p>
            <a:pPr marL="342900" marR="0">
              <a:lnSpc>
                <a:spcPts val="2322"/>
              </a:lnSpc>
              <a:spcBef>
                <a:spcPts val="77"/>
              </a:spcBef>
              <a:spcAft>
                <a:spcPts val="0"/>
              </a:spcAft>
            </a:pP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except some of the images in which backgrounds are matching with the</a:t>
            </a:r>
          </a:p>
          <a:p>
            <a:pPr marL="342900" marR="0">
              <a:lnSpc>
                <a:spcPts val="2322"/>
              </a:lnSpc>
              <a:spcBef>
                <a:spcPts val="77"/>
              </a:spcBef>
              <a:spcAft>
                <a:spcPts val="0"/>
              </a:spcAft>
            </a:pP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person.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0702" y="2619104"/>
            <a:ext cx="8544348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WBFPCG+Wingdings3"/>
                <a:cs typeface="WBFPCG+Wingdings3"/>
              </a:rPr>
              <a:t></a:t>
            </a:r>
            <a:r>
              <a:rPr sz="1650" spc="83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In some of the results, background is also coming because of similarity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3602" y="2923904"/>
            <a:ext cx="3598465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in the object and background.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0702" y="3355704"/>
            <a:ext cx="8419941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WBFPCG+Wingdings3"/>
                <a:cs typeface="WBFPCG+Wingdings3"/>
              </a:rPr>
              <a:t></a:t>
            </a:r>
            <a:r>
              <a:rPr sz="1650" spc="83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Also in some of them some parts of the object</a:t>
            </a:r>
            <a:r>
              <a:rPr sz="2000" spc="-23" dirty="0">
                <a:solidFill>
                  <a:srgbClr val="404040"/>
                </a:solidFill>
                <a:latin typeface="BVDIDV+TrebuchetMS"/>
                <a:cs typeface="BVDIDV+TrebuchetMS"/>
              </a:rPr>
              <a:t> </a:t>
            </a: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are missing</a:t>
            </a:r>
            <a:r>
              <a:rPr sz="2000" spc="10" dirty="0">
                <a:solidFill>
                  <a:srgbClr val="404040"/>
                </a:solidFill>
                <a:latin typeface="BVDIDV+TrebuchetMS"/>
                <a:cs typeface="BVDIDV+TrebuchetMS"/>
              </a:rPr>
              <a:t> </a:t>
            </a: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because</a:t>
            </a:r>
            <a:r>
              <a:rPr sz="2000" spc="-11" dirty="0">
                <a:solidFill>
                  <a:srgbClr val="404040"/>
                </a:solidFill>
                <a:latin typeface="BVDIDV+TrebuchetMS"/>
                <a:cs typeface="BVDIDV+TrebuchetMS"/>
              </a:rPr>
              <a:t> </a:t>
            </a: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3602" y="3660504"/>
            <a:ext cx="6148688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similarity in the parts of the object</a:t>
            </a:r>
            <a:r>
              <a:rPr sz="2000" spc="-23" dirty="0">
                <a:solidFill>
                  <a:srgbClr val="404040"/>
                </a:solidFill>
                <a:latin typeface="BVDIDV+TrebuchetMS"/>
                <a:cs typeface="BVDIDV+TrebuchetMS"/>
              </a:rPr>
              <a:t> </a:t>
            </a: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and background.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8774" y="664900"/>
            <a:ext cx="1960103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FCBEF"/>
                </a:solidFill>
                <a:latin typeface="BVDIDV+TrebuchetMS"/>
                <a:cs typeface="BVDIDV+TrebuchetMS"/>
              </a:rPr>
              <a:t>Future 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978" y="1706657"/>
            <a:ext cx="9182151" cy="764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WBFPCG+Wingdings3"/>
                <a:cs typeface="WBFPCG+Wingdings3"/>
              </a:rPr>
              <a:t></a:t>
            </a:r>
            <a:r>
              <a:rPr sz="1650" spc="83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Overall Model Complexity Can be improved using different efficient models.</a:t>
            </a:r>
          </a:p>
          <a:p>
            <a:pPr marL="0" marR="0">
              <a:lnSpc>
                <a:spcPts val="2322"/>
              </a:lnSpc>
              <a:spcBef>
                <a:spcPts val="1077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WBFPCG+Wingdings3"/>
                <a:cs typeface="WBFPCG+Wingdings3"/>
              </a:rPr>
              <a:t></a:t>
            </a:r>
            <a:r>
              <a:rPr sz="1650" spc="83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By training on more data in training of the model.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8978" y="2570257"/>
            <a:ext cx="8693322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WBFPCG+Wingdings3"/>
                <a:cs typeface="WBFPCG+Wingdings3"/>
              </a:rPr>
              <a:t></a:t>
            </a:r>
            <a:r>
              <a:rPr sz="1650" spc="835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By making more experiments and optimizing the model to obtain better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1878" y="2875057"/>
            <a:ext cx="1002952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404040"/>
                </a:solidFill>
                <a:latin typeface="BVDIDV+TrebuchetMS"/>
                <a:cs typeface="BVDIDV+TrebuchetMS"/>
              </a:rPr>
              <a:t>results.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38171" y="5040443"/>
            <a:ext cx="2542841" cy="568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0000"/>
                </a:solidFill>
                <a:latin typeface="BVDIDV+TrebuchetMS"/>
                <a:cs typeface="BVDIDV+TrebuchetM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5164" y="676623"/>
            <a:ext cx="2794249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FCBEF"/>
                </a:solidFill>
                <a:latin typeface="BVDIDV+TrebuchetMS"/>
                <a:cs typeface="BVDIDV+TrebuchetMS"/>
              </a:rPr>
              <a:t>Problem 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1378" y="1519088"/>
            <a:ext cx="8441306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650" spc="2913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High key and low key are important artistic effects used to highlight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78" y="1823888"/>
            <a:ext cx="7646975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the main subject of interest under controlled studio light effects.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1378" y="2255688"/>
            <a:ext cx="8596932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650" spc="171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It has many real-life applications in various fields such as photography,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4278" y="2560488"/>
            <a:ext cx="8342831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cinematography, image</a:t>
            </a:r>
            <a:r>
              <a:rPr sz="2000" spc="-253" dirty="0">
                <a:solidFill>
                  <a:srgbClr val="808080"/>
                </a:solidFill>
                <a:latin typeface="BVDIDV+TrebuchetMS"/>
                <a:cs typeface="BVDIDV+TrebuchetMS"/>
              </a:rPr>
              <a:t> </a:t>
            </a: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editing ,Virtual</a:t>
            </a:r>
            <a:r>
              <a:rPr sz="2000" spc="-47" dirty="0">
                <a:solidFill>
                  <a:srgbClr val="808080"/>
                </a:solidFill>
                <a:latin typeface="BVDIDV+TrebuchetMS"/>
                <a:cs typeface="BVDIDV+TrebuchetMS"/>
              </a:rPr>
              <a:t> </a:t>
            </a: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reality and augmented realities.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1378" y="2992288"/>
            <a:ext cx="8669120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650" spc="2913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In general, High key and low key are tuned computationally by using 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4278" y="3297088"/>
            <a:ext cx="6294675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segmentation mask generated from the CNN network.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1378" y="3728888"/>
            <a:ext cx="8410627" cy="942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650" spc="291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808080"/>
                </a:solidFill>
                <a:latin typeface="RNVUHN+TrebuchetMS-Bold"/>
                <a:cs typeface="RNVUHN+TrebuchetMS-Bold"/>
              </a:rPr>
              <a:t>The idea is to develop an Unified CNN model that generates high</a:t>
            </a:r>
          </a:p>
          <a:p>
            <a:pPr marL="342900" marR="0">
              <a:lnSpc>
                <a:spcPts val="2322"/>
              </a:lnSpc>
              <a:spcBef>
                <a:spcPts val="77"/>
              </a:spcBef>
              <a:spcAft>
                <a:spcPts val="0"/>
              </a:spcAft>
            </a:pPr>
            <a:r>
              <a:rPr sz="2000" b="1" dirty="0">
                <a:solidFill>
                  <a:srgbClr val="808080"/>
                </a:solidFill>
                <a:latin typeface="RNVUHN+TrebuchetMS-Bold"/>
                <a:cs typeface="RNVUHN+TrebuchetMS-Bold"/>
              </a:rPr>
              <a:t>key and low key from input RGB image and an alpha channel guide</a:t>
            </a:r>
          </a:p>
          <a:p>
            <a:pPr marL="342900" marR="0">
              <a:lnSpc>
                <a:spcPts val="2322"/>
              </a:lnSpc>
              <a:spcBef>
                <a:spcPts val="77"/>
              </a:spcBef>
              <a:spcAft>
                <a:spcPts val="0"/>
              </a:spcAft>
            </a:pPr>
            <a:r>
              <a:rPr sz="2000" b="1" dirty="0">
                <a:solidFill>
                  <a:srgbClr val="808080"/>
                </a:solidFill>
                <a:latin typeface="RNVUHN+TrebuchetMS-Bold"/>
                <a:cs typeface="RNVUHN+TrebuchetMS-Bold"/>
              </a:rPr>
              <a:t>that is based on user choice.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8774" y="664900"/>
            <a:ext cx="1875978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FCBEF"/>
                </a:solidFill>
                <a:latin typeface="BVDIDV+TrebuchetMS"/>
                <a:cs typeface="BVDIDV+TrebuchetMS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57976" y="2857651"/>
            <a:ext cx="944822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VDIDV+TrebuchetMS"/>
                <a:cs typeface="BVDIDV+TrebuchetMS"/>
              </a:rPr>
              <a:t>Model 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74209" y="2857651"/>
            <a:ext cx="944822" cy="943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VDIDV+TrebuchetMS"/>
                <a:cs typeface="BVDIDV+TrebuchetMS"/>
              </a:rPr>
              <a:t>Model 2</a:t>
            </a:r>
          </a:p>
          <a:p>
            <a:pPr marL="148325" marR="0">
              <a:lnSpc>
                <a:spcPts val="2090"/>
              </a:lnSpc>
              <a:spcBef>
                <a:spcPts val="294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U-Net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14311" y="3521248"/>
            <a:ext cx="1294507" cy="27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BVDIDV+TrebuchetMS"/>
                <a:cs typeface="BVDIDV+TrebuchetMS"/>
              </a:rPr>
              <a:t>MobileNetV2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8773" y="3691324"/>
            <a:ext cx="1364759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Input Image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27401" y="3756261"/>
            <a:ext cx="1903772" cy="27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BVDIDV+TrebuchetMS"/>
                <a:cs typeface="BVDIDV+TrebuchetMS"/>
              </a:rPr>
              <a:t>Segmentation</a:t>
            </a:r>
            <a:r>
              <a:rPr sz="1600" spc="70" dirty="0">
                <a:solidFill>
                  <a:srgbClr val="000000"/>
                </a:solidFill>
                <a:latin typeface="BVDIDV+TrebuchetMS"/>
                <a:cs typeface="BVDIDV+TrebuchetMS"/>
              </a:rPr>
              <a:t> </a:t>
            </a:r>
            <a:r>
              <a:rPr sz="1600" dirty="0">
                <a:solidFill>
                  <a:srgbClr val="000000"/>
                </a:solidFill>
                <a:latin typeface="BVDIDV+TrebuchetMS"/>
                <a:cs typeface="BVDIDV+TrebuchetMS"/>
              </a:rPr>
              <a:t>Mask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94027" y="4172470"/>
            <a:ext cx="1545582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Output Image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8773" y="4220718"/>
            <a:ext cx="1187010" cy="1191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α</a:t>
            </a:r>
            <a:r>
              <a:rPr sz="1800" b="1" spc="1927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 </a:t>
            </a:r>
            <a:r>
              <a:rPr sz="1800" b="1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α</a:t>
            </a:r>
            <a:r>
              <a:rPr sz="1800" b="1" spc="1927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 </a:t>
            </a:r>
            <a:r>
              <a:rPr sz="1800" b="1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α</a:t>
            </a:r>
          </a:p>
          <a:p>
            <a:pPr marL="0" marR="0">
              <a:lnSpc>
                <a:spcPts val="2090"/>
              </a:lnSpc>
              <a:spcBef>
                <a:spcPts val="1405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α</a:t>
            </a:r>
            <a:r>
              <a:rPr sz="1800" b="1" spc="1927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 </a:t>
            </a:r>
            <a:r>
              <a:rPr sz="1800" b="1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α</a:t>
            </a:r>
            <a:r>
              <a:rPr sz="1800" b="1" spc="1927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 </a:t>
            </a:r>
            <a:r>
              <a:rPr sz="1800" b="1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α</a:t>
            </a:r>
          </a:p>
          <a:p>
            <a:pPr marL="0" marR="0">
              <a:lnSpc>
                <a:spcPts val="2090"/>
              </a:lnSpc>
              <a:spcBef>
                <a:spcPts val="1405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α</a:t>
            </a:r>
            <a:r>
              <a:rPr sz="1800" b="1" spc="1927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 </a:t>
            </a:r>
            <a:r>
              <a:rPr sz="1800" b="1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α</a:t>
            </a:r>
            <a:r>
              <a:rPr sz="1800" b="1" spc="1927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 </a:t>
            </a:r>
            <a:r>
              <a:rPr sz="1800" b="1" dirty="0">
                <a:solidFill>
                  <a:srgbClr val="000000"/>
                </a:solidFill>
                <a:latin typeface="RNVUHN+TrebuchetMS-Bold"/>
                <a:cs typeface="RNVUHN+TrebuchetMS-Bold"/>
              </a:rPr>
              <a:t>α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5642" y="5609642"/>
            <a:ext cx="1618393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Alpha Channel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5643" y="6268859"/>
            <a:ext cx="5258091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Alpha channel (α)</a:t>
            </a:r>
            <a:r>
              <a:rPr sz="1800" spc="-10" dirty="0">
                <a:solidFill>
                  <a:srgbClr val="000000"/>
                </a:solidFill>
                <a:latin typeface="BVDIDV+TrebuchetMS"/>
                <a:cs typeface="BVDIDV+TrebuchetMS"/>
              </a:rPr>
              <a:t> </a:t>
            </a: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is 1 if High Key and 0 if low key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3748" y="500029"/>
            <a:ext cx="2163241" cy="450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51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5FCBEF"/>
                </a:solidFill>
                <a:latin typeface="BVDIDV+TrebuchetMS"/>
                <a:cs typeface="BVDIDV+TrebuchetMS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4117" y="1378012"/>
            <a:ext cx="9487961" cy="318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550" spc="1319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By generation of segmentation mask image of the input image:- It is a binary image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79867" y="1667572"/>
            <a:ext cx="8235447" cy="318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that identifies and labels different</a:t>
            </a:r>
            <a:r>
              <a:rPr sz="1900" spc="43" dirty="0">
                <a:solidFill>
                  <a:srgbClr val="808080"/>
                </a:solidFill>
                <a:latin typeface="BVDIDV+TrebuchetMS"/>
                <a:cs typeface="BVDIDV+TrebuchetMS"/>
              </a:rPr>
              <a:t> </a:t>
            </a: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objects and regions in the input image.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4117" y="2084132"/>
            <a:ext cx="8309094" cy="318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550" spc="1319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Segmentation mask will help the model to deeply understand the spatial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79867" y="2373692"/>
            <a:ext cx="7948846" cy="318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distribution of different regions and objects present in the input image.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4117" y="2790252"/>
            <a:ext cx="9389211" cy="318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550" spc="1892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By using the labels provided by the segmentation mask, the model can selectively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79867" y="3079812"/>
            <a:ext cx="8368707" cy="318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apply the respective high key or low key lighting effects to specific regions.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94117" y="3496372"/>
            <a:ext cx="5859055" cy="318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550" spc="1319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Segmentation Mask Generation Using MobileNetV2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4117" y="3912932"/>
            <a:ext cx="9442891" cy="897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550" spc="1319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It is a light-weight efficient CNN model specifically designed for mobile devices, to</a:t>
            </a:r>
          </a:p>
          <a:p>
            <a:pPr marL="285750" marR="0">
              <a:lnSpc>
                <a:spcPts val="2206"/>
              </a:lnSpc>
              <a:spcBef>
                <a:spcPts val="73"/>
              </a:spcBef>
              <a:spcAft>
                <a:spcPts val="0"/>
              </a:spcAft>
            </a:pP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extract segmentation masks from input images .It can be easily deployed on</a:t>
            </a:r>
          </a:p>
          <a:p>
            <a:pPr marL="285750" marR="0">
              <a:lnSpc>
                <a:spcPts val="2206"/>
              </a:lnSpc>
              <a:spcBef>
                <a:spcPts val="73"/>
              </a:spcBef>
              <a:spcAft>
                <a:spcPts val="0"/>
              </a:spcAft>
            </a:pP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resource constrained mobile devices maintaining same performances.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94117" y="4908612"/>
            <a:ext cx="9300954" cy="897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550" spc="1319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In this Depth-wise Separable Convolution is introduced which dramatically reduce</a:t>
            </a:r>
          </a:p>
          <a:p>
            <a:pPr marL="285750" marR="0">
              <a:lnSpc>
                <a:spcPts val="2206"/>
              </a:lnSpc>
              <a:spcBef>
                <a:spcPts val="73"/>
              </a:spcBef>
              <a:spcAft>
                <a:spcPts val="0"/>
              </a:spcAft>
            </a:pP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the complexity cost and model size of the network, which is suitable to Mobile</a:t>
            </a:r>
          </a:p>
          <a:p>
            <a:pPr marL="285750" marR="0">
              <a:lnSpc>
                <a:spcPts val="2206"/>
              </a:lnSpc>
              <a:spcBef>
                <a:spcPts val="73"/>
              </a:spcBef>
              <a:spcAft>
                <a:spcPts val="0"/>
              </a:spcAft>
            </a:pPr>
            <a:r>
              <a:rPr sz="1900" dirty="0">
                <a:solidFill>
                  <a:srgbClr val="808080"/>
                </a:solidFill>
                <a:latin typeface="BVDIDV+TrebuchetMS"/>
                <a:cs typeface="BVDIDV+TrebuchetMS"/>
              </a:rPr>
              <a:t>devices, or any devices with low computational power.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0639" y="476584"/>
            <a:ext cx="2163241" cy="450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51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5FCBEF"/>
                </a:solidFill>
                <a:latin typeface="BVDIDV+TrebuchetMS"/>
                <a:cs typeface="BVDIDV+TrebuchetMS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1348" y="1224809"/>
            <a:ext cx="6826806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650" spc="12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High Key Low Key generation Using U-net Architecture:-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1348" y="1626129"/>
            <a:ext cx="7552343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650" spc="12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It is a popular image segmentation architecture . It consists of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97098" y="1900449"/>
            <a:ext cx="3662727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encoder-decoder architecture.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1348" y="2301769"/>
            <a:ext cx="8245802" cy="881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650" spc="12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The encoder pathway consists of series of down-sampling operations</a:t>
            </a:r>
          </a:p>
          <a:p>
            <a:pPr marL="2857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to capture the features from input images. It increases feature</a:t>
            </a:r>
          </a:p>
          <a:p>
            <a:pPr marL="28575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channels while reducing spatial dimensions.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1348" y="3251729"/>
            <a:ext cx="7805832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650" spc="12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The skip connections concatenate feature maps from encoder to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97098" y="3526049"/>
            <a:ext cx="2838497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corresponding decoder.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1348" y="3927369"/>
            <a:ext cx="7953928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650" spc="12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The decoder pathway consists of blocks of up-sampling to recover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97098" y="4201689"/>
            <a:ext cx="6697265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spatial resolution of feature maps reserving the features.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1348" y="4603009"/>
            <a:ext cx="8239866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165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650" spc="126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By experimenting with different hyper-parameters of the model, we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97098" y="4877329"/>
            <a:ext cx="4011469" cy="333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808080"/>
                </a:solidFill>
                <a:latin typeface="BVDIDV+TrebuchetMS"/>
                <a:cs typeface="BVDIDV+TrebuchetMS"/>
              </a:rPr>
              <a:t>can improve the results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3749" y="700068"/>
            <a:ext cx="2583534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FCBEF"/>
                </a:solidFill>
                <a:latin typeface="BVDIDV+TrebuchetMS"/>
                <a:cs typeface="BVDIDV+TrebuchetMS"/>
              </a:rPr>
              <a:t>Model Complexity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4761" y="1518289"/>
            <a:ext cx="3300264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500" spc="135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Overall Model Complexity :-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4761" y="1919609"/>
            <a:ext cx="4793755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Computational complexity:</a:t>
            </a:r>
            <a:r>
              <a:rPr sz="1800" spc="2690" dirty="0">
                <a:solidFill>
                  <a:srgbClr val="808080"/>
                </a:solidFill>
                <a:latin typeface="BVDIDV+TrebuchetMS"/>
                <a:cs typeface="BVDIDV+TrebuchetMS"/>
              </a:rPr>
              <a:t> </a:t>
            </a: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2298.38 Gmac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74761" y="2320930"/>
            <a:ext cx="2548399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Number of parameters: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25949" y="2320930"/>
            <a:ext cx="826649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5.23 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74761" y="3123570"/>
            <a:ext cx="3154646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500" spc="135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MobileNetV2 complexity :-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74761" y="3524890"/>
            <a:ext cx="4556913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Computational complexity:</a:t>
            </a:r>
            <a:r>
              <a:rPr sz="1800" spc="2712" dirty="0">
                <a:solidFill>
                  <a:srgbClr val="808080"/>
                </a:solidFill>
                <a:latin typeface="BVDIDV+TrebuchetMS"/>
                <a:cs typeface="BVDIDV+TrebuchetMS"/>
              </a:rPr>
              <a:t> </a:t>
            </a: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53.68 Gmac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74761" y="3926210"/>
            <a:ext cx="2548399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Number of parameters: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94211" y="3926210"/>
            <a:ext cx="826649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3.61 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74761" y="4728850"/>
            <a:ext cx="2229725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5FCBEF"/>
                </a:solidFill>
                <a:latin typeface="HTSDIS+ArialMT"/>
                <a:cs typeface="HTSDIS+ArialMT"/>
              </a:rPr>
              <a:t>•</a:t>
            </a:r>
            <a:r>
              <a:rPr sz="1500" spc="1350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U-net Complexity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74761" y="5130170"/>
            <a:ext cx="4677982" cy="704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Computational complexity:</a:t>
            </a:r>
            <a:r>
              <a:rPr sz="1800" spc="2690" dirty="0">
                <a:solidFill>
                  <a:srgbClr val="808080"/>
                </a:solidFill>
                <a:latin typeface="BVDIDV+TrebuchetMS"/>
                <a:cs typeface="BVDIDV+TrebuchetMS"/>
              </a:rPr>
              <a:t> </a:t>
            </a: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2244.7</a:t>
            </a:r>
            <a:r>
              <a:rPr sz="1800" spc="31" dirty="0">
                <a:solidFill>
                  <a:srgbClr val="808080"/>
                </a:solidFill>
                <a:latin typeface="BVDIDV+TrebuchetMS"/>
                <a:cs typeface="BVDIDV+TrebuchetMS"/>
              </a:rPr>
              <a:t> </a:t>
            </a: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Gmac</a:t>
            </a:r>
          </a:p>
          <a:p>
            <a:pPr marL="0" marR="0">
              <a:lnSpc>
                <a:spcPts val="2090"/>
              </a:lnSpc>
              <a:spcBef>
                <a:spcPts val="1069"/>
              </a:spcBef>
              <a:spcAft>
                <a:spcPts val="0"/>
              </a:spcAft>
            </a:pP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Number of parameters:</a:t>
            </a:r>
            <a:r>
              <a:rPr sz="1800" spc="5941" dirty="0">
                <a:solidFill>
                  <a:srgbClr val="808080"/>
                </a:solidFill>
                <a:latin typeface="BVDIDV+TrebuchetMS"/>
                <a:cs typeface="BVDIDV+TrebuchetMS"/>
              </a:rPr>
              <a:t> </a:t>
            </a: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1.62</a:t>
            </a:r>
            <a:r>
              <a:rPr sz="1800" spc="17" dirty="0">
                <a:solidFill>
                  <a:srgbClr val="808080"/>
                </a:solidFill>
                <a:latin typeface="BVDIDV+TrebuchetMS"/>
                <a:cs typeface="BVDIDV+TrebuchetMS"/>
              </a:rPr>
              <a:t> </a:t>
            </a:r>
            <a:r>
              <a:rPr sz="1800" dirty="0">
                <a:solidFill>
                  <a:srgbClr val="808080"/>
                </a:solidFill>
                <a:latin typeface="BVDIDV+TrebuchetMS"/>
                <a:cs typeface="BVDIDV+TrebuchetMS"/>
              </a:rPr>
              <a:t>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5872" y="278039"/>
            <a:ext cx="4307104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FCBEF"/>
                </a:solidFill>
                <a:latin typeface="BVDIDV+TrebuchetMS"/>
                <a:cs typeface="BVDIDV+TrebuchetMS"/>
              </a:rPr>
              <a:t>Experiments to Improve 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5872" y="955580"/>
            <a:ext cx="2193886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5FCBEF"/>
                </a:solidFill>
                <a:latin typeface="WBFPCG+Wingdings3"/>
                <a:cs typeface="WBFPCG+Wingdings3"/>
              </a:rPr>
              <a:t></a:t>
            </a:r>
            <a:r>
              <a:rPr sz="1500" spc="1006" dirty="0">
                <a:solidFill>
                  <a:srgbClr val="5FCBE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BVDIDV+TrebuchetMS"/>
                <a:cs typeface="BVDIDV+TrebuchetMS"/>
              </a:rPr>
              <a:t>Model Reduction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5872" y="1356900"/>
            <a:ext cx="8474219" cy="57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404040"/>
                </a:solidFill>
                <a:latin typeface="BVDIDV+TrebuchetMS"/>
                <a:cs typeface="BVDIDV+TrebuchetMS"/>
              </a:rPr>
              <a:t>Model2 complexity was very big. In order to reduce its complexity these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sz="1800" dirty="0">
                <a:solidFill>
                  <a:srgbClr val="404040"/>
                </a:solidFill>
                <a:latin typeface="BVDIDV+TrebuchetMS"/>
                <a:cs typeface="BVDIDV+TrebuchetMS"/>
              </a:rPr>
              <a:t>experiments on Hypermeters were done.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9592" y="2151338"/>
            <a:ext cx="1490960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NVUHN+TrebuchetMS-Bold"/>
                <a:cs typeface="RNVUHN+TrebuchetMS-Bold"/>
              </a:rPr>
              <a:t>Experiments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21055" y="2151338"/>
            <a:ext cx="789979" cy="66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NVUHN+TrebuchetMS-Bold"/>
                <a:cs typeface="RNVUHN+TrebuchetMS-Bold"/>
              </a:rPr>
              <a:t>Depth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32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02519" y="2151338"/>
            <a:ext cx="1213135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NVUHN+TrebuchetMS-Bold"/>
                <a:cs typeface="RNVUHN+TrebuchetMS-Bold"/>
              </a:rPr>
              <a:t>Start_filts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83981" y="2151338"/>
            <a:ext cx="1727262" cy="66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NVUHN+TrebuchetMS-Bold"/>
                <a:cs typeface="RNVUHN+TrebuchetMS-Bold"/>
              </a:rPr>
              <a:t>Requires_Grad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False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39592" y="2517098"/>
            <a:ext cx="272281" cy="28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1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2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3</a:t>
            </a:r>
          </a:p>
          <a:p>
            <a:pPr marL="0" marR="0">
              <a:lnSpc>
                <a:spcPts val="2090"/>
              </a:lnSpc>
              <a:spcBef>
                <a:spcPts val="73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4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5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6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7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02519" y="2517098"/>
            <a:ext cx="272281" cy="286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4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3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5</a:t>
            </a:r>
          </a:p>
          <a:p>
            <a:pPr marL="0" marR="0">
              <a:lnSpc>
                <a:spcPts val="2090"/>
              </a:lnSpc>
              <a:spcBef>
                <a:spcPts val="73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2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4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3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5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21055" y="2882858"/>
            <a:ext cx="392162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64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83981" y="2882858"/>
            <a:ext cx="677130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False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421055" y="3248618"/>
            <a:ext cx="392162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16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383981" y="3248618"/>
            <a:ext cx="677130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False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421055" y="3614378"/>
            <a:ext cx="512043" cy="66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128</a:t>
            </a:r>
          </a:p>
          <a:p>
            <a:pPr marL="0" marR="0">
              <a:lnSpc>
                <a:spcPts val="2090"/>
              </a:lnSpc>
              <a:spcBef>
                <a:spcPts val="78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32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83981" y="3614378"/>
            <a:ext cx="677130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False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383981" y="3980139"/>
            <a:ext cx="623552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True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421055" y="4345899"/>
            <a:ext cx="392162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64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83981" y="4345899"/>
            <a:ext cx="623552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True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421055" y="4711658"/>
            <a:ext cx="392162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16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83981" y="4711658"/>
            <a:ext cx="623552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True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421055" y="5077418"/>
            <a:ext cx="512043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128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383981" y="5077418"/>
            <a:ext cx="623552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True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23072" y="5644420"/>
            <a:ext cx="8289345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404040"/>
                </a:solidFill>
                <a:latin typeface="RNVUHN+TrebuchetMS-Bold"/>
                <a:cs typeface="RNVUHN+TrebuchetMS-Bold"/>
              </a:rPr>
              <a:t>The 8</a:t>
            </a:r>
            <a:r>
              <a:rPr sz="1800" b="1" baseline="29999" dirty="0">
                <a:solidFill>
                  <a:srgbClr val="404040"/>
                </a:solidFill>
                <a:latin typeface="RNVUHN+TrebuchetMS-Bold"/>
                <a:cs typeface="RNVUHN+TrebuchetMS-Bold"/>
              </a:rPr>
              <a:t>th</a:t>
            </a:r>
            <a:r>
              <a:rPr sz="1800" b="1" spc="178" baseline="29999" dirty="0">
                <a:solidFill>
                  <a:srgbClr val="404040"/>
                </a:solidFill>
                <a:latin typeface="RNVUHN+TrebuchetMS-Bold"/>
                <a:cs typeface="RNVUHN+TrebuchetMS-Bold"/>
              </a:rPr>
              <a:t> </a:t>
            </a:r>
            <a:r>
              <a:rPr sz="1800" b="1" dirty="0">
                <a:solidFill>
                  <a:srgbClr val="404040"/>
                </a:solidFill>
                <a:latin typeface="RNVUHN+TrebuchetMS-Bold"/>
                <a:cs typeface="RNVUHN+TrebuchetMS-Bold"/>
              </a:rPr>
              <a:t>Experiment gave the better results compared to other experiments.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543" y="301485"/>
            <a:ext cx="1913468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FCBEF"/>
                </a:solidFill>
                <a:latin typeface="BVDIDV+TrebuchetMS"/>
                <a:cs typeface="BVDIDV+TrebuchetMS"/>
              </a:rPr>
              <a:t>Good 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92270" y="3244967"/>
            <a:ext cx="2485757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Ground Truth High Key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95763" y="3244967"/>
            <a:ext cx="2192463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Generated High Key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423" y="5114183"/>
            <a:ext cx="1364759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Input Image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38758" y="6409528"/>
            <a:ext cx="2440037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Ground Truth Low Key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42250" y="6409528"/>
            <a:ext cx="2146744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Generated Low Key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543" y="301485"/>
            <a:ext cx="1913468" cy="392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5FCBEF"/>
                </a:solidFill>
                <a:latin typeface="BVDIDV+TrebuchetMS"/>
                <a:cs typeface="BVDIDV+TrebuchetMS"/>
              </a:rPr>
              <a:t>Good 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55426" y="3150225"/>
            <a:ext cx="2485757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Ground Truth High Key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93548" y="3150225"/>
            <a:ext cx="2192463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Generated High Key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6622" y="4732096"/>
            <a:ext cx="1364759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Input Image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16790" y="6460013"/>
            <a:ext cx="2146744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Generated Low Key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11462" y="6526758"/>
            <a:ext cx="2440037" cy="30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BVDIDV+TrebuchetMS"/>
                <a:cs typeface="BVDIDV+TrebuchetMS"/>
              </a:rPr>
              <a:t>Ground Truth Low Key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754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WBFPCG+Wingdings3</vt:lpstr>
      <vt:lpstr>Calibri</vt:lpstr>
      <vt:lpstr>RNVUHN+TrebuchetMS-Bold</vt:lpstr>
      <vt:lpstr>HTSDIS+ArialMT</vt:lpstr>
      <vt:lpstr>BVDIDV+TrebuchetMS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ADITYA RAMA HEGDE</cp:lastModifiedBy>
  <cp:revision>2</cp:revision>
  <dcterms:modified xsi:type="dcterms:W3CDTF">2023-08-20T19:23:19Z</dcterms:modified>
</cp:coreProperties>
</file>