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94" r:id="rId6"/>
    <p:sldId id="295" r:id="rId7"/>
    <p:sldId id="272" r:id="rId8"/>
    <p:sldId id="270" r:id="rId9"/>
    <p:sldId id="271" r:id="rId10"/>
    <p:sldId id="291" r:id="rId11"/>
    <p:sldId id="286" r:id="rId12"/>
    <p:sldId id="29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08440E-49F0-444E-BB86-1F2BC391F24F}"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8DD00174-9988-4D3A-B28F-B4B0A1CAED58}" type="pres">
      <dgm:prSet presAssocID="{0B08440E-49F0-444E-BB86-1F2BC391F24F}" presName="Name0" presStyleCnt="0">
        <dgm:presLayoutVars>
          <dgm:dir/>
          <dgm:resizeHandles/>
        </dgm:presLayoutVars>
      </dgm:prSet>
      <dgm:spPr/>
      <dgm:t>
        <a:bodyPr/>
        <a:lstStyle/>
        <a:p>
          <a:endParaRPr lang="en-US"/>
        </a:p>
      </dgm:t>
    </dgm:pt>
  </dgm:ptLst>
  <dgm:cxnLst>
    <dgm:cxn modelId="{F73C8A18-041D-4500-B7AD-718337BABCD6}" type="presOf" srcId="{0B08440E-49F0-444E-BB86-1F2BC391F24F}" destId="{8DD00174-9988-4D3A-B28F-B4B0A1CAED58}" srcOrd="0"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08-07-2019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08-07-2019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08-07-2019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08-07-2019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08-07-2019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08-07-2019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08-07-2019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08-07-2019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US" sz="2800" dirty="0">
                <a:latin typeface="+mn-lt"/>
              </a:rPr>
              <a:t>Lead Scoring Case Study </a:t>
            </a:r>
            <a:r>
              <a:rPr lang="en-US" sz="2800" dirty="0" smtClean="0">
                <a:latin typeface="+mn-lt"/>
              </a:rPr>
              <a:t>Presentation</a:t>
            </a:r>
            <a:br>
              <a:rPr lang="en-US" sz="2800" dirty="0" smtClean="0">
                <a:latin typeface="+mn-lt"/>
              </a:rPr>
            </a:br>
            <a:r>
              <a:rPr lang="en-IN" sz="2800" dirty="0">
                <a:latin typeface="+mn-lt"/>
              </a:rPr>
              <a:t/>
            </a:r>
            <a:br>
              <a:rPr lang="en-IN" sz="2800" dirty="0">
                <a:latin typeface="+mn-lt"/>
              </a:rPr>
            </a:br>
            <a:r>
              <a:rPr lang="en-IN" sz="2800" dirty="0">
                <a:latin typeface="+mn-lt"/>
              </a:rPr>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latin typeface="+mn-lt"/>
              </a:rPr>
              <a:t> </a:t>
            </a:r>
            <a:r>
              <a:rPr lang="en-IN" sz="1800" dirty="0" smtClean="0">
                <a:latin typeface="+mn-lt"/>
              </a:rPr>
              <a:t>Submitted by: </a:t>
            </a:r>
          </a:p>
          <a:p>
            <a:pPr algn="l"/>
            <a:r>
              <a:rPr lang="en-IN" sz="1800" dirty="0" smtClean="0">
                <a:latin typeface="+mn-lt"/>
              </a:rPr>
              <a:t> Aditya Varma</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11" y="460572"/>
            <a:ext cx="9313817" cy="856138"/>
          </a:xfrm>
        </p:spPr>
        <p:txBody>
          <a:bodyPr/>
          <a:lstStyle/>
          <a:p>
            <a:r>
              <a:rPr lang="en-IN" b="1" dirty="0"/>
              <a:t>  </a:t>
            </a:r>
            <a:r>
              <a:rPr lang="en-US" sz="2800" dirty="0">
                <a:latin typeface="+mn-lt"/>
              </a:rPr>
              <a:t>Finding Optimal Cutoff Point</a:t>
            </a:r>
          </a:p>
        </p:txBody>
      </p:sp>
      <p:sp>
        <p:nvSpPr>
          <p:cNvPr id="3" name="Content Placeholder 2"/>
          <p:cNvSpPr>
            <a:spLocks noGrp="1"/>
          </p:cNvSpPr>
          <p:nvPr>
            <p:ph idx="1"/>
          </p:nvPr>
        </p:nvSpPr>
        <p:spPr>
          <a:xfrm>
            <a:off x="404949" y="1262130"/>
            <a:ext cx="11168742" cy="5486400"/>
          </a:xfrm>
        </p:spPr>
        <p:txBody>
          <a:bodyPr>
            <a:normAutofit/>
          </a:bodyPr>
          <a:lstStyle/>
          <a:p>
            <a:pPr marL="0" indent="0">
              <a:buNone/>
            </a:pPr>
            <a:r>
              <a:rPr lang="en-US" sz="1600" dirty="0" smtClean="0">
                <a:latin typeface="+mn-lt"/>
              </a:rPr>
              <a:t>Optimal cutoff point can be found by plotting Accuracy, Sensitivity &amp; Specificity as below</a:t>
            </a:r>
          </a:p>
          <a:p>
            <a:pPr marL="0" indent="0">
              <a:buNone/>
            </a:pPr>
            <a:endParaRPr lang="en-US" sz="1600" dirty="0" smtClean="0">
              <a:latin typeface="+mn-lt"/>
            </a:endParaRP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latin typeface="+mn-lt"/>
            </a:endParaRPr>
          </a:p>
          <a:p>
            <a:pPr marL="0" indent="0">
              <a:buNone/>
            </a:pPr>
            <a:r>
              <a:rPr lang="en-US" sz="1600" b="1" dirty="0">
                <a:latin typeface="+mn-lt"/>
              </a:rPr>
              <a:t>Result</a:t>
            </a:r>
            <a:r>
              <a:rPr lang="en-US" sz="1600" dirty="0">
                <a:latin typeface="+mn-lt"/>
              </a:rPr>
              <a:t>: From above </a:t>
            </a:r>
            <a:r>
              <a:rPr lang="en-US" sz="1600" dirty="0" smtClean="0">
                <a:latin typeface="+mn-lt"/>
              </a:rPr>
              <a:t>plot, </a:t>
            </a:r>
            <a:r>
              <a:rPr lang="en-US" sz="1600" dirty="0">
                <a:latin typeface="+mn-lt"/>
              </a:rPr>
              <a:t>0.36 is the optimum point to take it as a cutoff probability.</a:t>
            </a:r>
          </a:p>
        </p:txBody>
      </p:sp>
      <p:pic>
        <p:nvPicPr>
          <p:cNvPr id="5" name="Picture 4"/>
          <p:cNvPicPr>
            <a:picLocks noChangeAspect="1"/>
          </p:cNvPicPr>
          <p:nvPr/>
        </p:nvPicPr>
        <p:blipFill>
          <a:blip r:embed="rId2"/>
          <a:stretch>
            <a:fillRect/>
          </a:stretch>
        </p:blipFill>
        <p:spPr>
          <a:xfrm>
            <a:off x="3335629" y="1751527"/>
            <a:ext cx="4546086" cy="3155324"/>
          </a:xfrm>
          <a:prstGeom prst="rect">
            <a:avLst/>
          </a:prstGeom>
        </p:spPr>
      </p:pic>
    </p:spTree>
    <p:extLst>
      <p:ext uri="{BB962C8B-B14F-4D97-AF65-F5344CB8AC3E}">
        <p14:creationId xmlns:p14="http://schemas.microsoft.com/office/powerpoint/2010/main" val="3853567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11" y="460572"/>
            <a:ext cx="9313817" cy="856138"/>
          </a:xfrm>
        </p:spPr>
        <p:txBody>
          <a:bodyPr/>
          <a:lstStyle/>
          <a:p>
            <a:r>
              <a:rPr lang="en-IN" b="1" dirty="0">
                <a:latin typeface="+mn-lt"/>
              </a:rPr>
              <a:t> </a:t>
            </a:r>
            <a:r>
              <a:rPr lang="en-IN" sz="2800" dirty="0" smtClean="0">
                <a:latin typeface="+mn-lt"/>
              </a:rPr>
              <a:t>Conclusions</a:t>
            </a:r>
            <a:endParaRPr lang="en-US" sz="2800" dirty="0">
              <a:latin typeface="+mn-lt"/>
            </a:endParaRPr>
          </a:p>
        </p:txBody>
      </p:sp>
      <p:sp>
        <p:nvSpPr>
          <p:cNvPr id="3" name="Content Placeholder 2"/>
          <p:cNvSpPr>
            <a:spLocks noGrp="1"/>
          </p:cNvSpPr>
          <p:nvPr>
            <p:ph idx="1"/>
          </p:nvPr>
        </p:nvSpPr>
        <p:spPr>
          <a:xfrm>
            <a:off x="404949" y="1262130"/>
            <a:ext cx="11168742" cy="5486400"/>
          </a:xfrm>
        </p:spPr>
        <p:txBody>
          <a:bodyPr>
            <a:normAutofit/>
          </a:bodyPr>
          <a:lstStyle/>
          <a:p>
            <a:pPr marL="0" indent="0">
              <a:buNone/>
            </a:pPr>
            <a:r>
              <a:rPr lang="en-US" sz="1600" dirty="0" smtClean="0">
                <a:latin typeface="+mn-lt"/>
              </a:rPr>
              <a:t>Below are the variables which needs to concentrate more to the get the maximum number of lead conversions.</a:t>
            </a:r>
          </a:p>
          <a:p>
            <a:pPr marL="342900" indent="-342900">
              <a:buAutoNum type="arabicPeriod"/>
            </a:pPr>
            <a:r>
              <a:rPr lang="en-US" sz="1600" dirty="0" smtClean="0">
                <a:latin typeface="+mn-lt"/>
              </a:rPr>
              <a:t>Lead </a:t>
            </a:r>
            <a:r>
              <a:rPr lang="en-US" sz="1600" dirty="0">
                <a:latin typeface="+mn-lt"/>
              </a:rPr>
              <a:t>source: </a:t>
            </a:r>
            <a:r>
              <a:rPr lang="en-US" sz="1600" dirty="0" err="1">
                <a:latin typeface="+mn-lt"/>
              </a:rPr>
              <a:t>Welingak</a:t>
            </a:r>
            <a:r>
              <a:rPr lang="en-US" sz="1600" dirty="0">
                <a:latin typeface="+mn-lt"/>
              </a:rPr>
              <a:t> </a:t>
            </a:r>
            <a:r>
              <a:rPr lang="en-US" sz="1600" dirty="0" smtClean="0">
                <a:latin typeface="+mn-lt"/>
              </a:rPr>
              <a:t>Website, Reference &amp; </a:t>
            </a:r>
            <a:r>
              <a:rPr lang="en-US" sz="1600" dirty="0" err="1" smtClean="0">
                <a:latin typeface="+mn-lt"/>
              </a:rPr>
              <a:t>Olark</a:t>
            </a:r>
            <a:r>
              <a:rPr lang="en-US" sz="1600" dirty="0" smtClean="0">
                <a:latin typeface="+mn-lt"/>
              </a:rPr>
              <a:t> chat are considered as most important factors. Apart from these, leads obtained from Google also has maximum number of lead conversions.</a:t>
            </a:r>
          </a:p>
          <a:p>
            <a:pPr marL="342900" indent="-342900">
              <a:buAutoNum type="arabicPeriod"/>
            </a:pPr>
            <a:r>
              <a:rPr lang="en-US" sz="1600" dirty="0" smtClean="0">
                <a:latin typeface="+mn-lt"/>
              </a:rPr>
              <a:t>Occupation: Targeting Working professionals &amp; Unemployed will have good lead conversion as they will be looking for better career prospects</a:t>
            </a:r>
          </a:p>
          <a:p>
            <a:pPr marL="342900" indent="-342900">
              <a:buFont typeface="Arial" panose="020B0604020202020204" pitchFamily="34" charset="0"/>
              <a:buAutoNum type="arabicPeriod"/>
            </a:pPr>
            <a:r>
              <a:rPr lang="en-US" sz="1600" dirty="0" smtClean="0">
                <a:latin typeface="+mn-lt"/>
              </a:rPr>
              <a:t>When there is </a:t>
            </a:r>
            <a:r>
              <a:rPr lang="en-US" sz="1600" dirty="0">
                <a:latin typeface="+mn-lt"/>
              </a:rPr>
              <a:t>enough time to convert in to a Lead it is good to  focus mainly on the customers which are having a Probability of conversion &gt;0.36(36%) so we can put all our efforts on it do the Lead conversion aggressively and focus mainly on the Customers which are having Lead score(&gt;40) and Conversion Probability(0.36).</a:t>
            </a:r>
          </a:p>
          <a:p>
            <a:pPr marL="342900" indent="-342900">
              <a:buFont typeface="Arial" panose="020B0604020202020204" pitchFamily="34" charset="0"/>
              <a:buAutoNum type="arabicPeriod"/>
            </a:pPr>
            <a:r>
              <a:rPr lang="en-US" sz="1600" dirty="0">
                <a:latin typeface="+mn-lt"/>
              </a:rPr>
              <a:t>When company reaches its target for a quarter before the deadline it is good to focus mainly on the Customers which are having high Lead score and Conversion Probability.(&gt;80 and &gt;0.8). This will reduce unnecessary phone calls.</a:t>
            </a:r>
          </a:p>
          <a:p>
            <a:pPr marL="342900" indent="-342900">
              <a:buAutoNum type="arabicPeriod"/>
            </a:pPr>
            <a:endParaRPr lang="en-US" sz="1600" dirty="0">
              <a:latin typeface="+mn-lt"/>
            </a:endParaRPr>
          </a:p>
        </p:txBody>
      </p:sp>
    </p:spTree>
    <p:extLst>
      <p:ext uri="{BB962C8B-B14F-4D97-AF65-F5344CB8AC3E}">
        <p14:creationId xmlns:p14="http://schemas.microsoft.com/office/powerpoint/2010/main" val="3183371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latin typeface="+mn-lt"/>
              </a:rPr>
              <a:t>Thank you</a:t>
            </a:r>
            <a:endParaRPr lang="en-IN" sz="2800" dirty="0">
              <a:latin typeface="+mn-lt"/>
            </a:endParaRPr>
          </a:p>
        </p:txBody>
      </p:sp>
    </p:spTree>
    <p:extLst>
      <p:ext uri="{BB962C8B-B14F-4D97-AF65-F5344CB8AC3E}">
        <p14:creationId xmlns:p14="http://schemas.microsoft.com/office/powerpoint/2010/main" val="1590481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600" b="1" dirty="0" smtClean="0">
                <a:latin typeface="+mn-lt"/>
              </a:rPr>
              <a:t>Introduction</a:t>
            </a:r>
            <a:r>
              <a:rPr lang="en-IN" sz="1600" dirty="0" smtClean="0">
                <a:latin typeface="+mn-lt"/>
              </a:rPr>
              <a:t>: </a:t>
            </a:r>
            <a:r>
              <a:rPr lang="en-US" sz="1600" dirty="0">
                <a:latin typeface="+mn-lt"/>
              </a:rPr>
              <a:t>An education company named X Education sells online courses to industry professionals. On any given day, many professionals who are interested in the courses land on their website and browse for </a:t>
            </a:r>
            <a:r>
              <a:rPr lang="en-US" sz="1600" dirty="0" smtClean="0">
                <a:latin typeface="+mn-lt"/>
              </a:rPr>
              <a:t>courses. </a:t>
            </a:r>
            <a:r>
              <a:rPr lang="en-US" sz="1600" dirty="0">
                <a:latin typeface="+mn-lt"/>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r>
              <a:rPr lang="en-US" sz="1600" dirty="0" smtClean="0">
                <a:latin typeface="+mn-lt"/>
              </a:rPr>
              <a:t>%. </a:t>
            </a:r>
            <a:r>
              <a:rPr lang="en-US" sz="1600" dirty="0">
                <a:latin typeface="+mn-lt"/>
              </a:rPr>
              <a:t>The company requires </a:t>
            </a:r>
            <a:r>
              <a:rPr lang="en-US" sz="1600" dirty="0" smtClean="0">
                <a:latin typeface="+mn-lt"/>
              </a:rPr>
              <a:t>a </a:t>
            </a:r>
            <a:r>
              <a:rPr lang="en-US" sz="1600" dirty="0">
                <a:latin typeface="+mn-lt"/>
              </a:rPr>
              <a:t>model wherein </a:t>
            </a:r>
            <a:r>
              <a:rPr lang="en-US" sz="1600" dirty="0" smtClean="0">
                <a:latin typeface="+mn-lt"/>
              </a:rPr>
              <a:t>a </a:t>
            </a:r>
            <a:r>
              <a:rPr lang="en-US" sz="1600" dirty="0">
                <a:latin typeface="+mn-lt"/>
              </a:rPr>
              <a:t>lead </a:t>
            </a:r>
            <a:r>
              <a:rPr lang="en-US" sz="1600" dirty="0" smtClean="0">
                <a:latin typeface="+mn-lt"/>
              </a:rPr>
              <a:t>score needs to be assigned </a:t>
            </a:r>
            <a:r>
              <a:rPr lang="en-US" sz="1600" dirty="0">
                <a:latin typeface="+mn-lt"/>
              </a:rPr>
              <a:t>to each of the leads such that the customers with higher lead score have a higher conversion chance and the customers with lower lead score have a lower conversion chance. </a:t>
            </a:r>
            <a:endParaRPr lang="en-US" sz="1600" dirty="0" smtClean="0">
              <a:latin typeface="+mn-lt"/>
            </a:endParaRPr>
          </a:p>
          <a:p>
            <a:pPr marL="0" indent="0">
              <a:buNone/>
            </a:pPr>
            <a:endParaRPr lang="en-US" sz="1600" b="1" dirty="0">
              <a:latin typeface="+mn-lt"/>
            </a:endParaRPr>
          </a:p>
          <a:p>
            <a:pPr marL="0" indent="0">
              <a:buNone/>
            </a:pPr>
            <a:r>
              <a:rPr lang="en-US" sz="1600" b="1" dirty="0" smtClean="0">
                <a:latin typeface="+mn-lt"/>
              </a:rPr>
              <a:t>Method: </a:t>
            </a:r>
            <a:r>
              <a:rPr lang="en-IN" sz="1600" dirty="0" smtClean="0">
                <a:latin typeface="+mn-lt"/>
              </a:rPr>
              <a:t>The analysis was </a:t>
            </a:r>
            <a:r>
              <a:rPr lang="en-IN" sz="1600" dirty="0">
                <a:latin typeface="+mn-lt"/>
              </a:rPr>
              <a:t>conducted on </a:t>
            </a:r>
            <a:r>
              <a:rPr lang="en-US" sz="1600" dirty="0">
                <a:latin typeface="+mn-lt"/>
              </a:rPr>
              <a:t>data which contains leads dataset from the past with around 9000 data points. This dataset consists of various attributes such as Lead Source, Total Time Spent on Website, Total Visits, Last Activity, etc. which may or may not be useful in ultimately deciding whether a lead will be converted or not. The target variable, in this case, is the column ‘Converted’ which tells whether a past lead was converted or not wherein 1 means it was converted and 0 means it wasn’t converted. </a:t>
            </a:r>
          </a:p>
          <a:p>
            <a:pPr marL="0" indent="0">
              <a:buNone/>
            </a:pPr>
            <a:endParaRPr lang="en-US" sz="1600" dirty="0">
              <a:latin typeface="+mn-lt"/>
            </a:endParaRP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latin typeface="+mn-lt"/>
              </a:rPr>
              <a:t>Abstract</a:t>
            </a:r>
            <a:endParaRPr lang="en-IN" sz="2800" dirty="0">
              <a:latin typeface="+mn-lt"/>
            </a:endParaRP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latin typeface="+mn-lt"/>
              </a:rPr>
              <a:t> </a:t>
            </a:r>
            <a:r>
              <a:rPr lang="en-IN" sz="2800" dirty="0" smtClean="0">
                <a:latin typeface="+mn-lt"/>
              </a:rPr>
              <a:t>Problem </a:t>
            </a:r>
            <a:r>
              <a:rPr lang="en-IN" sz="2800" dirty="0">
                <a:latin typeface="+mn-lt"/>
              </a:rPr>
              <a:t>solving </a:t>
            </a:r>
            <a:r>
              <a:rPr lang="en-IN" sz="2800" dirty="0" smtClean="0">
                <a:latin typeface="+mn-lt"/>
              </a:rPr>
              <a:t>methodology</a:t>
            </a:r>
            <a:endParaRPr lang="en-IN" sz="2800" dirty="0">
              <a:latin typeface="+mn-lt"/>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65750943"/>
              </p:ext>
            </p:extLst>
          </p:nvPr>
        </p:nvGraphicFramePr>
        <p:xfrm>
          <a:off x="353297" y="1648138"/>
          <a:ext cx="11521024" cy="4778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1136469" y="2009104"/>
            <a:ext cx="1606731"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understanding</a:t>
            </a:r>
            <a:endParaRPr lang="en-US" dirty="0"/>
          </a:p>
        </p:txBody>
      </p:sp>
      <p:sp>
        <p:nvSpPr>
          <p:cNvPr id="3" name="Rectangle 2"/>
          <p:cNvSpPr/>
          <p:nvPr/>
        </p:nvSpPr>
        <p:spPr>
          <a:xfrm>
            <a:off x="5768492" y="2009102"/>
            <a:ext cx="1493949"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a:t>
            </a:r>
            <a:r>
              <a:rPr lang="en-US" dirty="0" smtClean="0"/>
              <a:t>“Leads.csv</a:t>
            </a:r>
            <a:r>
              <a:rPr lang="en-US" dirty="0"/>
              <a:t>”</a:t>
            </a:r>
          </a:p>
        </p:txBody>
      </p:sp>
      <p:sp>
        <p:nvSpPr>
          <p:cNvPr id="6" name="Rectangle 5"/>
          <p:cNvSpPr/>
          <p:nvPr/>
        </p:nvSpPr>
        <p:spPr>
          <a:xfrm>
            <a:off x="3573888" y="2009102"/>
            <a:ext cx="1564782"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Understanding</a:t>
            </a:r>
          </a:p>
          <a:p>
            <a:pPr algn="ctr"/>
            <a:r>
              <a:rPr lang="en-US" dirty="0" smtClean="0"/>
              <a:t>Data dictionary</a:t>
            </a:r>
            <a:endParaRPr lang="en-US" dirty="0"/>
          </a:p>
        </p:txBody>
      </p:sp>
      <p:sp>
        <p:nvSpPr>
          <p:cNvPr id="7" name="Rectangle 6"/>
          <p:cNvSpPr/>
          <p:nvPr/>
        </p:nvSpPr>
        <p:spPr>
          <a:xfrm>
            <a:off x="8074431" y="2009102"/>
            <a:ext cx="2202910"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Identifying data quality issues</a:t>
            </a:r>
            <a:endParaRPr lang="en-US" dirty="0"/>
          </a:p>
        </p:txBody>
      </p:sp>
      <p:sp>
        <p:nvSpPr>
          <p:cNvPr id="8" name="Rectangle 7"/>
          <p:cNvSpPr/>
          <p:nvPr/>
        </p:nvSpPr>
        <p:spPr>
          <a:xfrm>
            <a:off x="8074431" y="3264615"/>
            <a:ext cx="2202910" cy="772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EDA &amp; </a:t>
            </a:r>
          </a:p>
          <a:p>
            <a:pPr algn="ctr"/>
            <a:r>
              <a:rPr lang="en-US" dirty="0" smtClean="0"/>
              <a:t>Data cleaning</a:t>
            </a:r>
            <a:endParaRPr lang="en-US" dirty="0"/>
          </a:p>
        </p:txBody>
      </p:sp>
      <p:sp>
        <p:nvSpPr>
          <p:cNvPr id="9" name="Rectangle 8"/>
          <p:cNvSpPr/>
          <p:nvPr/>
        </p:nvSpPr>
        <p:spPr>
          <a:xfrm>
            <a:off x="5768491" y="2933755"/>
            <a:ext cx="1493949" cy="1329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Data preparation - Dummy variable creation</a:t>
            </a:r>
          </a:p>
        </p:txBody>
      </p:sp>
      <p:sp>
        <p:nvSpPr>
          <p:cNvPr id="10" name="Rectangle 9"/>
          <p:cNvSpPr/>
          <p:nvPr/>
        </p:nvSpPr>
        <p:spPr>
          <a:xfrm>
            <a:off x="3573888" y="2933755"/>
            <a:ext cx="1493949" cy="1103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Standardizat</a:t>
            </a:r>
            <a:r>
              <a:rPr lang="en-US" dirty="0"/>
              <a:t>-ion using standard scaling</a:t>
            </a:r>
          </a:p>
        </p:txBody>
      </p:sp>
      <p:sp>
        <p:nvSpPr>
          <p:cNvPr id="11" name="Rectangle 10"/>
          <p:cNvSpPr/>
          <p:nvPr/>
        </p:nvSpPr>
        <p:spPr>
          <a:xfrm>
            <a:off x="1173542" y="2933757"/>
            <a:ext cx="1606731" cy="1103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Selecting features using RFE</a:t>
            </a:r>
          </a:p>
        </p:txBody>
      </p:sp>
      <p:sp>
        <p:nvSpPr>
          <p:cNvPr id="13" name="Rectangle 12"/>
          <p:cNvSpPr/>
          <p:nvPr/>
        </p:nvSpPr>
        <p:spPr>
          <a:xfrm>
            <a:off x="1117151" y="4679143"/>
            <a:ext cx="1606731" cy="94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building</a:t>
            </a:r>
            <a:endParaRPr lang="en-US" dirty="0"/>
          </a:p>
        </p:txBody>
      </p:sp>
      <p:sp>
        <p:nvSpPr>
          <p:cNvPr id="14" name="Rectangle 13"/>
          <p:cNvSpPr/>
          <p:nvPr/>
        </p:nvSpPr>
        <p:spPr>
          <a:xfrm>
            <a:off x="3552914" y="4679143"/>
            <a:ext cx="1585756" cy="948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evaluation</a:t>
            </a:r>
            <a:endParaRPr lang="en-US" dirty="0"/>
          </a:p>
          <a:p>
            <a:pPr algn="ctr"/>
            <a:endParaRPr lang="en-US" dirty="0"/>
          </a:p>
        </p:txBody>
      </p:sp>
      <p:sp>
        <p:nvSpPr>
          <p:cNvPr id="4" name="Right Arrow 3"/>
          <p:cNvSpPr/>
          <p:nvPr/>
        </p:nvSpPr>
        <p:spPr>
          <a:xfrm>
            <a:off x="2764174" y="2294404"/>
            <a:ext cx="809714" cy="214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5138670" y="2294404"/>
            <a:ext cx="629821" cy="214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264717" y="2294404"/>
            <a:ext cx="809714" cy="214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8989454" y="2781835"/>
            <a:ext cx="232151" cy="4827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p:cNvSpPr/>
          <p:nvPr/>
        </p:nvSpPr>
        <p:spPr>
          <a:xfrm>
            <a:off x="7262440" y="3554387"/>
            <a:ext cx="774918" cy="1931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Arrow 19"/>
          <p:cNvSpPr/>
          <p:nvPr/>
        </p:nvSpPr>
        <p:spPr>
          <a:xfrm>
            <a:off x="5094947" y="3559573"/>
            <a:ext cx="636471" cy="1910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a:off x="2791605" y="3550985"/>
            <a:ext cx="774918" cy="1931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1751527" y="4037346"/>
            <a:ext cx="168989" cy="6417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2754791" y="4972226"/>
            <a:ext cx="809714" cy="214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006660" y="4732982"/>
            <a:ext cx="1514924" cy="920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Predicting on test set</a:t>
            </a:r>
            <a:endParaRPr lang="en-US" dirty="0"/>
          </a:p>
        </p:txBody>
      </p:sp>
      <p:sp>
        <p:nvSpPr>
          <p:cNvPr id="25" name="Rectangle 24"/>
          <p:cNvSpPr/>
          <p:nvPr/>
        </p:nvSpPr>
        <p:spPr>
          <a:xfrm>
            <a:off x="8389574" y="4771177"/>
            <a:ext cx="1514924" cy="88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Presentation to customer</a:t>
            </a:r>
            <a:endParaRPr lang="en-US" dirty="0"/>
          </a:p>
        </p:txBody>
      </p:sp>
      <p:sp>
        <p:nvSpPr>
          <p:cNvPr id="26" name="Right Arrow 25"/>
          <p:cNvSpPr/>
          <p:nvPr/>
        </p:nvSpPr>
        <p:spPr>
          <a:xfrm>
            <a:off x="5176271" y="4972225"/>
            <a:ext cx="809714" cy="214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542259" y="5016470"/>
            <a:ext cx="809714" cy="214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11" y="460572"/>
            <a:ext cx="9313817" cy="856138"/>
          </a:xfrm>
        </p:spPr>
        <p:txBody>
          <a:bodyPr/>
          <a:lstStyle/>
          <a:p>
            <a:r>
              <a:rPr lang="en-IN" b="1" dirty="0"/>
              <a:t> </a:t>
            </a:r>
            <a:r>
              <a:rPr lang="en-US" sz="2800" dirty="0" smtClean="0">
                <a:latin typeface="+mn-lt"/>
              </a:rPr>
              <a:t>Exploratory Data Analysis – Univariate analysis</a:t>
            </a:r>
            <a:endParaRPr lang="en-US" sz="2800" dirty="0">
              <a:latin typeface="+mn-lt"/>
            </a:endParaRPr>
          </a:p>
        </p:txBody>
      </p:sp>
      <p:sp>
        <p:nvSpPr>
          <p:cNvPr id="3" name="Content Placeholder 2"/>
          <p:cNvSpPr>
            <a:spLocks noGrp="1"/>
          </p:cNvSpPr>
          <p:nvPr>
            <p:ph idx="1"/>
          </p:nvPr>
        </p:nvSpPr>
        <p:spPr>
          <a:xfrm>
            <a:off x="404949" y="1262130"/>
            <a:ext cx="11168742" cy="5486400"/>
          </a:xfrm>
        </p:spPr>
        <p:txBody>
          <a:bodyPr>
            <a:normAutofit/>
          </a:bodyPr>
          <a:lstStyle/>
          <a:p>
            <a:pPr marL="0" indent="0">
              <a:buNone/>
            </a:pPr>
            <a:r>
              <a:rPr lang="en-IN" sz="1600" dirty="0" smtClean="0">
                <a:latin typeface="+mn-lt"/>
              </a:rPr>
              <a:t>This univariate analysis is done to </a:t>
            </a:r>
            <a:r>
              <a:rPr lang="en-US" sz="1600" dirty="0">
                <a:latin typeface="+mn-lt"/>
              </a:rPr>
              <a:t>identify the </a:t>
            </a:r>
            <a:r>
              <a:rPr lang="en-US" sz="1600" dirty="0" smtClean="0">
                <a:latin typeface="+mn-lt"/>
              </a:rPr>
              <a:t>top Lead Origin, Lead source &amp; Country</a:t>
            </a:r>
            <a:endParaRPr lang="en-US" sz="1600" dirty="0">
              <a:latin typeface="+mn-lt"/>
            </a:endParaRPr>
          </a:p>
          <a:p>
            <a:pPr marL="0" indent="0">
              <a:buNone/>
            </a:pPr>
            <a:endParaRPr lang="en-US" sz="1600" dirty="0">
              <a:latin typeface="+mn-lt"/>
            </a:endParaRP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r>
              <a:rPr lang="en-US" sz="1600" b="1" dirty="0" smtClean="0">
                <a:latin typeface="+mn-lt"/>
              </a:rPr>
              <a:t>Result</a:t>
            </a:r>
            <a:r>
              <a:rPr lang="en-US" sz="1600" dirty="0" smtClean="0">
                <a:latin typeface="+mn-lt"/>
              </a:rPr>
              <a:t>: </a:t>
            </a:r>
            <a:r>
              <a:rPr lang="en-US" sz="1600" dirty="0">
                <a:latin typeface="+mn-lt"/>
              </a:rPr>
              <a:t>From the above visualization it is clear that </a:t>
            </a:r>
            <a:endParaRPr lang="en-US" sz="1600" dirty="0" smtClean="0">
              <a:latin typeface="+mn-lt"/>
            </a:endParaRPr>
          </a:p>
          <a:p>
            <a:pPr marL="0" indent="0">
              <a:buNone/>
            </a:pPr>
            <a:r>
              <a:rPr lang="en-US" sz="1600" dirty="0" smtClean="0">
                <a:latin typeface="+mn-lt"/>
              </a:rPr>
              <a:t>1. Landing page submission is top lead origin 2. Google is the top lead source 3. India is the top country which is contributing for leads</a:t>
            </a:r>
            <a:endParaRPr lang="en-IN" sz="1600" dirty="0">
              <a:latin typeface="+mn-lt"/>
            </a:endParaRPr>
          </a:p>
        </p:txBody>
      </p:sp>
      <p:pic>
        <p:nvPicPr>
          <p:cNvPr id="5" name="Picture 4"/>
          <p:cNvPicPr>
            <a:picLocks noChangeAspect="1"/>
          </p:cNvPicPr>
          <p:nvPr/>
        </p:nvPicPr>
        <p:blipFill>
          <a:blip r:embed="rId2"/>
          <a:stretch>
            <a:fillRect/>
          </a:stretch>
        </p:blipFill>
        <p:spPr>
          <a:xfrm>
            <a:off x="530284" y="1783418"/>
            <a:ext cx="3616713" cy="3657143"/>
          </a:xfrm>
          <a:prstGeom prst="rect">
            <a:avLst/>
          </a:prstGeom>
        </p:spPr>
      </p:pic>
      <p:pic>
        <p:nvPicPr>
          <p:cNvPr id="7" name="Picture 6"/>
          <p:cNvPicPr>
            <a:picLocks noChangeAspect="1"/>
          </p:cNvPicPr>
          <p:nvPr/>
        </p:nvPicPr>
        <p:blipFill>
          <a:blip r:embed="rId3"/>
          <a:stretch>
            <a:fillRect/>
          </a:stretch>
        </p:blipFill>
        <p:spPr>
          <a:xfrm>
            <a:off x="4446095" y="1783418"/>
            <a:ext cx="3487291" cy="3342857"/>
          </a:xfrm>
          <a:prstGeom prst="rect">
            <a:avLst/>
          </a:prstGeom>
        </p:spPr>
      </p:pic>
      <p:pic>
        <p:nvPicPr>
          <p:cNvPr id="8" name="Picture 7"/>
          <p:cNvPicPr>
            <a:picLocks noChangeAspect="1"/>
          </p:cNvPicPr>
          <p:nvPr/>
        </p:nvPicPr>
        <p:blipFill>
          <a:blip r:embed="rId4"/>
          <a:stretch>
            <a:fillRect/>
          </a:stretch>
        </p:blipFill>
        <p:spPr>
          <a:xfrm>
            <a:off x="8232484" y="1783418"/>
            <a:ext cx="3640305" cy="3457143"/>
          </a:xfrm>
          <a:prstGeom prst="rect">
            <a:avLst/>
          </a:prstGeom>
        </p:spPr>
      </p:pic>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11" y="460572"/>
            <a:ext cx="9313817" cy="856138"/>
          </a:xfrm>
        </p:spPr>
        <p:txBody>
          <a:bodyPr/>
          <a:lstStyle/>
          <a:p>
            <a:r>
              <a:rPr lang="en-IN" b="1" dirty="0"/>
              <a:t> </a:t>
            </a:r>
            <a:r>
              <a:rPr lang="en-US" sz="2800" dirty="0" smtClean="0">
                <a:latin typeface="+mn-lt"/>
              </a:rPr>
              <a:t>Exploratory Data Analysis – Univariate analysis</a:t>
            </a:r>
            <a:endParaRPr lang="en-US" sz="2800" dirty="0">
              <a:latin typeface="+mn-lt"/>
            </a:endParaRPr>
          </a:p>
        </p:txBody>
      </p:sp>
      <p:sp>
        <p:nvSpPr>
          <p:cNvPr id="3" name="Content Placeholder 2"/>
          <p:cNvSpPr>
            <a:spLocks noGrp="1"/>
          </p:cNvSpPr>
          <p:nvPr>
            <p:ph idx="1"/>
          </p:nvPr>
        </p:nvSpPr>
        <p:spPr>
          <a:xfrm>
            <a:off x="404949" y="1262130"/>
            <a:ext cx="11168742" cy="5486400"/>
          </a:xfrm>
        </p:spPr>
        <p:txBody>
          <a:bodyPr>
            <a:normAutofit/>
          </a:bodyPr>
          <a:lstStyle/>
          <a:p>
            <a:pPr marL="0" indent="0">
              <a:buNone/>
            </a:pPr>
            <a:r>
              <a:rPr lang="en-IN" sz="1600" dirty="0" smtClean="0">
                <a:latin typeface="+mn-lt"/>
              </a:rPr>
              <a:t>This univariate analysis is done to </a:t>
            </a:r>
            <a:r>
              <a:rPr lang="en-US" sz="1600" dirty="0">
                <a:latin typeface="+mn-lt"/>
              </a:rPr>
              <a:t>identify the top Occupation, Course </a:t>
            </a:r>
            <a:r>
              <a:rPr lang="en-US" sz="1600" dirty="0" smtClean="0">
                <a:latin typeface="+mn-lt"/>
              </a:rPr>
              <a:t>Motto &amp; </a:t>
            </a:r>
            <a:r>
              <a:rPr lang="en-US" sz="1600" dirty="0">
                <a:latin typeface="+mn-lt"/>
              </a:rPr>
              <a:t>Last </a:t>
            </a:r>
            <a:r>
              <a:rPr lang="en-US" sz="1600" dirty="0" smtClean="0">
                <a:latin typeface="+mn-lt"/>
              </a:rPr>
              <a:t>Activity performed by customer</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r>
              <a:rPr lang="en-US" sz="1600" b="1" dirty="0" smtClean="0">
                <a:latin typeface="+mn-lt"/>
              </a:rPr>
              <a:t>Result</a:t>
            </a:r>
            <a:r>
              <a:rPr lang="en-US" sz="1600" dirty="0" smtClean="0">
                <a:latin typeface="+mn-lt"/>
              </a:rPr>
              <a:t>: </a:t>
            </a:r>
            <a:r>
              <a:rPr lang="en-US" sz="1600" dirty="0">
                <a:latin typeface="+mn-lt"/>
              </a:rPr>
              <a:t>From the above visualization it is clear that </a:t>
            </a:r>
            <a:endParaRPr lang="en-US" sz="1600" dirty="0" smtClean="0">
              <a:latin typeface="+mn-lt"/>
            </a:endParaRPr>
          </a:p>
          <a:p>
            <a:pPr marL="0" indent="0">
              <a:buNone/>
            </a:pPr>
            <a:r>
              <a:rPr lang="en-US" sz="1600" dirty="0" smtClean="0">
                <a:latin typeface="+mn-lt"/>
              </a:rPr>
              <a:t>1. Unemployed is top occupation 2. Better career prospects in top career motto 3. Email  opened is the top </a:t>
            </a:r>
            <a:r>
              <a:rPr lang="en-US" sz="1600" dirty="0">
                <a:latin typeface="+mn-lt"/>
              </a:rPr>
              <a:t>Last Activity performed by customer</a:t>
            </a:r>
          </a:p>
          <a:p>
            <a:pPr marL="0" indent="0">
              <a:buNone/>
            </a:pPr>
            <a:endParaRPr lang="en-US" sz="1600" dirty="0"/>
          </a:p>
          <a:p>
            <a:pPr marL="0" indent="0">
              <a:buNone/>
            </a:pPr>
            <a:endParaRPr lang="en-IN" sz="1600" dirty="0">
              <a:latin typeface="+mn-lt"/>
            </a:endParaRPr>
          </a:p>
        </p:txBody>
      </p:sp>
      <p:pic>
        <p:nvPicPr>
          <p:cNvPr id="4" name="Picture 3"/>
          <p:cNvPicPr>
            <a:picLocks noChangeAspect="1"/>
          </p:cNvPicPr>
          <p:nvPr/>
        </p:nvPicPr>
        <p:blipFill>
          <a:blip r:embed="rId2"/>
          <a:stretch>
            <a:fillRect/>
          </a:stretch>
        </p:blipFill>
        <p:spPr>
          <a:xfrm>
            <a:off x="298464" y="1594043"/>
            <a:ext cx="3790476" cy="3438095"/>
          </a:xfrm>
          <a:prstGeom prst="rect">
            <a:avLst/>
          </a:prstGeom>
        </p:spPr>
      </p:pic>
      <p:pic>
        <p:nvPicPr>
          <p:cNvPr id="6" name="Picture 5"/>
          <p:cNvPicPr>
            <a:picLocks noChangeAspect="1"/>
          </p:cNvPicPr>
          <p:nvPr/>
        </p:nvPicPr>
        <p:blipFill>
          <a:blip r:embed="rId3"/>
          <a:stretch>
            <a:fillRect/>
          </a:stretch>
        </p:blipFill>
        <p:spPr>
          <a:xfrm>
            <a:off x="4200762" y="1605190"/>
            <a:ext cx="3790476" cy="3647619"/>
          </a:xfrm>
          <a:prstGeom prst="rect">
            <a:avLst/>
          </a:prstGeom>
        </p:spPr>
      </p:pic>
      <p:pic>
        <p:nvPicPr>
          <p:cNvPr id="9" name="Picture 8"/>
          <p:cNvPicPr>
            <a:picLocks noChangeAspect="1"/>
          </p:cNvPicPr>
          <p:nvPr/>
        </p:nvPicPr>
        <p:blipFill>
          <a:blip r:embed="rId4"/>
          <a:stretch>
            <a:fillRect/>
          </a:stretch>
        </p:blipFill>
        <p:spPr>
          <a:xfrm>
            <a:off x="8103060" y="1605190"/>
            <a:ext cx="3790476" cy="3771429"/>
          </a:xfrm>
          <a:prstGeom prst="rect">
            <a:avLst/>
          </a:prstGeom>
        </p:spPr>
      </p:pic>
    </p:spTree>
    <p:extLst>
      <p:ext uri="{BB962C8B-B14F-4D97-AF65-F5344CB8AC3E}">
        <p14:creationId xmlns:p14="http://schemas.microsoft.com/office/powerpoint/2010/main" val="3293823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11" y="460572"/>
            <a:ext cx="9313817" cy="856138"/>
          </a:xfrm>
        </p:spPr>
        <p:txBody>
          <a:bodyPr/>
          <a:lstStyle/>
          <a:p>
            <a:r>
              <a:rPr lang="en-IN" b="1" dirty="0"/>
              <a:t> </a:t>
            </a:r>
            <a:r>
              <a:rPr lang="en-US" sz="2800" dirty="0" smtClean="0">
                <a:latin typeface="+mn-lt"/>
              </a:rPr>
              <a:t>Exploratory Data Analysis – Bivariate analysis</a:t>
            </a:r>
            <a:endParaRPr lang="en-US" sz="2800" dirty="0">
              <a:latin typeface="+mn-lt"/>
            </a:endParaRPr>
          </a:p>
        </p:txBody>
      </p:sp>
      <p:sp>
        <p:nvSpPr>
          <p:cNvPr id="3" name="Content Placeholder 2"/>
          <p:cNvSpPr>
            <a:spLocks noGrp="1"/>
          </p:cNvSpPr>
          <p:nvPr>
            <p:ph idx="1"/>
          </p:nvPr>
        </p:nvSpPr>
        <p:spPr>
          <a:xfrm>
            <a:off x="404949" y="1262130"/>
            <a:ext cx="11168742" cy="5486400"/>
          </a:xfrm>
        </p:spPr>
        <p:txBody>
          <a:bodyPr>
            <a:normAutofit/>
          </a:bodyPr>
          <a:lstStyle/>
          <a:p>
            <a:pPr marL="0" indent="0">
              <a:buNone/>
            </a:pPr>
            <a:r>
              <a:rPr lang="en-IN" sz="1600" dirty="0" smtClean="0">
                <a:latin typeface="+mn-lt"/>
              </a:rPr>
              <a:t>This bivariate analysis is done to </a:t>
            </a:r>
            <a:r>
              <a:rPr lang="en-US" sz="1600" dirty="0">
                <a:latin typeface="+mn-lt"/>
              </a:rPr>
              <a:t>identify the top Lead Origin, Lead source w.r.t Total visits </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r>
              <a:rPr lang="en-US" sz="1600" b="1" dirty="0" smtClean="0">
                <a:latin typeface="+mn-lt"/>
              </a:rPr>
              <a:t>Result</a:t>
            </a:r>
            <a:r>
              <a:rPr lang="en-US" sz="1600" dirty="0" smtClean="0">
                <a:latin typeface="+mn-lt"/>
              </a:rPr>
              <a:t>: </a:t>
            </a:r>
            <a:r>
              <a:rPr lang="en-US" sz="1600" dirty="0">
                <a:latin typeface="+mn-lt"/>
              </a:rPr>
              <a:t>From the above visualization it is clear that Landing page submission is top lead origin and Press release it the top total visits contributing for leads w.r.t Total visits </a:t>
            </a:r>
          </a:p>
          <a:p>
            <a:pPr marL="0" indent="0">
              <a:buNone/>
            </a:pPr>
            <a:endParaRPr lang="en-US" sz="1600" dirty="0"/>
          </a:p>
          <a:p>
            <a:pPr marL="0" indent="0">
              <a:buNone/>
            </a:pPr>
            <a:endParaRPr lang="en-IN" sz="1600" dirty="0">
              <a:latin typeface="+mn-lt"/>
            </a:endParaRPr>
          </a:p>
        </p:txBody>
      </p:sp>
      <p:pic>
        <p:nvPicPr>
          <p:cNvPr id="5" name="Picture 4"/>
          <p:cNvPicPr>
            <a:picLocks noChangeAspect="1"/>
          </p:cNvPicPr>
          <p:nvPr/>
        </p:nvPicPr>
        <p:blipFill>
          <a:blip r:embed="rId2"/>
          <a:stretch>
            <a:fillRect/>
          </a:stretch>
        </p:blipFill>
        <p:spPr>
          <a:xfrm>
            <a:off x="1350093" y="1651944"/>
            <a:ext cx="3619048" cy="3657143"/>
          </a:xfrm>
          <a:prstGeom prst="rect">
            <a:avLst/>
          </a:prstGeom>
        </p:spPr>
      </p:pic>
      <p:pic>
        <p:nvPicPr>
          <p:cNvPr id="7" name="Picture 6"/>
          <p:cNvPicPr>
            <a:picLocks noChangeAspect="1"/>
          </p:cNvPicPr>
          <p:nvPr/>
        </p:nvPicPr>
        <p:blipFill>
          <a:blip r:embed="rId3"/>
          <a:stretch>
            <a:fillRect/>
          </a:stretch>
        </p:blipFill>
        <p:spPr>
          <a:xfrm>
            <a:off x="5989320" y="1651944"/>
            <a:ext cx="3676190" cy="3342857"/>
          </a:xfrm>
          <a:prstGeom prst="rect">
            <a:avLst/>
          </a:prstGeom>
        </p:spPr>
      </p:pic>
    </p:spTree>
    <p:extLst>
      <p:ext uri="{BB962C8B-B14F-4D97-AF65-F5344CB8AC3E}">
        <p14:creationId xmlns:p14="http://schemas.microsoft.com/office/powerpoint/2010/main" val="2227348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11" y="460572"/>
            <a:ext cx="9313817" cy="856138"/>
          </a:xfrm>
        </p:spPr>
        <p:txBody>
          <a:bodyPr/>
          <a:lstStyle/>
          <a:p>
            <a:r>
              <a:rPr lang="en-IN" b="1" dirty="0"/>
              <a:t>  </a:t>
            </a:r>
            <a:r>
              <a:rPr lang="en-US" sz="2800" dirty="0" smtClean="0">
                <a:latin typeface="+mn-lt"/>
              </a:rPr>
              <a:t>Covariance matrix</a:t>
            </a:r>
            <a:endParaRPr lang="en-US" sz="2800" dirty="0">
              <a:latin typeface="+mn-lt"/>
            </a:endParaRPr>
          </a:p>
        </p:txBody>
      </p:sp>
      <p:sp>
        <p:nvSpPr>
          <p:cNvPr id="3" name="Content Placeholder 2"/>
          <p:cNvSpPr>
            <a:spLocks noGrp="1"/>
          </p:cNvSpPr>
          <p:nvPr>
            <p:ph idx="1"/>
          </p:nvPr>
        </p:nvSpPr>
        <p:spPr>
          <a:xfrm>
            <a:off x="404949" y="1262130"/>
            <a:ext cx="11168742" cy="5486400"/>
          </a:xfrm>
        </p:spPr>
        <p:txBody>
          <a:bodyPr>
            <a:normAutofit lnSpcReduction="10000"/>
          </a:bodyPr>
          <a:lstStyle/>
          <a:p>
            <a:pPr marL="0" indent="0">
              <a:buNone/>
            </a:pPr>
            <a:r>
              <a:rPr lang="en-US" sz="1600" dirty="0" smtClean="0">
                <a:latin typeface="+mn-lt"/>
              </a:rPr>
              <a:t>After selecting features using RFE and dropping the insignificant variables, We can plot covariance matrix as below to find the correlation among variables</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latin typeface="+mn-lt"/>
            </a:endParaRPr>
          </a:p>
          <a:p>
            <a:pPr marL="0" indent="0">
              <a:lnSpc>
                <a:spcPct val="100000"/>
              </a:lnSpc>
              <a:buNone/>
            </a:pPr>
            <a:r>
              <a:rPr lang="en-US" sz="1600" b="1" dirty="0">
                <a:latin typeface="+mn-lt"/>
              </a:rPr>
              <a:t>Result:</a:t>
            </a:r>
            <a:r>
              <a:rPr lang="en-US" sz="1600" dirty="0" smtClean="0">
                <a:latin typeface="+mn-lt"/>
              </a:rPr>
              <a:t> </a:t>
            </a:r>
            <a:r>
              <a:rPr lang="en-US" sz="1600" dirty="0">
                <a:latin typeface="+mn-lt"/>
              </a:rPr>
              <a:t>From above correlation plot it can be observed that correlations are very close to </a:t>
            </a:r>
            <a:r>
              <a:rPr lang="en-US" sz="1600" dirty="0" smtClean="0">
                <a:latin typeface="+mn-lt"/>
              </a:rPr>
              <a:t>0 for most of the variables. For 3 variables there is a minor correlation. But those have very less VIF so we can include these features in the model</a:t>
            </a:r>
            <a:endParaRPr lang="en-US" sz="1600" dirty="0">
              <a:latin typeface="+mn-lt"/>
            </a:endParaRPr>
          </a:p>
        </p:txBody>
      </p:sp>
      <p:pic>
        <p:nvPicPr>
          <p:cNvPr id="5" name="Picture 4"/>
          <p:cNvPicPr>
            <a:picLocks noChangeAspect="1"/>
          </p:cNvPicPr>
          <p:nvPr/>
        </p:nvPicPr>
        <p:blipFill>
          <a:blip r:embed="rId2"/>
          <a:stretch>
            <a:fillRect/>
          </a:stretch>
        </p:blipFill>
        <p:spPr>
          <a:xfrm>
            <a:off x="1870564" y="1883480"/>
            <a:ext cx="6977221" cy="3950650"/>
          </a:xfrm>
          <a:prstGeom prst="rect">
            <a:avLst/>
          </a:prstGeom>
        </p:spPr>
      </p:pic>
    </p:spTree>
    <p:extLst>
      <p:ext uri="{BB962C8B-B14F-4D97-AF65-F5344CB8AC3E}">
        <p14:creationId xmlns:p14="http://schemas.microsoft.com/office/powerpoint/2010/main" val="1424069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11" y="460572"/>
            <a:ext cx="9313817" cy="856138"/>
          </a:xfrm>
        </p:spPr>
        <p:txBody>
          <a:bodyPr/>
          <a:lstStyle/>
          <a:p>
            <a:r>
              <a:rPr lang="en-IN" b="1" dirty="0"/>
              <a:t> </a:t>
            </a:r>
            <a:r>
              <a:rPr lang="en-US" sz="2800" dirty="0" smtClean="0">
                <a:latin typeface="+mn-lt"/>
              </a:rPr>
              <a:t>Variance Inflation Factor</a:t>
            </a:r>
            <a:endParaRPr lang="en-US" sz="2800" dirty="0">
              <a:latin typeface="+mn-lt"/>
            </a:endParaRPr>
          </a:p>
        </p:txBody>
      </p:sp>
      <p:sp>
        <p:nvSpPr>
          <p:cNvPr id="3" name="Content Placeholder 2"/>
          <p:cNvSpPr>
            <a:spLocks noGrp="1"/>
          </p:cNvSpPr>
          <p:nvPr>
            <p:ph idx="1"/>
          </p:nvPr>
        </p:nvSpPr>
        <p:spPr>
          <a:xfrm>
            <a:off x="404949" y="1262130"/>
            <a:ext cx="11168742" cy="5486400"/>
          </a:xfrm>
        </p:spPr>
        <p:txBody>
          <a:bodyPr>
            <a:normAutofit/>
          </a:bodyPr>
          <a:lstStyle/>
          <a:p>
            <a:pPr marL="0" indent="0">
              <a:buNone/>
            </a:pPr>
            <a:r>
              <a:rPr lang="en-US" sz="1600" dirty="0" smtClean="0">
                <a:latin typeface="+mn-lt"/>
              </a:rPr>
              <a:t>VIF helps us to get more insights on the correlation. </a:t>
            </a: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r>
              <a:rPr lang="en-US" sz="1600" b="1" dirty="0" smtClean="0">
                <a:latin typeface="+mn-lt"/>
              </a:rPr>
              <a:t>Result</a:t>
            </a:r>
            <a:r>
              <a:rPr lang="en-US" sz="1600" dirty="0" smtClean="0">
                <a:latin typeface="+mn-lt"/>
              </a:rPr>
              <a:t>: As per the </a:t>
            </a:r>
            <a:r>
              <a:rPr lang="en-US" sz="1600" dirty="0" err="1" smtClean="0">
                <a:latin typeface="+mn-lt"/>
              </a:rPr>
              <a:t>aboe</a:t>
            </a:r>
            <a:r>
              <a:rPr lang="en-US" sz="1600" dirty="0" smtClean="0">
                <a:latin typeface="+mn-lt"/>
              </a:rPr>
              <a:t> data we can conclude that the features that we included in the model has less VIF so we can consider all these features</a:t>
            </a:r>
            <a:endParaRPr lang="en-US" sz="1600" dirty="0">
              <a:latin typeface="+mn-lt"/>
            </a:endParaRPr>
          </a:p>
          <a:p>
            <a:pPr marL="0" indent="0">
              <a:buNone/>
            </a:pPr>
            <a:endParaRPr lang="en-IN" sz="1600" dirty="0">
              <a:latin typeface="+mn-lt"/>
            </a:endParaRPr>
          </a:p>
        </p:txBody>
      </p:sp>
      <p:pic>
        <p:nvPicPr>
          <p:cNvPr id="4" name="Picture 3"/>
          <p:cNvPicPr>
            <a:picLocks noChangeAspect="1"/>
          </p:cNvPicPr>
          <p:nvPr/>
        </p:nvPicPr>
        <p:blipFill>
          <a:blip r:embed="rId2"/>
          <a:stretch>
            <a:fillRect/>
          </a:stretch>
        </p:blipFill>
        <p:spPr>
          <a:xfrm>
            <a:off x="3641971" y="1780034"/>
            <a:ext cx="2423978" cy="3075301"/>
          </a:xfrm>
          <a:prstGeom prst="rect">
            <a:avLst/>
          </a:prstGeom>
        </p:spPr>
      </p:pic>
    </p:spTree>
    <p:extLst>
      <p:ext uri="{BB962C8B-B14F-4D97-AF65-F5344CB8AC3E}">
        <p14:creationId xmlns:p14="http://schemas.microsoft.com/office/powerpoint/2010/main" val="2996533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11" y="460572"/>
            <a:ext cx="9313817" cy="856138"/>
          </a:xfrm>
        </p:spPr>
        <p:txBody>
          <a:bodyPr/>
          <a:lstStyle/>
          <a:p>
            <a:r>
              <a:rPr lang="en-IN" b="1" dirty="0">
                <a:latin typeface="+mn-lt"/>
              </a:rPr>
              <a:t> </a:t>
            </a:r>
            <a:r>
              <a:rPr lang="en-US" sz="2800" dirty="0" smtClean="0">
                <a:latin typeface="+mn-lt"/>
              </a:rPr>
              <a:t>ROC Curve</a:t>
            </a:r>
            <a:endParaRPr lang="en-US" sz="2800" dirty="0">
              <a:latin typeface="+mn-lt"/>
            </a:endParaRPr>
          </a:p>
        </p:txBody>
      </p:sp>
      <p:sp>
        <p:nvSpPr>
          <p:cNvPr id="3" name="Content Placeholder 2"/>
          <p:cNvSpPr>
            <a:spLocks noGrp="1"/>
          </p:cNvSpPr>
          <p:nvPr>
            <p:ph idx="1"/>
          </p:nvPr>
        </p:nvSpPr>
        <p:spPr>
          <a:xfrm>
            <a:off x="404949" y="1262130"/>
            <a:ext cx="11168742" cy="5486400"/>
          </a:xfrm>
        </p:spPr>
        <p:txBody>
          <a:bodyPr>
            <a:normAutofit/>
          </a:bodyPr>
          <a:lstStyle/>
          <a:p>
            <a:pPr marL="0" indent="0">
              <a:buNone/>
            </a:pPr>
            <a:r>
              <a:rPr lang="en-US" sz="1600" dirty="0" smtClean="0">
                <a:latin typeface="+mn-lt"/>
              </a:rPr>
              <a:t>We can also plot ROC Curve to check the performance of the classifier model built</a:t>
            </a: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b="1" dirty="0" smtClean="0">
              <a:latin typeface="+mn-lt"/>
            </a:endParaRPr>
          </a:p>
          <a:p>
            <a:pPr marL="0" indent="0">
              <a:buNone/>
            </a:pPr>
            <a:r>
              <a:rPr lang="en-US" sz="1600" b="1" dirty="0" smtClean="0">
                <a:latin typeface="+mn-lt"/>
              </a:rPr>
              <a:t>Result</a:t>
            </a:r>
            <a:r>
              <a:rPr lang="en-US" sz="1600" dirty="0" smtClean="0">
                <a:latin typeface="+mn-lt"/>
              </a:rPr>
              <a:t>: </a:t>
            </a:r>
            <a:r>
              <a:rPr lang="en-US" sz="1600" dirty="0">
                <a:latin typeface="+mn-lt"/>
              </a:rPr>
              <a:t>From the above curve we can see that the curve is closer to the  left-hand border and then the top border of the ROC space so we can conclude that our model is accurate</a:t>
            </a:r>
            <a:endParaRPr lang="en-IN" sz="1600" dirty="0">
              <a:latin typeface="+mn-lt"/>
            </a:endParaRPr>
          </a:p>
        </p:txBody>
      </p:sp>
      <p:pic>
        <p:nvPicPr>
          <p:cNvPr id="5" name="Picture 4"/>
          <p:cNvPicPr>
            <a:picLocks noChangeAspect="1"/>
          </p:cNvPicPr>
          <p:nvPr/>
        </p:nvPicPr>
        <p:blipFill>
          <a:blip r:embed="rId2"/>
          <a:stretch>
            <a:fillRect/>
          </a:stretch>
        </p:blipFill>
        <p:spPr>
          <a:xfrm>
            <a:off x="3572076" y="1972074"/>
            <a:ext cx="4387067" cy="3578720"/>
          </a:xfrm>
          <a:prstGeom prst="rect">
            <a:avLst/>
          </a:prstGeom>
        </p:spPr>
      </p:pic>
    </p:spTree>
    <p:extLst>
      <p:ext uri="{BB962C8B-B14F-4D97-AF65-F5344CB8AC3E}">
        <p14:creationId xmlns:p14="http://schemas.microsoft.com/office/powerpoint/2010/main" val="3998378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2965</TotalTime>
  <Words>916</Words>
  <Application>Microsoft Office PowerPoint</Application>
  <PresentationFormat>Widescreen</PresentationFormat>
  <Paragraphs>133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Lead Scoring Case Study Presentation  SUBMISSION </vt:lpstr>
      <vt:lpstr> Abstract</vt:lpstr>
      <vt:lpstr> Problem solving methodology</vt:lpstr>
      <vt:lpstr> Exploratory Data Analysis – Univariate analysis</vt:lpstr>
      <vt:lpstr> Exploratory Data Analysis – Univariate analysis</vt:lpstr>
      <vt:lpstr> Exploratory Data Analysis – Bivariate analysis</vt:lpstr>
      <vt:lpstr>  Covariance matrix</vt:lpstr>
      <vt:lpstr> Variance Inflation Factor</vt:lpstr>
      <vt:lpstr> ROC Curve</vt:lpstr>
      <vt:lpstr>  Finding Optimal Cutoff Point</vt:lpstr>
      <vt:lpstr> Conclusions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Aditya</cp:lastModifiedBy>
  <cp:revision>196</cp:revision>
  <dcterms:created xsi:type="dcterms:W3CDTF">2016-06-09T08:16:28Z</dcterms:created>
  <dcterms:modified xsi:type="dcterms:W3CDTF">2019-07-07T23:36:07Z</dcterms:modified>
</cp:coreProperties>
</file>