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ri" TargetMode="External"/><Relationship Id="rId2" Type="http://schemas.openxmlformats.org/officeDocument/2006/relationships/hyperlink" Target="https://en.wikipedia.org/wiki/Amazon_Alexa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s://en.wikipedia.org/wiki/Cortan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FFF9B1-7B49-4115-ADA1-6AD74B82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79" y="1507944"/>
            <a:ext cx="5008241" cy="5350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8107BD-9C00-4AF3-8D31-F4CDC32D2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316" y="326184"/>
            <a:ext cx="4919804" cy="764950"/>
          </a:xfrm>
          <a:prstGeom prst="rect">
            <a:avLst/>
          </a:prstGeom>
        </p:spPr>
      </p:pic>
      <p:pic>
        <p:nvPicPr>
          <p:cNvPr id="17" name="image1.png">
            <a:extLst>
              <a:ext uri="{FF2B5EF4-FFF2-40B4-BE49-F238E27FC236}">
                <a16:creationId xmlns:a16="http://schemas.microsoft.com/office/drawing/2014/main" id="{46FC2592-B530-4391-BE58-4294404E5B6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436" y="59259"/>
            <a:ext cx="1842770" cy="1031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758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C8B709-3555-48DF-9219-915174844F08}"/>
              </a:ext>
            </a:extLst>
          </p:cNvPr>
          <p:cNvSpPr/>
          <p:nvPr/>
        </p:nvSpPr>
        <p:spPr>
          <a:xfrm>
            <a:off x="4599316" y="212399"/>
            <a:ext cx="5690844" cy="528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1225" marR="923925" algn="ctr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ACD433"/>
                </a:solidFill>
                <a:latin typeface="RomanD" panose="00000400000000000000" pitchFamily="2" charset="0"/>
                <a:ea typeface="Times New Roman" panose="02020603050405020304" pitchFamily="18" charset="0"/>
                <a:cs typeface="RomanD" panose="00000400000000000000" pitchFamily="2" charset="0"/>
              </a:rPr>
              <a:t>INTRODUCTION</a:t>
            </a:r>
            <a:endParaRPr lang="en-US" sz="1200" b="1" dirty="0">
              <a:solidFill>
                <a:srgbClr val="ACD433"/>
              </a:solidFill>
              <a:latin typeface="RomanD" panose="00000400000000000000" pitchFamily="2" charset="0"/>
              <a:ea typeface="Times New Roman" panose="02020603050405020304" pitchFamily="18" charset="0"/>
              <a:cs typeface="RomanD" panose="000004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5159E-E66D-4155-A86A-B653D1D10ECF}"/>
              </a:ext>
            </a:extLst>
          </p:cNvPr>
          <p:cNvSpPr/>
          <p:nvPr/>
        </p:nvSpPr>
        <p:spPr>
          <a:xfrm>
            <a:off x="4959504" y="1010245"/>
            <a:ext cx="497046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chatbot (also known as a </a:t>
            </a:r>
          </a:p>
          <a:p>
            <a:pPr algn="ctr"/>
            <a:endParaRPr lang="en-US" sz="22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talkbot, chatterbot, Bot, interactive  </a:t>
            </a:r>
          </a:p>
          <a:p>
            <a:pPr algn="ctr"/>
            <a:endParaRPr lang="en-US" sz="22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agent , IM bot , or  Artificial </a:t>
            </a:r>
          </a:p>
          <a:p>
            <a:pPr algn="ctr"/>
            <a:endParaRPr lang="en-US" sz="22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Conversational </a:t>
            </a:r>
          </a:p>
          <a:p>
            <a:pPr algn="ctr"/>
            <a:endParaRPr lang="en-US" sz="22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Entity) is a computer </a:t>
            </a:r>
          </a:p>
          <a:p>
            <a:pPr algn="ctr"/>
            <a:endParaRPr lang="en-US" sz="22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program or an </a:t>
            </a:r>
          </a:p>
          <a:p>
            <a:pPr algn="ctr"/>
            <a:endParaRPr lang="en-US" sz="22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Artificial Intelligence </a:t>
            </a:r>
          </a:p>
          <a:p>
            <a:pPr algn="ctr"/>
            <a:endParaRPr lang="en-US" sz="22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which conducts a conversation via </a:t>
            </a:r>
          </a:p>
          <a:p>
            <a:pPr algn="ctr"/>
            <a:endParaRPr lang="en-US" sz="22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auditory or textual methods.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2469C8-D397-4B03-B55C-8813E5A8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34" y="2076946"/>
            <a:ext cx="4261485" cy="377080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6369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9FD702-40EB-45E8-B1F0-E3CCB3E2A377}"/>
              </a:ext>
            </a:extLst>
          </p:cNvPr>
          <p:cNvSpPr/>
          <p:nvPr/>
        </p:nvSpPr>
        <p:spPr>
          <a:xfrm>
            <a:off x="2125361" y="723884"/>
            <a:ext cx="7941277" cy="513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9320" marR="923925" algn="ctr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kern="0" dirty="0">
                <a:solidFill>
                  <a:srgbClr val="ACD433"/>
                </a:solidFill>
                <a:latin typeface="RomanD" panose="00000400000000000000" pitchFamily="2" charset="0"/>
                <a:ea typeface="Times New Roman" panose="02020603050405020304" pitchFamily="18" charset="0"/>
                <a:cs typeface="RomanD" panose="00000400000000000000" pitchFamily="2" charset="0"/>
              </a:rPr>
              <a:t>OPERATING ENVIRONMENT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9BA17-FE5A-40F6-B410-D809E4B7F2E3}"/>
              </a:ext>
            </a:extLst>
          </p:cNvPr>
          <p:cNvSpPr/>
          <p:nvPr/>
        </p:nvSpPr>
        <p:spPr>
          <a:xfrm>
            <a:off x="1786889" y="2273831"/>
            <a:ext cx="8618220" cy="4347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955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CPU cores              :   Minimum 2 cores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25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Recommended</a:t>
            </a:r>
          </a:p>
          <a:p>
            <a:pPr marR="0" lvl="1">
              <a:spcBef>
                <a:spcPts val="1025"/>
              </a:spcBef>
              <a:spcAft>
                <a:spcPts val="0"/>
              </a:spcAft>
              <a:tabLst>
                <a:tab pos="521335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memory   	            :   2GB for Windows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4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Disk Space			   :   50MB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5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Additional  			   :   Requires PyCharm IDE, </a:t>
            </a:r>
          </a:p>
          <a:p>
            <a:pPr marR="0" lvl="1">
              <a:spcBef>
                <a:spcPts val="1050"/>
              </a:spcBef>
              <a:spcAft>
                <a:spcPts val="0"/>
              </a:spcAft>
              <a:tabLst>
                <a:tab pos="521335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		  		       Python  interpreter</a:t>
            </a:r>
          </a:p>
          <a:p>
            <a:pPr marR="0" lvl="1">
              <a:spcBef>
                <a:spcPts val="1050"/>
              </a:spcBef>
              <a:spcAft>
                <a:spcPts val="0"/>
              </a:spcAft>
              <a:tabLst>
                <a:tab pos="521335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		                on Windows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4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FAFF75-FEC1-4FA5-BFFE-38808EF7F25F}"/>
              </a:ext>
            </a:extLst>
          </p:cNvPr>
          <p:cNvSpPr/>
          <p:nvPr/>
        </p:nvSpPr>
        <p:spPr>
          <a:xfrm>
            <a:off x="1552486" y="1300340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Technical details:</a:t>
            </a:r>
          </a:p>
          <a:p>
            <a:pPr lvl="1"/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: Python</a:t>
            </a:r>
          </a:p>
          <a:p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</a:t>
            </a:r>
          </a:p>
          <a:p>
            <a:pPr lvl="0"/>
            <a:r>
              <a:rPr lang="en-US" sz="2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Software  requirements:</a:t>
            </a:r>
          </a:p>
          <a:p>
            <a:pPr lvl="1"/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PyCharm Integrated Development Environment (IDE)</a:t>
            </a:r>
          </a:p>
          <a:p>
            <a:pPr lvl="1"/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Python Interpreter</a:t>
            </a:r>
          </a:p>
          <a:p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</a:t>
            </a:r>
          </a:p>
          <a:p>
            <a:pPr lvl="0"/>
            <a:r>
              <a:rPr lang="en-US" sz="2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Hardware  requirements:</a:t>
            </a:r>
          </a:p>
          <a:p>
            <a:pPr lvl="1"/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Minimum 1GB of RAM</a:t>
            </a:r>
          </a:p>
          <a:p>
            <a:pPr lvl="1"/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50MB of free hard diskspace</a:t>
            </a:r>
          </a:p>
          <a:p>
            <a:pPr lvl="1"/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Monitor</a:t>
            </a:r>
          </a:p>
          <a:p>
            <a:pPr lvl="1"/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Keyboard</a:t>
            </a:r>
          </a:p>
          <a:p>
            <a:pPr lvl="1"/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Mouse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CCF614-0681-4C29-A532-2C41ADB6DAB9}"/>
              </a:ext>
            </a:extLst>
          </p:cNvPr>
          <p:cNvSpPr/>
          <p:nvPr/>
        </p:nvSpPr>
        <p:spPr>
          <a:xfrm>
            <a:off x="1552486" y="112836"/>
            <a:ext cx="9087027" cy="1187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1225" marR="923925" algn="ctr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ACD433"/>
                </a:solidFill>
                <a:latin typeface="RomanD" panose="00000400000000000000" pitchFamily="2" charset="0"/>
                <a:cs typeface="RomanD" panose="00000400000000000000" pitchFamily="2" charset="0"/>
              </a:rPr>
              <a:t>SOFTWARE AND HARDWARE</a:t>
            </a:r>
          </a:p>
          <a:p>
            <a:pPr marL="911225" marR="923925" algn="ctr">
              <a:spcBef>
                <a:spcPts val="1605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ACD433"/>
                </a:solidFill>
                <a:latin typeface="RomanD" panose="00000400000000000000" pitchFamily="2" charset="0"/>
                <a:cs typeface="RomanD" panose="00000400000000000000" pitchFamily="2" charset="0"/>
              </a:rPr>
              <a:t>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3D85F-52C1-4F1F-958F-06DB296C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419" y="3885663"/>
            <a:ext cx="1706471" cy="18431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24957-F037-49C1-BD3A-55883587F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311" y="913446"/>
            <a:ext cx="4100689" cy="7737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848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6AF92E-BC49-490C-9BEB-E2F18A713427}"/>
              </a:ext>
            </a:extLst>
          </p:cNvPr>
          <p:cNvSpPr/>
          <p:nvPr/>
        </p:nvSpPr>
        <p:spPr>
          <a:xfrm>
            <a:off x="2951549" y="189176"/>
            <a:ext cx="6288901" cy="513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1225" marR="923925" algn="ctr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kern="0" dirty="0">
                <a:solidFill>
                  <a:srgbClr val="002060"/>
                </a:solidFill>
                <a:latin typeface="RomanD" panose="00000400000000000000" pitchFamily="2" charset="0"/>
                <a:ea typeface="Times New Roman" panose="02020603050405020304" pitchFamily="18" charset="0"/>
                <a:cs typeface="RomanD" panose="00000400000000000000" pitchFamily="2" charset="0"/>
              </a:rPr>
              <a:t>MODULES/LIBRARY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F7813-1338-4CAC-A619-F78908132C74}"/>
              </a:ext>
            </a:extLst>
          </p:cNvPr>
          <p:cNvSpPr/>
          <p:nvPr/>
        </p:nvSpPr>
        <p:spPr>
          <a:xfrm>
            <a:off x="548639" y="776207"/>
            <a:ext cx="11094720" cy="60817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06400" marR="0" indent="-342900">
              <a:spcBef>
                <a:spcPts val="164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206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	The following are the main modules of the project</a:t>
            </a:r>
            <a:r>
              <a:rPr lang="en-US" sz="2000" b="1" dirty="0">
                <a:solidFill>
                  <a:srgbClr val="00206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69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21335" algn="l"/>
              </a:tabLst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NTLK  -  Natural  Language  Toolkit :</a:t>
            </a:r>
            <a:endParaRPr lang="en-US" sz="110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2060"/>
                </a:solidFill>
                <a:ea typeface="Times New Roman" panose="02020603050405020304" pitchFamily="18" charset="0"/>
              </a:rPr>
              <a:t>Natural Language Processing with </a:t>
            </a:r>
            <a:r>
              <a:rPr lang="en-US" sz="2200" b="1" dirty="0">
                <a:solidFill>
                  <a:srgbClr val="002060"/>
                </a:solidFill>
                <a:ea typeface="Times New Roman" panose="02020603050405020304" pitchFamily="18" charset="0"/>
              </a:rPr>
              <a:t>Python NLTK</a:t>
            </a:r>
            <a:r>
              <a:rPr lang="en-US" sz="2200" dirty="0">
                <a:solidFill>
                  <a:srgbClr val="002060"/>
                </a:solidFill>
                <a:ea typeface="Times New Roman" panose="02020603050405020304" pitchFamily="18" charset="0"/>
              </a:rPr>
              <a:t> is one of the leading platforms for working with human language data and </a:t>
            </a:r>
            <a:r>
              <a:rPr lang="en-US" sz="2200" b="1" dirty="0">
                <a:solidFill>
                  <a:srgbClr val="002060"/>
                </a:solidFill>
                <a:ea typeface="Times New Roman" panose="02020603050405020304" pitchFamily="18" charset="0"/>
              </a:rPr>
              <a:t>Python</a:t>
            </a:r>
            <a:r>
              <a:rPr lang="en-US" sz="2200" dirty="0">
                <a:solidFill>
                  <a:srgbClr val="002060"/>
                </a:solidFill>
                <a:ea typeface="Times New Roman" panose="02020603050405020304" pitchFamily="18" charset="0"/>
              </a:rPr>
              <a:t>, the </a:t>
            </a:r>
            <a:r>
              <a:rPr lang="en-US" sz="2200" b="1" dirty="0">
                <a:solidFill>
                  <a:srgbClr val="002060"/>
                </a:solidFill>
                <a:ea typeface="Times New Roman" panose="02020603050405020304" pitchFamily="18" charset="0"/>
              </a:rPr>
              <a:t>module NLTK</a:t>
            </a:r>
            <a:r>
              <a:rPr lang="en-US" sz="2200" dirty="0">
                <a:solidFill>
                  <a:srgbClr val="002060"/>
                </a:solidFill>
                <a:ea typeface="Times New Roman" panose="02020603050405020304" pitchFamily="18" charset="0"/>
              </a:rPr>
              <a:t> is used for natural language processing. </a:t>
            </a:r>
            <a:r>
              <a:rPr lang="en-US" sz="2200" b="1" dirty="0">
                <a:solidFill>
                  <a:srgbClr val="002060"/>
                </a:solidFill>
                <a:ea typeface="Times New Roman" panose="02020603050405020304" pitchFamily="18" charset="0"/>
              </a:rPr>
              <a:t>NLTK</a:t>
            </a:r>
            <a:r>
              <a:rPr lang="en-US" sz="2200" dirty="0">
                <a:solidFill>
                  <a:srgbClr val="002060"/>
                </a:solidFill>
                <a:ea typeface="Times New Roman" panose="02020603050405020304" pitchFamily="18" charset="0"/>
              </a:rPr>
              <a:t> is literally an acronym for Natural Language Toolkit.</a:t>
            </a:r>
          </a:p>
          <a:p>
            <a:pPr>
              <a:spcBef>
                <a:spcPts val="40"/>
              </a:spcBef>
            </a:pP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21335" algn="l"/>
              </a:tabLst>
            </a:pPr>
            <a:r>
              <a:rPr lang="en-US" sz="2000" b="1" dirty="0">
                <a:solidFill>
                  <a:srgbClr val="00206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NTLK.chat :</a:t>
            </a:r>
          </a:p>
          <a:p>
            <a:pPr marL="520700" marR="72390" algn="just">
              <a:lnSpc>
                <a:spcPct val="115000"/>
              </a:lnSpc>
              <a:spcBef>
                <a:spcPts val="290"/>
              </a:spcBef>
              <a:spcAft>
                <a:spcPts val="0"/>
              </a:spcAft>
            </a:pPr>
            <a:r>
              <a:rPr lang="en-US" sz="105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sz="2200" b="1" i="1" dirty="0">
                <a:solidFill>
                  <a:srgbClr val="002060"/>
                </a:solidFill>
                <a:ea typeface="Times New Roman" panose="02020603050405020304" pitchFamily="18" charset="0"/>
              </a:rPr>
              <a:t>NLTK</a:t>
            </a:r>
            <a:r>
              <a:rPr lang="en-US" sz="2200" dirty="0">
                <a:solidFill>
                  <a:srgbClr val="002060"/>
                </a:solidFill>
                <a:ea typeface="Times New Roman" panose="02020603050405020304" pitchFamily="18" charset="0"/>
              </a:rPr>
              <a:t> has a </a:t>
            </a:r>
            <a:r>
              <a:rPr lang="en-US" sz="2200" b="1" i="1" dirty="0">
                <a:solidFill>
                  <a:srgbClr val="002060"/>
                </a:solidFill>
                <a:ea typeface="Times New Roman" panose="02020603050405020304" pitchFamily="18" charset="0"/>
              </a:rPr>
              <a:t>module</a:t>
            </a:r>
            <a:r>
              <a:rPr lang="en-US" sz="2200" dirty="0">
                <a:solidFill>
                  <a:srgbClr val="002060"/>
                </a:solidFill>
                <a:ea typeface="Times New Roman" panose="02020603050405020304" pitchFamily="18" charset="0"/>
              </a:rPr>
              <a:t>, </a:t>
            </a:r>
            <a:r>
              <a:rPr lang="en-US" sz="2200" b="1" i="1" dirty="0">
                <a:solidFill>
                  <a:srgbClr val="002060"/>
                </a:solidFill>
                <a:ea typeface="Times New Roman" panose="02020603050405020304" pitchFamily="18" charset="0"/>
              </a:rPr>
              <a:t>nltk</a:t>
            </a:r>
            <a:r>
              <a:rPr lang="en-US" sz="2200" dirty="0">
                <a:solidFill>
                  <a:srgbClr val="002060"/>
                </a:solidFill>
                <a:ea typeface="Times New Roman" panose="02020603050405020304" pitchFamily="18" charset="0"/>
              </a:rPr>
              <a:t>. </a:t>
            </a:r>
            <a:r>
              <a:rPr lang="en-US" sz="2200" b="1" i="1" dirty="0">
                <a:solidFill>
                  <a:srgbClr val="002060"/>
                </a:solidFill>
                <a:ea typeface="Times New Roman" panose="02020603050405020304" pitchFamily="18" charset="0"/>
              </a:rPr>
              <a:t>chat</a:t>
            </a:r>
            <a:r>
              <a:rPr lang="en-US" sz="2200" dirty="0">
                <a:solidFill>
                  <a:srgbClr val="002060"/>
                </a:solidFill>
                <a:ea typeface="Times New Roman" panose="02020603050405020304" pitchFamily="18" charset="0"/>
              </a:rPr>
              <a:t>, which simplifies building these engines by providing a generic framework. In order to interact with these engines we can just load these </a:t>
            </a:r>
            <a:r>
              <a:rPr lang="en-US" sz="2200" b="1" i="1" dirty="0">
                <a:solidFill>
                  <a:srgbClr val="002060"/>
                </a:solidFill>
                <a:ea typeface="Times New Roman" panose="02020603050405020304" pitchFamily="18" charset="0"/>
              </a:rPr>
              <a:t>modules</a:t>
            </a:r>
            <a:r>
              <a:rPr lang="en-US" sz="2200" dirty="0">
                <a:solidFill>
                  <a:srgbClr val="002060"/>
                </a:solidFill>
                <a:ea typeface="Times New Roman" panose="02020603050405020304" pitchFamily="18" charset="0"/>
              </a:rPr>
              <a:t> in our </a:t>
            </a:r>
            <a:r>
              <a:rPr lang="en-US" sz="2200" b="1" i="1" dirty="0">
                <a:solidFill>
                  <a:srgbClr val="002060"/>
                </a:solidFill>
                <a:ea typeface="Times New Roman" panose="02020603050405020304" pitchFamily="18" charset="0"/>
              </a:rPr>
              <a:t>Python</a:t>
            </a:r>
            <a:r>
              <a:rPr lang="en-US" sz="2200" dirty="0">
                <a:solidFill>
                  <a:srgbClr val="002060"/>
                </a:solidFill>
                <a:ea typeface="Times New Roman" panose="02020603050405020304" pitchFamily="18" charset="0"/>
              </a:rPr>
              <a:t> program and invoke the demo() function.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21335" algn="l"/>
              </a:tabLst>
            </a:pPr>
            <a:r>
              <a:rPr lang="en-US" sz="2000" b="1" dirty="0">
                <a:solidFill>
                  <a:srgbClr val="00206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REFLECTION  in  Python :</a:t>
            </a:r>
          </a:p>
          <a:p>
            <a:pPr marL="520700" marR="80010" algn="just">
              <a:lnSpc>
                <a:spcPct val="115000"/>
              </a:lnSpc>
              <a:spcBef>
                <a:spcPts val="295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2060"/>
                </a:solidFill>
                <a:ea typeface="Times New Roman" panose="02020603050405020304" pitchFamily="18" charset="0"/>
              </a:rPr>
              <a:t>Reflection</a:t>
            </a:r>
            <a:r>
              <a:rPr lang="en-US" sz="2200" dirty="0">
                <a:solidFill>
                  <a:srgbClr val="002060"/>
                </a:solidFill>
                <a:ea typeface="Times New Roman" panose="02020603050405020304" pitchFamily="18" charset="0"/>
              </a:rPr>
              <a:t> refers to the ability for code to be able to examine attributes about objects that might be passed as parameters to a function.</a:t>
            </a:r>
          </a:p>
        </p:txBody>
      </p:sp>
    </p:spTree>
    <p:extLst>
      <p:ext uri="{BB962C8B-B14F-4D97-AF65-F5344CB8AC3E}">
        <p14:creationId xmlns:p14="http://schemas.microsoft.com/office/powerpoint/2010/main" val="247039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647563-5C6C-47C8-B426-F0ABFDC19EB0}"/>
              </a:ext>
            </a:extLst>
          </p:cNvPr>
          <p:cNvSpPr/>
          <p:nvPr/>
        </p:nvSpPr>
        <p:spPr>
          <a:xfrm>
            <a:off x="3281287" y="498385"/>
            <a:ext cx="5629426" cy="544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1225" marR="923290" algn="ctr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kern="0" dirty="0">
                <a:solidFill>
                  <a:srgbClr val="ACD433"/>
                </a:solidFill>
                <a:latin typeface="RomanD" panose="00000400000000000000" pitchFamily="2" charset="0"/>
                <a:ea typeface="Times New Roman" panose="02020603050405020304" pitchFamily="18" charset="0"/>
                <a:cs typeface="RomanD" panose="00000400000000000000" pitchFamily="2" charset="0"/>
              </a:rPr>
              <a:t>CONCLUSION</a:t>
            </a:r>
            <a:endParaRPr lang="en-US" sz="3200" b="1" kern="0" dirty="0">
              <a:solidFill>
                <a:srgbClr val="ACD433"/>
              </a:solidFill>
              <a:latin typeface="RomanD" panose="00000400000000000000" pitchFamily="2" charset="0"/>
              <a:ea typeface="Times New Roman" panose="02020603050405020304" pitchFamily="18" charset="0"/>
              <a:cs typeface="RomanD" panose="000004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B7EE8D-42C5-478E-A4AC-C47ABFEDC693}"/>
              </a:ext>
            </a:extLst>
          </p:cNvPr>
          <p:cNvSpPr/>
          <p:nvPr/>
        </p:nvSpPr>
        <p:spPr>
          <a:xfrm>
            <a:off x="401955" y="1720840"/>
            <a:ext cx="117900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33333"/>
                </a:solidFill>
                <a:latin typeface="Libre Franklin"/>
              </a:rPr>
              <a:t>		</a:t>
            </a:r>
            <a:r>
              <a:rPr lang="en-US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Chatbots are intelligent agents that engage in a conversation with the humans in order to answer user queries  on  a  certain </a:t>
            </a:r>
          </a:p>
          <a:p>
            <a:r>
              <a:rPr lang="en-US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topic  .</a:t>
            </a:r>
            <a:r>
              <a:rPr lang="en-US" sz="3600" dirty="0">
                <a:solidFill>
                  <a:schemeClr val="accent6"/>
                </a:solidFill>
                <a:latin typeface="+mj-lt"/>
              </a:rPr>
              <a:t>   </a:t>
            </a:r>
            <a:r>
              <a:rPr lang="en-US" sz="36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Amazon’s  Alexa</a:t>
            </a:r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</a:t>
            </a:r>
            <a:r>
              <a:rPr lang="en-US" sz="3600" dirty="0">
                <a:solidFill>
                  <a:schemeClr val="accent6"/>
                </a:solidFill>
                <a:latin typeface="Libre Franklin"/>
              </a:rPr>
              <a:t> </a:t>
            </a:r>
          </a:p>
          <a:p>
            <a:r>
              <a:rPr lang="en-US" sz="36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Apple’s Siri</a:t>
            </a:r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36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Microsoft’s </a:t>
            </a:r>
          </a:p>
          <a:p>
            <a:r>
              <a:rPr lang="en-US" sz="36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Cortana</a:t>
            </a:r>
            <a:r>
              <a:rPr lang="en-US" sz="3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are some  of  the </a:t>
            </a:r>
          </a:p>
          <a:p>
            <a:r>
              <a:rPr lang="en-US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examples of chatbots.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587083-4C7D-43C9-BBAE-497494FE3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835" y="3076991"/>
            <a:ext cx="5109210" cy="345467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7101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777859-52DD-4B62-AFE6-D7F61C4C0464}"/>
              </a:ext>
            </a:extLst>
          </p:cNvPr>
          <p:cNvSpPr/>
          <p:nvPr/>
        </p:nvSpPr>
        <p:spPr>
          <a:xfrm>
            <a:off x="3438061" y="2647295"/>
            <a:ext cx="531587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5812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324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Bahnschrift SemiBold</vt:lpstr>
      <vt:lpstr>Century Gothic</vt:lpstr>
      <vt:lpstr>Libre Franklin</vt:lpstr>
      <vt:lpstr>RomanD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Aditya Ingole</cp:lastModifiedBy>
  <cp:revision>14</cp:revision>
  <dcterms:created xsi:type="dcterms:W3CDTF">2020-02-05T19:17:23Z</dcterms:created>
  <dcterms:modified xsi:type="dcterms:W3CDTF">2022-06-03T15:43:52Z</dcterms:modified>
</cp:coreProperties>
</file>