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63" r:id="rId2"/>
    <p:sldId id="269" r:id="rId3"/>
    <p:sldId id="257" r:id="rId4"/>
    <p:sldId id="265" r:id="rId5"/>
    <p:sldId id="258" r:id="rId6"/>
    <p:sldId id="259" r:id="rId7"/>
    <p:sldId id="260" r:id="rId8"/>
    <p:sldId id="270" r:id="rId9"/>
    <p:sldId id="267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3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751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077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2441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77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779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31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3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489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84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resources/python/gui-frameworks" TargetMode="External"/><Relationship Id="rId2" Type="http://schemas.openxmlformats.org/officeDocument/2006/relationships/hyperlink" Target="https://realpython.com/python-gui-tkint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ursera.org/courses?query=tkinte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37340E-FDD4-427B-BB98-C590619E9241}"/>
              </a:ext>
            </a:extLst>
          </p:cNvPr>
          <p:cNvSpPr/>
          <p:nvPr/>
        </p:nvSpPr>
        <p:spPr>
          <a:xfrm>
            <a:off x="944830" y="25114"/>
            <a:ext cx="10372007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pperplate Gothic Light" panose="020E0507020206020404" pitchFamily="34" charset="0"/>
              </a:rPr>
              <a:t>Student’s</a:t>
            </a:r>
            <a:r>
              <a:rPr lang="en-US" sz="48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pperplate Gothic Light" panose="020E0507020206020404" pitchFamily="34" charset="0"/>
              </a:rPr>
              <a:t> Fee Accounting</a:t>
            </a:r>
          </a:p>
          <a:p>
            <a:pPr algn="ctr"/>
            <a:r>
              <a:rPr lang="en-US" sz="4800" dirty="0" err="1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pperplate Gothic Light" panose="020E0507020206020404" pitchFamily="34" charset="0"/>
              </a:rPr>
              <a:t>Gui</a:t>
            </a:r>
            <a:r>
              <a:rPr lang="en-US" sz="48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pperplate Gothic Light" panose="020E0507020206020404" pitchFamily="34" charset="0"/>
              </a:rPr>
              <a:t>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2FF0C-D611-4D22-9EF3-8778909E1273}"/>
              </a:ext>
            </a:extLst>
          </p:cNvPr>
          <p:cNvSpPr/>
          <p:nvPr/>
        </p:nvSpPr>
        <p:spPr>
          <a:xfrm>
            <a:off x="3603392" y="1705419"/>
            <a:ext cx="48285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i="1" dirty="0">
                <a:ln w="0"/>
                <a:solidFill>
                  <a:schemeClr val="tx2">
                    <a:lumMod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using</a:t>
            </a:r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sz="2400" i="1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PYTHON</a:t>
            </a:r>
            <a:endParaRPr lang="en-US" sz="2400" b="0" i="1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6AA47A-0A38-46E9-88CE-D817C7C6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7" y="41983"/>
            <a:ext cx="1568951" cy="1446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109ED6-7D17-42AC-B0E2-2ECE1E58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640" y="87"/>
            <a:ext cx="989324" cy="136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063B4C-3EBB-414F-A980-DE9063D23F9B}"/>
              </a:ext>
            </a:extLst>
          </p:cNvPr>
          <p:cNvSpPr/>
          <p:nvPr/>
        </p:nvSpPr>
        <p:spPr>
          <a:xfrm>
            <a:off x="10050136" y="1022985"/>
            <a:ext cx="22797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Tkinter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0D518-A3A2-4EA3-B2E5-151D5980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22" y="1963666"/>
            <a:ext cx="5689320" cy="4550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B4AFC-B5CD-416A-9B01-EECA89DC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514" y="2163964"/>
            <a:ext cx="2641550" cy="3671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80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57F4-ECF7-45EB-AC57-7370A981F355}"/>
              </a:ext>
            </a:extLst>
          </p:cNvPr>
          <p:cNvSpPr txBox="1">
            <a:spLocks/>
          </p:cNvSpPr>
          <p:nvPr/>
        </p:nvSpPr>
        <p:spPr>
          <a:xfrm>
            <a:off x="551656" y="622279"/>
            <a:ext cx="11088688" cy="61268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spcAft>
                <a:spcPts val="415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Python and Tkinter Programming :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 Design innovative interfaces and introducing Python and OOP to traditional development methods, Author : John Grayson,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Publisher : Manning Publications (1 March 1999)</a:t>
            </a:r>
          </a:p>
          <a:p>
            <a:pPr marL="0" indent="0">
              <a:spcBef>
                <a:spcPts val="0"/>
              </a:spcBef>
              <a:spcAft>
                <a:spcPts val="415"/>
              </a:spcAft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15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ython GUI Programming with 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Tkinter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Develop responsive and powerful GUI application with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Tkinter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, Author : Alan D. Moore, Publisher : 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Packt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 Publishing Limited (15 May 2018)</a:t>
            </a:r>
          </a:p>
          <a:p>
            <a:pPr>
              <a:spcBef>
                <a:spcPts val="0"/>
              </a:spcBef>
              <a:spcAft>
                <a:spcPts val="415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15"/>
              </a:spcAft>
              <a:buFont typeface="Wingdings" panose="05000000000000000000" pitchFamily="2" charset="2"/>
              <a:buChar char="Ø"/>
            </a:pPr>
            <a:r>
              <a:rPr lang="en-US" sz="2400" u="sng" kern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https://realpython.com/python-gui-tkinter/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415"/>
              </a:spcAft>
              <a:buNone/>
            </a:pPr>
            <a:endParaRPr lang="en-US" sz="2400" u="sng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15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hlinkClick r:id="rId3"/>
              </a:rPr>
              <a:t>https://opensource.com/resources/python/gui-frameworks</a:t>
            </a:r>
            <a:endParaRPr lang="en-US" sz="2400" u="sng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</a:endParaRPr>
          </a:p>
          <a:p>
            <a:pPr>
              <a:spcBef>
                <a:spcPts val="0"/>
              </a:spcBef>
              <a:spcAft>
                <a:spcPts val="415"/>
              </a:spcAft>
              <a:buFont typeface="Wingdings" panose="05000000000000000000" pitchFamily="2" charset="2"/>
              <a:buChar char="Ø"/>
            </a:pPr>
            <a:endParaRPr lang="en-US" sz="2400" u="sng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</a:endParaRPr>
          </a:p>
          <a:p>
            <a:pPr>
              <a:spcBef>
                <a:spcPts val="0"/>
              </a:spcBef>
              <a:spcAft>
                <a:spcPts val="415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https://www.tutorialspoint.com/sqlite/sqlite_python.htm</a:t>
            </a:r>
          </a:p>
          <a:p>
            <a:pPr marL="0" indent="0">
              <a:spcBef>
                <a:spcPts val="0"/>
              </a:spcBef>
              <a:spcAft>
                <a:spcPts val="415"/>
              </a:spcAft>
              <a:buNone/>
            </a:pPr>
            <a:endParaRPr lang="en-US" sz="2400" u="sng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15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hlinkClick r:id="rId4"/>
              </a:rPr>
              <a:t>https://www.coursera.org/courses?query=tkinter</a:t>
            </a:r>
            <a:endParaRPr lang="en-US" sz="2400" u="sng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DDA2C-DEAC-4352-AB5D-E10E6DD43680}"/>
              </a:ext>
            </a:extLst>
          </p:cNvPr>
          <p:cNvSpPr/>
          <p:nvPr/>
        </p:nvSpPr>
        <p:spPr>
          <a:xfrm>
            <a:off x="3628336" y="182399"/>
            <a:ext cx="4935325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1225" marR="923290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kern="0" dirty="0">
                <a:solidFill>
                  <a:srgbClr val="ACD4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9652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647563-5C6C-47C8-B426-F0ABFDC19EB0}"/>
              </a:ext>
            </a:extLst>
          </p:cNvPr>
          <p:cNvSpPr/>
          <p:nvPr/>
        </p:nvSpPr>
        <p:spPr>
          <a:xfrm>
            <a:off x="3512920" y="498385"/>
            <a:ext cx="5166158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1225" marR="923290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kern="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kern="0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7EE8D-42C5-478E-A4AC-C47ABFEDC693}"/>
              </a:ext>
            </a:extLst>
          </p:cNvPr>
          <p:cNvSpPr/>
          <p:nvPr/>
        </p:nvSpPr>
        <p:spPr>
          <a:xfrm>
            <a:off x="401955" y="1498418"/>
            <a:ext cx="117900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  <a:latin typeface="Libre Franklin"/>
              </a:rPr>
              <a:t>		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</a:rPr>
              <a:t>Management accounting focuses on the measurement, analysis and reporting of information that can help managers in making decisions to fulfill the goals of an organization.</a:t>
            </a: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</a:endParaRP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</a:rPr>
              <a:t>		In a pandemic like this, online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</a:rPr>
              <a:t>payment is mostly practiced due to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</a:rPr>
              <a:t>which multiple transactions are carried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</a:rPr>
              <a:t>on various platforms such as UPI’s ,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</a:rPr>
              <a:t>Razorpay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</a:rPr>
              <a:t> , etc.</a:t>
            </a: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</a:endParaRP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</a:rPr>
              <a:t>		To make log of such transaction, our Accounting GUI App can be very useful.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A1AAD-B16A-495D-8DE7-F82EAFDE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95" y="2409825"/>
            <a:ext cx="5374934" cy="29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1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77859-52DD-4B62-AFE6-D7F61C4C0464}"/>
              </a:ext>
            </a:extLst>
          </p:cNvPr>
          <p:cNvSpPr/>
          <p:nvPr/>
        </p:nvSpPr>
        <p:spPr>
          <a:xfrm>
            <a:off x="3438061" y="2647295"/>
            <a:ext cx="53158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581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7E9B-DA94-431A-9A8F-A4A0E3C1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419" y="268656"/>
            <a:ext cx="2752514" cy="798144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CBD2-33DA-4E28-9490-BBBB9CB4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012" y="1596631"/>
            <a:ext cx="8630800" cy="49927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92D050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Roboto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92D050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Roboto"/>
              </a:rPr>
              <a:t>LITERATURE SURVEY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92D050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Roboto"/>
              </a:rPr>
              <a:t>OPERATING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92D050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Roboto"/>
              </a:rPr>
              <a:t>SOFTWARE AND HARDWARE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92D050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Roboto"/>
              </a:rPr>
              <a:t>MODULES /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92D050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Roboto"/>
              </a:rPr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92D050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Roboto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92D050"/>
                </a:solidFill>
                <a:latin typeface="Roboto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Roboto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92D050"/>
              </a:solidFill>
              <a:latin typeface="Robot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92D05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861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C8B709-3555-48DF-9219-915174844F08}"/>
              </a:ext>
            </a:extLst>
          </p:cNvPr>
          <p:cNvSpPr/>
          <p:nvPr/>
        </p:nvSpPr>
        <p:spPr>
          <a:xfrm>
            <a:off x="5344905" y="226467"/>
            <a:ext cx="5690845" cy="49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1225" marR="923925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400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5159E-E66D-4155-A86A-B653D1D10ECF}"/>
              </a:ext>
            </a:extLst>
          </p:cNvPr>
          <p:cNvSpPr/>
          <p:nvPr/>
        </p:nvSpPr>
        <p:spPr>
          <a:xfrm>
            <a:off x="5676902" y="918805"/>
            <a:ext cx="497046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GUI ( Graphical  User</a:t>
            </a:r>
          </a:p>
          <a:p>
            <a:pPr algn="ctr"/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Interface ) </a:t>
            </a:r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Nunito Sans"/>
              </a:rPr>
              <a:t>i</a:t>
            </a:r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s the common user </a:t>
            </a:r>
          </a:p>
          <a:p>
            <a:pPr algn="ctr"/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Interface that includes Graphical</a:t>
            </a:r>
          </a:p>
          <a:p>
            <a:pPr algn="ctr"/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representation like buttons and </a:t>
            </a:r>
          </a:p>
          <a:p>
            <a:pPr algn="ctr"/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icons, and communication can be </a:t>
            </a:r>
          </a:p>
          <a:p>
            <a:pPr algn="ctr"/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performed by interacting with </a:t>
            </a:r>
          </a:p>
          <a:p>
            <a:pPr algn="ctr"/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these icons rather than the usual </a:t>
            </a:r>
          </a:p>
          <a:p>
            <a:pPr algn="ctr"/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text-based or command-based </a:t>
            </a:r>
          </a:p>
          <a:p>
            <a:pPr algn="ctr"/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communication.</a:t>
            </a:r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BEC99-26FA-4FF4-A4FB-8858BF93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37305"/>
            <a:ext cx="5110741" cy="4183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6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2F72-4165-48AA-BB42-42B78DEE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08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AF4D-3F69-410E-986C-730559FD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06" y="1288869"/>
            <a:ext cx="10237788" cy="4789714"/>
          </a:xfrm>
        </p:spPr>
        <p:txBody>
          <a:bodyPr>
            <a:norm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Accounting has variously been defined as the keeping or preparation of the financial records of transactions of the firm, the analysis, verification and reporting of such records.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5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Now-a-days, in college, due to online payment of fees, account faculties are facing some inconvenience in managing transactions through different ways and platform 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3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3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In order to overcome such types of problem, we came up with our Accounting GUI  App.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4155A5-9101-4800-86F6-5C208E4D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712" y="5457495"/>
            <a:ext cx="704774" cy="7047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BC7638-7F53-41DE-90A4-F91AF7EA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894" y="4006055"/>
            <a:ext cx="704774" cy="704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ECE17B-316D-4800-8F9F-FAFAC5CD8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712" y="2449177"/>
            <a:ext cx="704774" cy="704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046032-6586-4721-B027-5FEE62FFE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369" y="889200"/>
            <a:ext cx="979823" cy="9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9FD702-40EB-45E8-B1F0-E3CCB3E2A377}"/>
              </a:ext>
            </a:extLst>
          </p:cNvPr>
          <p:cNvSpPr/>
          <p:nvPr/>
        </p:nvSpPr>
        <p:spPr>
          <a:xfrm>
            <a:off x="2019562" y="723884"/>
            <a:ext cx="8152874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9320" marR="923925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kern="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9BA17-FE5A-40F6-B410-D809E4B7F2E3}"/>
              </a:ext>
            </a:extLst>
          </p:cNvPr>
          <p:cNvSpPr/>
          <p:nvPr/>
        </p:nvSpPr>
        <p:spPr>
          <a:xfrm>
            <a:off x="1786889" y="2273831"/>
            <a:ext cx="8618220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955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CPU cores             :   Minimum 2 cores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25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Recommended</a:t>
            </a:r>
          </a:p>
          <a:p>
            <a:pPr marR="0" lvl="1">
              <a:spcBef>
                <a:spcPts val="1025"/>
              </a:spcBef>
              <a:spcAft>
                <a:spcPts val="0"/>
              </a:spcAft>
              <a:tabLst>
                <a:tab pos="521335" algn="l"/>
              </a:tabLst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memory   	            :   2GB for Windows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4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Disk Space			   :   50MB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Additional  		   :   Requires PyCharm IDE, </a:t>
            </a:r>
          </a:p>
          <a:p>
            <a:pPr marR="0" lvl="1">
              <a:spcBef>
                <a:spcPts val="1050"/>
              </a:spcBef>
              <a:spcAft>
                <a:spcPts val="0"/>
              </a:spcAft>
              <a:tabLst>
                <a:tab pos="521335" algn="l"/>
              </a:tabLst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			  		       Python  interpreter</a:t>
            </a:r>
          </a:p>
          <a:p>
            <a:pPr marR="0" lvl="1">
              <a:spcBef>
                <a:spcPts val="1050"/>
              </a:spcBef>
              <a:spcAft>
                <a:spcPts val="0"/>
              </a:spcAft>
              <a:tabLst>
                <a:tab pos="521335" algn="l"/>
              </a:tabLst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			                on Windows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4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AFF75-FEC1-4FA5-BFFE-38808EF7F25F}"/>
              </a:ext>
            </a:extLst>
          </p:cNvPr>
          <p:cNvSpPr/>
          <p:nvPr/>
        </p:nvSpPr>
        <p:spPr>
          <a:xfrm>
            <a:off x="1552486" y="1300340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sz="2200" b="1" dirty="0">
              <a:solidFill>
                <a:srgbClr val="92D05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92D050"/>
                </a:solidFill>
              </a:rPr>
              <a:t>Technical details:</a:t>
            </a:r>
          </a:p>
          <a:p>
            <a:pPr lvl="1"/>
            <a:r>
              <a:rPr lang="en-US" sz="2200" dirty="0">
                <a:solidFill>
                  <a:srgbClr val="92D050"/>
                </a:solidFill>
              </a:rPr>
              <a:t>	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Language : Python</a:t>
            </a:r>
          </a:p>
          <a:p>
            <a:endParaRPr lang="en-US" sz="2200" dirty="0">
              <a:solidFill>
                <a:srgbClr val="92D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b="1" dirty="0">
                <a:solidFill>
                  <a:srgbClr val="92D050"/>
                </a:solidFill>
              </a:rPr>
              <a:t>Software  requirements:</a:t>
            </a:r>
          </a:p>
          <a:p>
            <a:pPr lvl="1"/>
            <a:r>
              <a:rPr lang="en-US" sz="2200" dirty="0">
                <a:solidFill>
                  <a:srgbClr val="92D050"/>
                </a:solidFill>
              </a:rPr>
              <a:t>	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PyCharm Integrated Development 	Environment (IDE)</a:t>
            </a:r>
          </a:p>
          <a:p>
            <a:pPr lvl="1"/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Python Interpreter</a:t>
            </a:r>
          </a:p>
          <a:p>
            <a:pPr lvl="1"/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DB Browser for SQLite</a:t>
            </a:r>
            <a:endParaRPr lang="en-IN" sz="2200" dirty="0">
              <a:solidFill>
                <a:srgbClr val="333333"/>
              </a:solidFill>
              <a:latin typeface="Merriweather" panose="020B0604020202020204" pitchFamily="2" charset="0"/>
            </a:endParaRPr>
          </a:p>
          <a:p>
            <a:pPr lvl="1"/>
            <a:endParaRPr lang="en-US" sz="2200" dirty="0">
              <a:solidFill>
                <a:srgbClr val="92D05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92D050"/>
                </a:solidFill>
              </a:rPr>
              <a:t>Hardware  requirements:</a:t>
            </a:r>
          </a:p>
          <a:p>
            <a:pPr lvl="1"/>
            <a:r>
              <a:rPr lang="en-US" sz="2200" dirty="0">
                <a:solidFill>
                  <a:srgbClr val="92D050"/>
                </a:solidFill>
              </a:rPr>
              <a:t>	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Minimum 1GB of RAM</a:t>
            </a:r>
          </a:p>
          <a:p>
            <a:pPr lvl="1"/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50MB of free hard diskspace</a:t>
            </a:r>
          </a:p>
          <a:p>
            <a:pPr lvl="1"/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Monitor</a:t>
            </a:r>
          </a:p>
          <a:p>
            <a:pPr lvl="1"/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Keyboard</a:t>
            </a:r>
          </a:p>
          <a:p>
            <a:pPr lvl="1"/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Mouse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CCF614-0681-4C29-A532-2C41ADB6DAB9}"/>
              </a:ext>
            </a:extLst>
          </p:cNvPr>
          <p:cNvSpPr/>
          <p:nvPr/>
        </p:nvSpPr>
        <p:spPr>
          <a:xfrm>
            <a:off x="1552486" y="112836"/>
            <a:ext cx="9087027" cy="124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1225" marR="923925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</a:t>
            </a:r>
          </a:p>
          <a:p>
            <a:pPr marL="911225" marR="923925" algn="ctr">
              <a:spcBef>
                <a:spcPts val="1605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3D85F-52C1-4F1F-958F-06DB296C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419" y="3885663"/>
            <a:ext cx="1706471" cy="1843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24957-F037-49C1-BD3A-55883587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11" y="913446"/>
            <a:ext cx="4100689" cy="773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489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AF92E-BC49-490C-9BEB-E2F18A713427}"/>
              </a:ext>
            </a:extLst>
          </p:cNvPr>
          <p:cNvSpPr/>
          <p:nvPr/>
        </p:nvSpPr>
        <p:spPr>
          <a:xfrm>
            <a:off x="2781631" y="189176"/>
            <a:ext cx="6628739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1225" marR="923925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kern="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MODULES/LIBRARY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F7813-1338-4CAC-A619-F78908132C74}"/>
              </a:ext>
            </a:extLst>
          </p:cNvPr>
          <p:cNvSpPr/>
          <p:nvPr/>
        </p:nvSpPr>
        <p:spPr>
          <a:xfrm>
            <a:off x="548639" y="776207"/>
            <a:ext cx="11094720" cy="612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20700" marR="0" indent="-457200">
              <a:spcBef>
                <a:spcPts val="164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92D050"/>
                </a:solidFill>
                <a:latin typeface="Roboto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The following are the main modules of the project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69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21335" algn="l"/>
              </a:tabLst>
            </a:pPr>
            <a:r>
              <a:rPr lang="en-GB" sz="2800" b="1" u="sng" dirty="0" err="1">
                <a:solidFill>
                  <a:srgbClr val="92D050"/>
                </a:solidFill>
                <a:effectLst/>
                <a:latin typeface="Roboto"/>
                <a:ea typeface="Times New Roman" panose="02020603050405020304" pitchFamily="18" charset="0"/>
                <a:cs typeface="Calibri" panose="020F0502020204030204" pitchFamily="34" charset="0"/>
              </a:rPr>
              <a:t>Tkinter</a:t>
            </a:r>
            <a:r>
              <a:rPr lang="en-GB" sz="2800" b="1" dirty="0">
                <a:solidFill>
                  <a:srgbClr val="92D050"/>
                </a:solidFill>
                <a:effectLst/>
                <a:latin typeface="Roboto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92D050"/>
                </a:solidFill>
                <a:latin typeface="Roboto"/>
                <a:ea typeface="Times New Roman" panose="02020603050405020304" pitchFamily="18" charset="0"/>
              </a:rPr>
              <a:t>:</a:t>
            </a:r>
            <a:endParaRPr lang="en-US" sz="2800" dirty="0">
              <a:solidFill>
                <a:srgbClr val="92D050"/>
              </a:solidFill>
              <a:latin typeface="Roboto"/>
              <a:ea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b="1" dirty="0">
                <a:solidFill>
                  <a:srgbClr val="92D050"/>
                </a:solidFill>
                <a:effectLst/>
                <a:latin typeface="Roboto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GB" sz="28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Calibri" panose="020F0502020204030204" pitchFamily="34" charset="0"/>
              </a:rPr>
              <a:t>Tkinter</a:t>
            </a: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Calibri" panose="020F0502020204030204" pitchFamily="34" charset="0"/>
              </a:rPr>
              <a:t> is the standard GUI (Graphical User Interface) 	library for Python. Python when combined with Tkinter 	provides a fast and easy way to create GUI applications.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Bef>
                <a:spcPts val="40"/>
              </a:spcBef>
            </a:pPr>
            <a:r>
              <a:rPr lang="en-US" sz="2800" b="1" dirty="0">
                <a:solidFill>
                  <a:srgbClr val="92D050"/>
                </a:solidFill>
                <a:latin typeface="Roboto"/>
                <a:ea typeface="Times New Roman" panose="02020603050405020304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521335" algn="l"/>
              </a:tabLst>
            </a:pPr>
            <a:r>
              <a:rPr lang="en-US" sz="2800" b="1" i="0" u="sng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Sqlite3</a:t>
            </a:r>
            <a:r>
              <a:rPr lang="en-US" sz="2800" b="1" i="0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>
                <a:solidFill>
                  <a:srgbClr val="92D050"/>
                </a:solidFill>
                <a:latin typeface="Roboto"/>
                <a:ea typeface="Times New Roman" panose="02020603050405020304" pitchFamily="18" charset="0"/>
              </a:rPr>
              <a:t>:</a:t>
            </a:r>
          </a:p>
          <a:p>
            <a:pPr marL="520700" marR="72390" algn="just">
              <a:lnSpc>
                <a:spcPct val="115000"/>
              </a:lnSpc>
              <a:spcBef>
                <a:spcPts val="29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Roboto"/>
                <a:ea typeface="Times New Roman" panose="02020603050405020304" pitchFamily="18" charset="0"/>
              </a:rPr>
              <a:t>  </a:t>
            </a:r>
            <a:r>
              <a:rPr lang="en-US" sz="2800" b="0" i="0" dirty="0">
                <a:solidFill>
                  <a:srgbClr val="92D050"/>
                </a:solidFill>
                <a:effectLst/>
                <a:latin typeface="Roboto"/>
              </a:rPr>
              <a:t> </a:t>
            </a:r>
            <a:r>
              <a:rPr lang="en-US" sz="2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provides an </a:t>
            </a:r>
            <a:r>
              <a:rPr lang="en-US" sz="28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  <a:r>
              <a:rPr lang="en-US" sz="2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interface compliant with the DB-API 2.0 specification and to use Sqlite3 module, you must first create a connection object that represents the database and then optionally you can create a cursor object, which will help you in executing all the SQL statements.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BA62-35CC-48C0-B8F7-B2C6F11D8474}"/>
              </a:ext>
            </a:extLst>
          </p:cNvPr>
          <p:cNvSpPr txBox="1">
            <a:spLocks/>
          </p:cNvSpPr>
          <p:nvPr/>
        </p:nvSpPr>
        <p:spPr>
          <a:xfrm>
            <a:off x="4276165" y="0"/>
            <a:ext cx="3639670" cy="52920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b="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413B-68DD-4793-9EB3-8BFF23AD7EFD}"/>
              </a:ext>
            </a:extLst>
          </p:cNvPr>
          <p:cNvSpPr txBox="1">
            <a:spLocks/>
          </p:cNvSpPr>
          <p:nvPr/>
        </p:nvSpPr>
        <p:spPr>
          <a:xfrm>
            <a:off x="514684" y="731520"/>
            <a:ext cx="12120880" cy="5394959"/>
          </a:xfrm>
          <a:prstGeom prst="rect">
            <a:avLst/>
          </a:prstGeom>
        </p:spPr>
        <p:txBody>
          <a:bodyPr numCol="3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from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tkinter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import *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import backend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def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view_command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list1.delete(0, END)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for row in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backend.view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list1.insert(END, row)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def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search_command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list1.delete(0, END)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for row in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backend.search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student.get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fees.get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()):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list1.insert(END, row)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def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add_command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backend.insert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student.get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fees.get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list1.delete(0, END)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list1.insert(END,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student.get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fees.get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()))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def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get_selected_row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(event):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try: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global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selected_tuple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index = list1.curselection()[0]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selected_tuple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= list1.get(index)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e1.delete(0, END)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e1.insert(END,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selected_tuple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[1])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e2.delete(0, END)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e2.insert(END,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selected_tuple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[2])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except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IndexError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</a:rPr>
              <a:t>        pass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………..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………………..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……………………..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b1 = Button(window, text="View all", width=12, command=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view_command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="red")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b1.grid(row=1, column=3)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b2 = Button(window, text="Search", width=12, command=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search_command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="red")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b2.gri d(row=2, column=3)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b3 = Button(window, text="Enter", width=12, command=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add_command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="red")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b3.grid(row=3, column=3)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b4 = Button(window, text="Update", width=12, command=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update_command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="red")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b4.grid(row=4, column=3)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b5 = Button(window, text="Delete", width=12, command=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delete_command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="red")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b5.grid(row=5, column=3)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b6 = Button(window, text="Close", width=12, command=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window.destroy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="red")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b6.grid(row=6, column=3)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window.mainloop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07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2161-0828-4083-91AF-CC472EDD73CC}"/>
              </a:ext>
            </a:extLst>
          </p:cNvPr>
          <p:cNvSpPr txBox="1">
            <a:spLocks/>
          </p:cNvSpPr>
          <p:nvPr/>
        </p:nvSpPr>
        <p:spPr>
          <a:xfrm>
            <a:off x="551656" y="675830"/>
            <a:ext cx="11088688" cy="600058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		This project 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Student’s Fee Accounting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 GUI App has been developed in such a manner, that the future requirements of the user are met.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		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		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The project is flexible to adapt the changes efficiently without affecting the present system. In future, there can be a provision to add/adjust the 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INPUTS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 and new student names and 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for this dedicated graphical buttons, dialogue </a:t>
            </a:r>
            <a:r>
              <a:rPr lang="en-US" sz="2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boxes,etc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.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 can be 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provided.</a:t>
            </a:r>
            <a:endParaRPr lang="en-US" sz="26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Roboto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/>
                <a:ea typeface="Times New Roman" panose="02020603050405020304" pitchFamily="18" charset="0"/>
              </a:rPr>
              <a:t>		</a:t>
            </a:r>
            <a:r>
              <a:rPr lang="en-US" sz="26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/>
                <a:ea typeface="Times New Roman" panose="02020603050405020304" pitchFamily="18" charset="0"/>
              </a:rPr>
              <a:t>It is also planned to implement the app on various other mobile platforms like Windows and IOS.</a:t>
            </a:r>
            <a:endParaRPr lang="en-US" sz="2600" dirty="0">
              <a:solidFill>
                <a:schemeClr val="accent1">
                  <a:lumMod val="20000"/>
                  <a:lumOff val="80000"/>
                </a:schemeClr>
              </a:solidFill>
              <a:latin typeface="Roboto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3A071-162E-42E5-B980-B0244155E790}"/>
              </a:ext>
            </a:extLst>
          </p:cNvPr>
          <p:cNvSpPr/>
          <p:nvPr/>
        </p:nvSpPr>
        <p:spPr>
          <a:xfrm>
            <a:off x="3149902" y="181583"/>
            <a:ext cx="5752857" cy="510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1225" marR="923290" algn="ctr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3200" kern="0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20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C7E2FA"/>
      </a:hlink>
      <a:folHlink>
        <a:srgbClr val="85DFD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823</TotalTime>
  <Words>1096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Baskerville Old Face</vt:lpstr>
      <vt:lpstr>Bookman Old Style</vt:lpstr>
      <vt:lpstr>Copperplate Gothic Light</vt:lpstr>
      <vt:lpstr>Libre Franklin</vt:lpstr>
      <vt:lpstr>Merriweather</vt:lpstr>
      <vt:lpstr>Nunito Sans</vt:lpstr>
      <vt:lpstr>Roboto</vt:lpstr>
      <vt:lpstr>Rockwell</vt:lpstr>
      <vt:lpstr>Times New Roman</vt:lpstr>
      <vt:lpstr>Wingdings</vt:lpstr>
      <vt:lpstr>Wingdings 3</vt:lpstr>
      <vt:lpstr>Damask</vt:lpstr>
      <vt:lpstr>PowerPoint Presentation</vt:lpstr>
      <vt:lpstr>Contents</vt:lpstr>
      <vt:lpstr>PowerPoint Presentation</vt:lpstr>
      <vt:lpstr>Literature 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Aditya Ingole</cp:lastModifiedBy>
  <cp:revision>66</cp:revision>
  <dcterms:created xsi:type="dcterms:W3CDTF">2020-02-05T19:17:23Z</dcterms:created>
  <dcterms:modified xsi:type="dcterms:W3CDTF">2022-06-03T16:24:51Z</dcterms:modified>
</cp:coreProperties>
</file>