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3" r:id="rId1"/>
  </p:sldMasterIdLst>
  <p:sldIdLst>
    <p:sldId id="263" r:id="rId2"/>
    <p:sldId id="269" r:id="rId3"/>
    <p:sldId id="257" r:id="rId4"/>
    <p:sldId id="265" r:id="rId5"/>
    <p:sldId id="272" r:id="rId6"/>
    <p:sldId id="258" r:id="rId7"/>
    <p:sldId id="259" r:id="rId8"/>
    <p:sldId id="260" r:id="rId9"/>
    <p:sldId id="270" r:id="rId10"/>
    <p:sldId id="267" r:id="rId11"/>
    <p:sldId id="261"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FF53"/>
    <a:srgbClr val="2CFB0B"/>
    <a:srgbClr val="ACD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5" d="100"/>
          <a:sy n="55" d="100"/>
        </p:scale>
        <p:origin x="725"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6/3/2022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63389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9595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880240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27760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51350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77479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43913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4425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860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12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265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381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11355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21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370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857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1151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09A250-FF31-4206-8172-F9D3106AACB1}" type="datetimeFigureOut">
              <a:rPr lang="en-US" smtClean="0"/>
              <a:t>6/3/2022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18413168"/>
      </p:ext>
    </p:extLst>
  </p:cSld>
  <p:clrMap bg1="dk1" tx1="lt1" bg2="dk2"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ebp"/><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threatpost.com/steganography-pinpoint-attacks-industrial-targets/156151/" TargetMode="External"/><Relationship Id="rId2" Type="http://schemas.openxmlformats.org/officeDocument/2006/relationships/hyperlink" Target="https://realpython.com/python-gui-tkinter" TargetMode="External"/><Relationship Id="rId1" Type="http://schemas.openxmlformats.org/officeDocument/2006/relationships/slideLayout" Target="../slideLayouts/slideLayout7.xml"/><Relationship Id="rId6" Type="http://schemas.openxmlformats.org/officeDocument/2006/relationships/hyperlink" Target="https://www.comparitech.com/blog/information-security/what-is-steganography/" TargetMode="External"/><Relationship Id="rId5" Type="http://schemas.openxmlformats.org/officeDocument/2006/relationships/hyperlink" Target="https://www.coursera.org/courses?query=tkinter" TargetMode="External"/><Relationship Id="rId4" Type="http://schemas.openxmlformats.org/officeDocument/2006/relationships/hyperlink" Target="https://www.edureka.co/blog/steganography-tutori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illow.readthedocs.io/en/stabl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37340E-FDD4-427B-BB98-C590619E9241}"/>
              </a:ext>
            </a:extLst>
          </p:cNvPr>
          <p:cNvSpPr/>
          <p:nvPr/>
        </p:nvSpPr>
        <p:spPr>
          <a:xfrm>
            <a:off x="6859854" y="225409"/>
            <a:ext cx="6208445" cy="2492990"/>
          </a:xfrm>
          <a:prstGeom prst="rect">
            <a:avLst/>
          </a:prstGeom>
          <a:noFill/>
        </p:spPr>
        <p:txBody>
          <a:bodyPr wrap="square" lIns="91440" tIns="45720" rIns="91440" bIns="45720">
            <a:spAutoFit/>
          </a:bodyPr>
          <a:lstStyle/>
          <a:p>
            <a:pPr algn="ctr"/>
            <a:r>
              <a:rPr lang="en-US" sz="5400" dirty="0">
                <a:ln w="0"/>
                <a:solidFill>
                  <a:schemeClr val="accent2">
                    <a:lumMod val="20000"/>
                    <a:lumOff val="80000"/>
                  </a:schemeClr>
                </a:solidFill>
                <a:effectLst>
                  <a:reflection blurRad="6350" stA="53000" endA="300" endPos="35500" dir="5400000" sy="-90000" algn="bl" rotWithShape="0"/>
                </a:effectLst>
                <a:latin typeface="Copperplate Gothic Light" panose="020E0507020206020404" pitchFamily="34" charset="0"/>
              </a:rPr>
              <a:t>Hide Text in Image</a:t>
            </a:r>
            <a:endParaRPr lang="en-US" sz="4800" dirty="0">
              <a:ln w="0"/>
              <a:solidFill>
                <a:schemeClr val="accent2">
                  <a:lumMod val="20000"/>
                  <a:lumOff val="80000"/>
                </a:schemeClr>
              </a:solidFill>
              <a:effectLst>
                <a:reflection blurRad="6350" stA="53000" endA="300" endPos="35500" dir="5400000" sy="-90000" algn="bl" rotWithShape="0"/>
              </a:effectLst>
              <a:latin typeface="Copperplate Gothic Light" panose="020E0507020206020404" pitchFamily="34" charset="0"/>
            </a:endParaRPr>
          </a:p>
          <a:p>
            <a:pPr algn="ctr"/>
            <a:r>
              <a:rPr lang="en-US" sz="4800" dirty="0">
                <a:ln w="0"/>
                <a:solidFill>
                  <a:schemeClr val="accent2">
                    <a:lumMod val="20000"/>
                    <a:lumOff val="80000"/>
                  </a:schemeClr>
                </a:solidFill>
                <a:effectLst>
                  <a:reflection blurRad="6350" stA="53000" endA="300" endPos="35500" dir="5400000" sy="-90000" algn="bl" rotWithShape="0"/>
                </a:effectLst>
                <a:latin typeface="Copperplate Gothic Light" panose="020E0507020206020404" pitchFamily="34" charset="0"/>
              </a:rPr>
              <a:t>Gui App</a:t>
            </a:r>
          </a:p>
        </p:txBody>
      </p:sp>
      <p:sp>
        <p:nvSpPr>
          <p:cNvPr id="10" name="Rectangle 9">
            <a:extLst>
              <a:ext uri="{FF2B5EF4-FFF2-40B4-BE49-F238E27FC236}">
                <a16:creationId xmlns:a16="http://schemas.microsoft.com/office/drawing/2014/main" id="{4E92FF0C-D611-4D22-9EF3-8778909E1273}"/>
              </a:ext>
            </a:extLst>
          </p:cNvPr>
          <p:cNvSpPr/>
          <p:nvPr/>
        </p:nvSpPr>
        <p:spPr>
          <a:xfrm>
            <a:off x="7549794" y="2824606"/>
            <a:ext cx="4828566" cy="461665"/>
          </a:xfrm>
          <a:prstGeom prst="rect">
            <a:avLst/>
          </a:prstGeom>
          <a:noFill/>
        </p:spPr>
        <p:txBody>
          <a:bodyPr wrap="square" lIns="91440" tIns="45720" rIns="91440" bIns="45720">
            <a:spAutoFit/>
          </a:bodyPr>
          <a:lstStyle/>
          <a:p>
            <a:pPr algn="ctr"/>
            <a:r>
              <a:rPr lang="en-US" sz="2400" i="1" dirty="0">
                <a:ln w="0"/>
                <a:solidFill>
                  <a:schemeClr val="accent2">
                    <a:lumMod val="20000"/>
                    <a:lumOff val="80000"/>
                  </a:schemeClr>
                </a:solidFill>
                <a:effectLst>
                  <a:outerShdw blurRad="38100" dist="25400" dir="5400000" algn="ctr" rotWithShape="0">
                    <a:srgbClr val="6E747A">
                      <a:alpha val="43000"/>
                    </a:srgbClr>
                  </a:outerShdw>
                </a:effectLst>
                <a:latin typeface="Baskerville Old Face" panose="02020602080505020303" pitchFamily="18" charset="0"/>
              </a:rPr>
              <a:t>using</a:t>
            </a:r>
            <a:r>
              <a:rPr lang="en-US" sz="2400" i="1" dirty="0">
                <a:ln w="0"/>
                <a:solidFill>
                  <a:srgbClr val="00B0F0"/>
                </a:solidFill>
                <a:effectLst>
                  <a:outerShdw blurRad="38100" dist="25400" dir="5400000" algn="ctr" rotWithShape="0">
                    <a:srgbClr val="6E747A">
                      <a:alpha val="43000"/>
                    </a:srgbClr>
                  </a:outerShdw>
                </a:effectLst>
                <a:latin typeface="Baskerville Old Face" panose="02020602080505020303" pitchFamily="18" charset="0"/>
              </a:rPr>
              <a:t> PYTHON</a:t>
            </a:r>
            <a:endParaRPr lang="en-US" sz="2400" b="0" i="1" cap="none" spc="0" dirty="0">
              <a:ln w="0"/>
              <a:solidFill>
                <a:srgbClr val="00B0F0"/>
              </a:solidFill>
              <a:effectLst>
                <a:outerShdw blurRad="38100" dist="25400" dir="5400000" algn="ctr" rotWithShape="0">
                  <a:srgbClr val="6E747A">
                    <a:alpha val="43000"/>
                  </a:srgbClr>
                </a:outerShdw>
              </a:effectLst>
              <a:latin typeface="Baskerville Old Face" panose="02020602080505020303" pitchFamily="18" charset="0"/>
            </a:endParaRPr>
          </a:p>
        </p:txBody>
      </p:sp>
      <p:pic>
        <p:nvPicPr>
          <p:cNvPr id="14" name="Picture 13">
            <a:extLst>
              <a:ext uri="{FF2B5EF4-FFF2-40B4-BE49-F238E27FC236}">
                <a16:creationId xmlns:a16="http://schemas.microsoft.com/office/drawing/2014/main" id="{146AA47A-0A38-46E9-88CE-D817C7C60DDA}"/>
              </a:ext>
            </a:extLst>
          </p:cNvPr>
          <p:cNvPicPr>
            <a:picLocks noChangeAspect="1"/>
          </p:cNvPicPr>
          <p:nvPr/>
        </p:nvPicPr>
        <p:blipFill>
          <a:blip r:embed="rId3"/>
          <a:stretch>
            <a:fillRect/>
          </a:stretch>
        </p:blipFill>
        <p:spPr>
          <a:xfrm>
            <a:off x="9284922" y="3498686"/>
            <a:ext cx="1568951" cy="1446550"/>
          </a:xfrm>
          <a:prstGeom prst="rect">
            <a:avLst/>
          </a:prstGeom>
        </p:spPr>
      </p:pic>
      <p:pic>
        <p:nvPicPr>
          <p:cNvPr id="16" name="Picture 15">
            <a:extLst>
              <a:ext uri="{FF2B5EF4-FFF2-40B4-BE49-F238E27FC236}">
                <a16:creationId xmlns:a16="http://schemas.microsoft.com/office/drawing/2014/main" id="{7B109ED6-7D17-42AC-B0E2-2ECE1E584869}"/>
              </a:ext>
            </a:extLst>
          </p:cNvPr>
          <p:cNvPicPr>
            <a:picLocks noChangeAspect="1"/>
          </p:cNvPicPr>
          <p:nvPr/>
        </p:nvPicPr>
        <p:blipFill>
          <a:blip r:embed="rId4"/>
          <a:stretch>
            <a:fillRect/>
          </a:stretch>
        </p:blipFill>
        <p:spPr>
          <a:xfrm>
            <a:off x="424865" y="0"/>
            <a:ext cx="989324" cy="1365697"/>
          </a:xfrm>
          <a:prstGeom prst="rect">
            <a:avLst/>
          </a:prstGeom>
          <a:ln>
            <a:noFill/>
          </a:ln>
          <a:effectLst>
            <a:outerShdw blurRad="292100" dist="139700" dir="2700000" algn="tl" rotWithShape="0">
              <a:srgbClr val="333333">
                <a:alpha val="65000"/>
              </a:srgbClr>
            </a:outerShdw>
          </a:effectLst>
        </p:spPr>
      </p:pic>
      <p:sp>
        <p:nvSpPr>
          <p:cNvPr id="18" name="Rectangle 17">
            <a:extLst>
              <a:ext uri="{FF2B5EF4-FFF2-40B4-BE49-F238E27FC236}">
                <a16:creationId xmlns:a16="http://schemas.microsoft.com/office/drawing/2014/main" id="{A6063B4C-3EBB-414F-A980-DE9063D23F9B}"/>
              </a:ext>
            </a:extLst>
          </p:cNvPr>
          <p:cNvSpPr/>
          <p:nvPr/>
        </p:nvSpPr>
        <p:spPr>
          <a:xfrm>
            <a:off x="-360689" y="1123023"/>
            <a:ext cx="2279791" cy="584775"/>
          </a:xfrm>
          <a:prstGeom prst="rect">
            <a:avLst/>
          </a:prstGeom>
          <a:noFill/>
        </p:spPr>
        <p:txBody>
          <a:bodyPr wrap="square" lIns="91440" tIns="45720" rIns="91440" bIns="45720">
            <a:spAutoFit/>
          </a:bodyPr>
          <a:lstStyle/>
          <a:p>
            <a:pPr algn="ctr"/>
            <a:r>
              <a:rPr lang="en-US" sz="3200" b="0" cap="none" spc="0" dirty="0">
                <a:ln w="0"/>
                <a:solidFill>
                  <a:srgbClr val="00B0F0"/>
                </a:solidFill>
                <a:effectLst>
                  <a:outerShdw blurRad="38100" dist="25400" dir="5400000" algn="ctr" rotWithShape="0">
                    <a:srgbClr val="6E747A">
                      <a:alpha val="43000"/>
                    </a:srgbClr>
                  </a:outerShdw>
                </a:effectLst>
              </a:rPr>
              <a:t>Tkinter</a:t>
            </a:r>
          </a:p>
        </p:txBody>
      </p:sp>
    </p:spTree>
    <p:extLst>
      <p:ext uri="{BB962C8B-B14F-4D97-AF65-F5344CB8AC3E}">
        <p14:creationId xmlns:p14="http://schemas.microsoft.com/office/powerpoint/2010/main" val="12780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0F2161-0828-4083-91AF-CC472EDD73CC}"/>
              </a:ext>
            </a:extLst>
          </p:cNvPr>
          <p:cNvSpPr txBox="1">
            <a:spLocks/>
          </p:cNvSpPr>
          <p:nvPr/>
        </p:nvSpPr>
        <p:spPr>
          <a:xfrm>
            <a:off x="551656" y="675830"/>
            <a:ext cx="11088688" cy="600058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indent="0">
              <a:lnSpc>
                <a:spcPct val="150000"/>
              </a:lnSpc>
              <a:spcBef>
                <a:spcPts val="0"/>
              </a:spcBef>
              <a:spcAft>
                <a:spcPts val="0"/>
              </a:spcAft>
              <a:buNone/>
            </a:pPr>
            <a:r>
              <a:rPr lang="en-US" sz="2600" dirty="0">
                <a:solidFill>
                  <a:schemeClr val="accent1">
                    <a:lumMod val="20000"/>
                    <a:lumOff val="80000"/>
                  </a:schemeClr>
                </a:solidFill>
                <a:effectLst/>
                <a:latin typeface="Roboto"/>
                <a:ea typeface="Times New Roman" panose="02020603050405020304" pitchFamily="18" charset="0"/>
              </a:rPr>
              <a:t>		</a:t>
            </a:r>
            <a:r>
              <a:rPr lang="en-US" sz="2600" dirty="0">
                <a:solidFill>
                  <a:schemeClr val="accent2">
                    <a:lumMod val="20000"/>
                    <a:lumOff val="80000"/>
                  </a:schemeClr>
                </a:solidFill>
                <a:effectLst/>
                <a:latin typeface="Roboto"/>
                <a:ea typeface="Times New Roman" panose="02020603050405020304" pitchFamily="18" charset="0"/>
              </a:rPr>
              <a:t>This project Hide Text in Image GUI App has been developed in such a manner, that the future requirements of the user are met. </a:t>
            </a:r>
          </a:p>
          <a:p>
            <a:pPr marL="0" marR="0" indent="0">
              <a:lnSpc>
                <a:spcPct val="150000"/>
              </a:lnSpc>
              <a:spcBef>
                <a:spcPts val="0"/>
              </a:spcBef>
              <a:spcAft>
                <a:spcPts val="0"/>
              </a:spcAft>
              <a:buNone/>
            </a:pPr>
            <a:r>
              <a:rPr lang="en-US" sz="2600" dirty="0">
                <a:solidFill>
                  <a:schemeClr val="accent2">
                    <a:lumMod val="20000"/>
                    <a:lumOff val="80000"/>
                  </a:schemeClr>
                </a:solidFill>
                <a:effectLst/>
                <a:latin typeface="Roboto"/>
                <a:ea typeface="Times New Roman" panose="02020603050405020304" pitchFamily="18" charset="0"/>
              </a:rPr>
              <a:t>		</a:t>
            </a:r>
          </a:p>
          <a:p>
            <a:pPr marL="0" marR="0" indent="0">
              <a:lnSpc>
                <a:spcPct val="150000"/>
              </a:lnSpc>
              <a:spcBef>
                <a:spcPts val="0"/>
              </a:spcBef>
              <a:spcAft>
                <a:spcPts val="0"/>
              </a:spcAft>
              <a:buNone/>
            </a:pPr>
            <a:r>
              <a:rPr lang="en-US" sz="2600" dirty="0">
                <a:solidFill>
                  <a:schemeClr val="accent2">
                    <a:lumMod val="20000"/>
                    <a:lumOff val="80000"/>
                  </a:schemeClr>
                </a:solidFill>
                <a:latin typeface="Roboto"/>
                <a:ea typeface="Times New Roman" panose="02020603050405020304" pitchFamily="18" charset="0"/>
              </a:rPr>
              <a:t>		</a:t>
            </a:r>
            <a:r>
              <a:rPr lang="en-US" sz="2600" dirty="0">
                <a:solidFill>
                  <a:schemeClr val="accent2">
                    <a:lumMod val="20000"/>
                    <a:lumOff val="80000"/>
                  </a:schemeClr>
                </a:solidFill>
                <a:effectLst/>
                <a:latin typeface="Roboto"/>
                <a:ea typeface="Times New Roman" panose="02020603050405020304" pitchFamily="18" charset="0"/>
              </a:rPr>
              <a:t>The project is flexible to adapt the changes efficiently without affecting the present system. In future, there can be a provision to add/adjust the </a:t>
            </a:r>
            <a:r>
              <a:rPr lang="en-US" sz="2600" dirty="0">
                <a:solidFill>
                  <a:schemeClr val="accent2">
                    <a:lumMod val="20000"/>
                    <a:lumOff val="80000"/>
                  </a:schemeClr>
                </a:solidFill>
                <a:latin typeface="Roboto"/>
                <a:ea typeface="Times New Roman" panose="02020603050405020304" pitchFamily="18" charset="0"/>
              </a:rPr>
              <a:t>INPUTS</a:t>
            </a:r>
            <a:r>
              <a:rPr lang="en-US" sz="2600" dirty="0">
                <a:solidFill>
                  <a:schemeClr val="accent2">
                    <a:lumMod val="20000"/>
                    <a:lumOff val="80000"/>
                  </a:schemeClr>
                </a:solidFill>
                <a:effectLst/>
                <a:latin typeface="Roboto"/>
                <a:ea typeface="Times New Roman" panose="02020603050405020304" pitchFamily="18" charset="0"/>
              </a:rPr>
              <a:t> and new student names and </a:t>
            </a:r>
            <a:r>
              <a:rPr lang="en-US" sz="2600" dirty="0">
                <a:solidFill>
                  <a:schemeClr val="accent2">
                    <a:lumMod val="20000"/>
                    <a:lumOff val="80000"/>
                  </a:schemeClr>
                </a:solidFill>
                <a:latin typeface="Roboto"/>
                <a:ea typeface="Times New Roman" panose="02020603050405020304" pitchFamily="18" charset="0"/>
              </a:rPr>
              <a:t>for this dedicated graphical buttons, dialogue boxes,etc.</a:t>
            </a:r>
            <a:r>
              <a:rPr lang="en-US" sz="2600" dirty="0">
                <a:solidFill>
                  <a:schemeClr val="accent2">
                    <a:lumMod val="20000"/>
                    <a:lumOff val="80000"/>
                  </a:schemeClr>
                </a:solidFill>
                <a:effectLst/>
                <a:latin typeface="Roboto"/>
                <a:ea typeface="Times New Roman" panose="02020603050405020304" pitchFamily="18" charset="0"/>
              </a:rPr>
              <a:t> can be </a:t>
            </a:r>
            <a:r>
              <a:rPr lang="en-US" sz="2600" dirty="0">
                <a:solidFill>
                  <a:schemeClr val="accent2">
                    <a:lumMod val="20000"/>
                    <a:lumOff val="80000"/>
                  </a:schemeClr>
                </a:solidFill>
                <a:latin typeface="Roboto"/>
                <a:ea typeface="Times New Roman" panose="02020603050405020304" pitchFamily="18" charset="0"/>
              </a:rPr>
              <a:t>provided.</a:t>
            </a:r>
            <a:endParaRPr lang="en-US" sz="2600" dirty="0">
              <a:solidFill>
                <a:schemeClr val="accent2">
                  <a:lumMod val="20000"/>
                  <a:lumOff val="80000"/>
                </a:schemeClr>
              </a:solidFill>
              <a:effectLst/>
              <a:latin typeface="Roboto"/>
              <a:ea typeface="Times New Roman" panose="02020603050405020304" pitchFamily="18" charset="0"/>
            </a:endParaRPr>
          </a:p>
          <a:p>
            <a:pPr marL="0" indent="0">
              <a:buNone/>
            </a:pPr>
            <a:r>
              <a:rPr lang="en-US" sz="2600" dirty="0">
                <a:solidFill>
                  <a:schemeClr val="accent2">
                    <a:lumMod val="20000"/>
                    <a:lumOff val="80000"/>
                  </a:schemeClr>
                </a:solidFill>
                <a:effectLst/>
                <a:latin typeface="Roboto"/>
                <a:ea typeface="Times New Roman" panose="02020603050405020304" pitchFamily="18" charset="0"/>
              </a:rPr>
              <a:t>		</a:t>
            </a:r>
          </a:p>
          <a:p>
            <a:pPr marL="0" indent="0">
              <a:buNone/>
            </a:pPr>
            <a:r>
              <a:rPr lang="en-US" sz="2600" dirty="0">
                <a:solidFill>
                  <a:schemeClr val="accent2">
                    <a:lumMod val="20000"/>
                    <a:lumOff val="80000"/>
                  </a:schemeClr>
                </a:solidFill>
                <a:latin typeface="Roboto"/>
                <a:ea typeface="Times New Roman" panose="02020603050405020304" pitchFamily="18" charset="0"/>
              </a:rPr>
              <a:t>		</a:t>
            </a:r>
            <a:r>
              <a:rPr lang="en-US" sz="2600" dirty="0">
                <a:solidFill>
                  <a:schemeClr val="accent2">
                    <a:lumMod val="20000"/>
                    <a:lumOff val="80000"/>
                  </a:schemeClr>
                </a:solidFill>
                <a:effectLst/>
                <a:latin typeface="Roboto"/>
                <a:ea typeface="Times New Roman" panose="02020603050405020304" pitchFamily="18" charset="0"/>
              </a:rPr>
              <a:t>It is also planned to implement the app on various other mobile platforms like Windows and IOS.</a:t>
            </a:r>
            <a:endParaRPr lang="en-US" sz="2600" dirty="0">
              <a:solidFill>
                <a:schemeClr val="accent2">
                  <a:lumMod val="20000"/>
                  <a:lumOff val="80000"/>
                </a:schemeClr>
              </a:solidFill>
              <a:latin typeface="Roboto"/>
            </a:endParaRPr>
          </a:p>
          <a:p>
            <a:endParaRPr lang="en-US" sz="2400" dirty="0">
              <a:solidFill>
                <a:schemeClr val="accent5">
                  <a:lumMod val="40000"/>
                  <a:lumOff val="60000"/>
                </a:schemeClr>
              </a:solidFill>
              <a:latin typeface="Roboto"/>
            </a:endParaRPr>
          </a:p>
          <a:p>
            <a:endParaRPr lang="en-US" sz="2400" dirty="0">
              <a:solidFill>
                <a:schemeClr val="accent5">
                  <a:lumMod val="40000"/>
                  <a:lumOff val="60000"/>
                </a:schemeClr>
              </a:solidFill>
              <a:latin typeface="Roboto"/>
            </a:endParaRPr>
          </a:p>
          <a:p>
            <a:endParaRPr lang="en-US" sz="2400" dirty="0">
              <a:solidFill>
                <a:schemeClr val="accent5">
                  <a:lumMod val="40000"/>
                  <a:lumOff val="60000"/>
                </a:schemeClr>
              </a:solidFill>
              <a:latin typeface="Roboto"/>
            </a:endParaRPr>
          </a:p>
        </p:txBody>
      </p:sp>
      <p:sp>
        <p:nvSpPr>
          <p:cNvPr id="4" name="Rectangle 3">
            <a:extLst>
              <a:ext uri="{FF2B5EF4-FFF2-40B4-BE49-F238E27FC236}">
                <a16:creationId xmlns:a16="http://schemas.microsoft.com/office/drawing/2014/main" id="{8DC3A071-162E-42E5-B980-B0244155E790}"/>
              </a:ext>
            </a:extLst>
          </p:cNvPr>
          <p:cNvSpPr/>
          <p:nvPr/>
        </p:nvSpPr>
        <p:spPr>
          <a:xfrm>
            <a:off x="3149902" y="181583"/>
            <a:ext cx="5752857" cy="510717"/>
          </a:xfrm>
          <a:prstGeom prst="rect">
            <a:avLst/>
          </a:prstGeom>
        </p:spPr>
        <p:txBody>
          <a:bodyPr wrap="none">
            <a:spAutoFit/>
          </a:bodyPr>
          <a:lstStyle/>
          <a:p>
            <a:pPr marL="911225" marR="923290" algn="ctr">
              <a:lnSpc>
                <a:spcPts val="3120"/>
              </a:lnSpc>
              <a:spcBef>
                <a:spcPts val="0"/>
              </a:spcBef>
              <a:spcAft>
                <a:spcPts val="0"/>
              </a:spcAft>
            </a:pPr>
            <a:r>
              <a:rPr lang="en-US" sz="4000" kern="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FUTURE SCOPE</a:t>
            </a:r>
            <a:endParaRPr lang="en-US" sz="3200" kern="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2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647563-5C6C-47C8-B426-F0ABFDC19EB0}"/>
              </a:ext>
            </a:extLst>
          </p:cNvPr>
          <p:cNvSpPr/>
          <p:nvPr/>
        </p:nvSpPr>
        <p:spPr>
          <a:xfrm>
            <a:off x="3512920" y="498385"/>
            <a:ext cx="5166158" cy="498663"/>
          </a:xfrm>
          <a:prstGeom prst="rect">
            <a:avLst/>
          </a:prstGeom>
        </p:spPr>
        <p:txBody>
          <a:bodyPr wrap="none">
            <a:spAutoFit/>
          </a:bodyPr>
          <a:lstStyle/>
          <a:p>
            <a:pPr marL="911225" marR="923290" algn="ctr">
              <a:lnSpc>
                <a:spcPts val="3120"/>
              </a:lnSpc>
              <a:spcBef>
                <a:spcPts val="0"/>
              </a:spcBef>
              <a:spcAft>
                <a:spcPts val="0"/>
              </a:spcAft>
            </a:pPr>
            <a:r>
              <a:rPr lang="en-US" sz="3600" kern="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2800" kern="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DB7EE8D-42C5-478E-A4AC-C47ABFEDC693}"/>
              </a:ext>
            </a:extLst>
          </p:cNvPr>
          <p:cNvSpPr/>
          <p:nvPr/>
        </p:nvSpPr>
        <p:spPr>
          <a:xfrm>
            <a:off x="285413" y="1498418"/>
            <a:ext cx="11449387" cy="4893647"/>
          </a:xfrm>
          <a:prstGeom prst="rect">
            <a:avLst/>
          </a:prstGeom>
        </p:spPr>
        <p:txBody>
          <a:bodyPr wrap="square">
            <a:spAutoFit/>
          </a:bodyPr>
          <a:lstStyle/>
          <a:p>
            <a:pPr algn="l"/>
            <a:r>
              <a:rPr lang="en-US" sz="3200" dirty="0">
                <a:solidFill>
                  <a:srgbClr val="333333"/>
                </a:solidFill>
                <a:latin typeface="Libre Franklin"/>
              </a:rPr>
              <a:t>	</a:t>
            </a:r>
            <a:r>
              <a:rPr lang="en-US" sz="3200" dirty="0">
                <a:solidFill>
                  <a:schemeClr val="accent2">
                    <a:lumMod val="20000"/>
                    <a:lumOff val="80000"/>
                  </a:schemeClr>
                </a:solidFill>
                <a:latin typeface="Libre Franklin"/>
              </a:rPr>
              <a:t>	</a:t>
            </a:r>
            <a:r>
              <a:rPr lang="en-US" sz="2800" b="0" i="0" dirty="0">
                <a:solidFill>
                  <a:schemeClr val="accent2">
                    <a:lumMod val="20000"/>
                    <a:lumOff val="80000"/>
                  </a:schemeClr>
                </a:solidFill>
                <a:effectLst/>
                <a:latin typeface="Roboto" panose="02000000000000000000" pitchFamily="2" charset="0"/>
                <a:ea typeface="Roboto" panose="02000000000000000000" pitchFamily="2" charset="0"/>
              </a:rPr>
              <a:t>Steganography main feature is that it</a:t>
            </a:r>
          </a:p>
          <a:p>
            <a:pPr algn="l"/>
            <a:r>
              <a:rPr lang="en-US" sz="2800" b="0" i="0" dirty="0">
                <a:solidFill>
                  <a:schemeClr val="accent2">
                    <a:lumMod val="20000"/>
                    <a:lumOff val="80000"/>
                  </a:schemeClr>
                </a:solidFill>
                <a:effectLst/>
                <a:latin typeface="Roboto" panose="02000000000000000000" pitchFamily="2" charset="0"/>
                <a:ea typeface="Roboto" panose="02000000000000000000" pitchFamily="2" charset="0"/>
              </a:rPr>
              <a:t>protects information privacy but to make</a:t>
            </a:r>
          </a:p>
          <a:p>
            <a:pPr algn="l"/>
            <a:r>
              <a:rPr lang="en-US" sz="2800" b="0" i="0" dirty="0">
                <a:solidFill>
                  <a:schemeClr val="accent2">
                    <a:lumMod val="20000"/>
                    <a:lumOff val="80000"/>
                  </a:schemeClr>
                </a:solidFill>
                <a:effectLst/>
                <a:latin typeface="Roboto" panose="02000000000000000000" pitchFamily="2" charset="0"/>
                <a:ea typeface="Roboto" panose="02000000000000000000" pitchFamily="2" charset="0"/>
              </a:rPr>
              <a:t>matters worse, attackers are tampering with </a:t>
            </a:r>
          </a:p>
          <a:p>
            <a:pPr algn="l"/>
            <a:r>
              <a:rPr lang="en-US" sz="2800" b="0" i="0" dirty="0">
                <a:solidFill>
                  <a:schemeClr val="accent2">
                    <a:lumMod val="20000"/>
                    <a:lumOff val="80000"/>
                  </a:schemeClr>
                </a:solidFill>
                <a:effectLst/>
                <a:latin typeface="Roboto" panose="02000000000000000000" pitchFamily="2" charset="0"/>
                <a:ea typeface="Roboto" panose="02000000000000000000" pitchFamily="2" charset="0"/>
              </a:rPr>
              <a:t>the hidden data using steganalysis techniques.</a:t>
            </a:r>
          </a:p>
          <a:p>
            <a:pPr algn="l"/>
            <a:endParaRPr lang="en-US" sz="2800" b="0" i="0" dirty="0">
              <a:solidFill>
                <a:schemeClr val="accent2">
                  <a:lumMod val="20000"/>
                  <a:lumOff val="80000"/>
                </a:schemeClr>
              </a:solidFill>
              <a:effectLst/>
              <a:latin typeface="Roboto" panose="02000000000000000000" pitchFamily="2" charset="0"/>
              <a:ea typeface="Roboto" panose="02000000000000000000" pitchFamily="2" charset="0"/>
            </a:endParaRPr>
          </a:p>
          <a:p>
            <a:pPr algn="l"/>
            <a:r>
              <a:rPr lang="en-US" sz="2800" dirty="0">
                <a:solidFill>
                  <a:schemeClr val="accent2">
                    <a:lumMod val="20000"/>
                    <a:lumOff val="80000"/>
                  </a:schemeClr>
                </a:solidFill>
                <a:latin typeface="Roboto" panose="02000000000000000000" pitchFamily="2" charset="0"/>
                <a:ea typeface="Roboto" panose="02000000000000000000" pitchFamily="2" charset="0"/>
              </a:rPr>
              <a:t>		</a:t>
            </a:r>
            <a:r>
              <a:rPr lang="en-US" sz="2800" b="0" i="0" dirty="0">
                <a:solidFill>
                  <a:schemeClr val="accent2">
                    <a:lumMod val="20000"/>
                    <a:lumOff val="80000"/>
                  </a:schemeClr>
                </a:solidFill>
                <a:effectLst/>
                <a:latin typeface="Roboto" panose="02000000000000000000" pitchFamily="2" charset="0"/>
                <a:ea typeface="Roboto" panose="02000000000000000000" pitchFamily="2" charset="0"/>
              </a:rPr>
              <a:t>It’s concerning that cyber thieves are </a:t>
            </a:r>
          </a:p>
          <a:p>
            <a:pPr algn="l"/>
            <a:r>
              <a:rPr lang="en-US" sz="2800" b="0" i="0" dirty="0">
                <a:solidFill>
                  <a:schemeClr val="accent2">
                    <a:lumMod val="20000"/>
                    <a:lumOff val="80000"/>
                  </a:schemeClr>
                </a:solidFill>
                <a:effectLst/>
                <a:latin typeface="Roboto" panose="02000000000000000000" pitchFamily="2" charset="0"/>
                <a:ea typeface="Roboto" panose="02000000000000000000" pitchFamily="2" charset="0"/>
              </a:rPr>
              <a:t>increasingly employing steganography to steal </a:t>
            </a:r>
          </a:p>
          <a:p>
            <a:pPr algn="l"/>
            <a:r>
              <a:rPr lang="en-US" sz="2800" b="0" i="0" dirty="0">
                <a:solidFill>
                  <a:schemeClr val="accent2">
                    <a:lumMod val="20000"/>
                    <a:lumOff val="80000"/>
                  </a:schemeClr>
                </a:solidFill>
                <a:effectLst/>
                <a:latin typeface="Roboto" panose="02000000000000000000" pitchFamily="2" charset="0"/>
                <a:ea typeface="Roboto" panose="02000000000000000000" pitchFamily="2" charset="0"/>
              </a:rPr>
              <a:t>genuine data from businesses.</a:t>
            </a:r>
          </a:p>
          <a:p>
            <a:pPr algn="l"/>
            <a:endParaRPr lang="en-US" sz="2800" dirty="0">
              <a:solidFill>
                <a:schemeClr val="accent2">
                  <a:lumMod val="20000"/>
                  <a:lumOff val="80000"/>
                </a:schemeClr>
              </a:solidFill>
              <a:latin typeface="Roboto"/>
            </a:endParaRPr>
          </a:p>
          <a:p>
            <a:r>
              <a:rPr lang="en-US" sz="2800" dirty="0">
                <a:solidFill>
                  <a:schemeClr val="accent2">
                    <a:lumMod val="20000"/>
                    <a:lumOff val="80000"/>
                  </a:schemeClr>
                </a:solidFill>
                <a:latin typeface="Roboto"/>
              </a:rPr>
              <a:t>		To </a:t>
            </a:r>
            <a:r>
              <a:rPr lang="en-IN" sz="2800" dirty="0">
                <a:solidFill>
                  <a:schemeClr val="accent2">
                    <a:lumMod val="20000"/>
                    <a:lumOff val="80000"/>
                  </a:schemeClr>
                </a:solidFill>
                <a:latin typeface="Roboto"/>
              </a:rPr>
              <a:t>encode and decode</a:t>
            </a:r>
            <a:r>
              <a:rPr lang="en-US" sz="2800" dirty="0">
                <a:solidFill>
                  <a:schemeClr val="accent2">
                    <a:lumMod val="20000"/>
                    <a:lumOff val="80000"/>
                  </a:schemeClr>
                </a:solidFill>
                <a:latin typeface="Roboto"/>
              </a:rPr>
              <a:t>, our Hide Text in Image GUI App can be very useful.</a:t>
            </a:r>
          </a:p>
        </p:txBody>
      </p:sp>
      <p:pic>
        <p:nvPicPr>
          <p:cNvPr id="6" name="Picture 5">
            <a:extLst>
              <a:ext uri="{FF2B5EF4-FFF2-40B4-BE49-F238E27FC236}">
                <a16:creationId xmlns:a16="http://schemas.microsoft.com/office/drawing/2014/main" id="{16141C5E-4FCD-48C9-ADFC-1216EFFCDBAB}"/>
              </a:ext>
            </a:extLst>
          </p:cNvPr>
          <p:cNvPicPr>
            <a:picLocks noChangeAspect="1"/>
          </p:cNvPicPr>
          <p:nvPr/>
        </p:nvPicPr>
        <p:blipFill rotWithShape="1">
          <a:blip r:embed="rId2"/>
          <a:srcRect l="55470" t="11280" r="9765" b="11438"/>
          <a:stretch/>
        </p:blipFill>
        <p:spPr>
          <a:xfrm>
            <a:off x="7913300" y="1498418"/>
            <a:ext cx="4199475" cy="3150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101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257F4-ECF7-45EB-AC57-7370A981F355}"/>
              </a:ext>
            </a:extLst>
          </p:cNvPr>
          <p:cNvSpPr txBox="1">
            <a:spLocks/>
          </p:cNvSpPr>
          <p:nvPr/>
        </p:nvSpPr>
        <p:spPr>
          <a:xfrm>
            <a:off x="551656" y="622279"/>
            <a:ext cx="11088688" cy="6126864"/>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spcBef>
                <a:spcPts val="0"/>
              </a:spcBef>
              <a:spcAft>
                <a:spcPts val="415"/>
              </a:spcAft>
              <a:buFont typeface="Wingdings" panose="05000000000000000000" pitchFamily="2" charset="2"/>
              <a:buChar char="Ø"/>
            </a:pPr>
            <a:r>
              <a:rPr lang="en-US" sz="2400" b="1" dirty="0">
                <a:solidFill>
                  <a:schemeClr val="accent2">
                    <a:lumMod val="20000"/>
                    <a:lumOff val="80000"/>
                  </a:schemeClr>
                </a:solidFill>
                <a:effectLst/>
                <a:latin typeface="Roboto"/>
                <a:ea typeface="Times New Roman" panose="02020603050405020304" pitchFamily="18" charset="0"/>
              </a:rPr>
              <a:t>Python and Tkinter Programming :</a:t>
            </a:r>
            <a:r>
              <a:rPr lang="en-US" sz="2400" dirty="0">
                <a:solidFill>
                  <a:schemeClr val="accent2">
                    <a:lumMod val="20000"/>
                    <a:lumOff val="80000"/>
                  </a:schemeClr>
                </a:solidFill>
                <a:effectLst/>
                <a:latin typeface="Roboto"/>
                <a:ea typeface="Times New Roman" panose="02020603050405020304" pitchFamily="18" charset="0"/>
              </a:rPr>
              <a:t> Design innovative interfaces and introducing Python and OOP to traditional development methods, Author : John Grayson,</a:t>
            </a:r>
            <a:r>
              <a:rPr lang="en-US" sz="2400" b="1" dirty="0">
                <a:solidFill>
                  <a:schemeClr val="accent2">
                    <a:lumMod val="20000"/>
                    <a:lumOff val="80000"/>
                  </a:schemeClr>
                </a:solidFill>
                <a:effectLst/>
                <a:latin typeface="Roboto"/>
                <a:ea typeface="Times New Roman" panose="02020603050405020304" pitchFamily="18" charset="0"/>
              </a:rPr>
              <a:t> </a:t>
            </a:r>
            <a:r>
              <a:rPr lang="en-US" sz="2400" dirty="0">
                <a:solidFill>
                  <a:schemeClr val="accent2">
                    <a:lumMod val="20000"/>
                    <a:lumOff val="80000"/>
                  </a:schemeClr>
                </a:solidFill>
                <a:effectLst/>
                <a:latin typeface="Roboto"/>
                <a:ea typeface="Times New Roman" panose="02020603050405020304" pitchFamily="18" charset="0"/>
              </a:rPr>
              <a:t>Publisher : Manning Publications (1 March 1999)</a:t>
            </a:r>
          </a:p>
          <a:p>
            <a:pPr marL="0" indent="0">
              <a:spcBef>
                <a:spcPts val="0"/>
              </a:spcBef>
              <a:spcAft>
                <a:spcPts val="415"/>
              </a:spcAft>
              <a:buNone/>
            </a:pPr>
            <a:endParaRPr lang="en-US" sz="2400" dirty="0">
              <a:solidFill>
                <a:schemeClr val="accent2">
                  <a:lumMod val="20000"/>
                  <a:lumOff val="80000"/>
                </a:schemeClr>
              </a:solidFill>
              <a:effectLst/>
              <a:latin typeface="Roboto"/>
              <a:ea typeface="Times New Roman" panose="02020603050405020304" pitchFamily="18" charset="0"/>
            </a:endParaRPr>
          </a:p>
          <a:p>
            <a:pPr>
              <a:spcBef>
                <a:spcPts val="0"/>
              </a:spcBef>
              <a:spcAft>
                <a:spcPts val="415"/>
              </a:spcAft>
              <a:buFont typeface="Wingdings" panose="05000000000000000000" pitchFamily="2" charset="2"/>
              <a:buChar char="Ø"/>
            </a:pPr>
            <a:r>
              <a:rPr lang="en-US" sz="2400" dirty="0">
                <a:solidFill>
                  <a:schemeClr val="accent2">
                    <a:lumMod val="20000"/>
                    <a:lumOff val="80000"/>
                  </a:schemeClr>
                </a:solidFill>
                <a:latin typeface="Roboto"/>
                <a:ea typeface="Times New Roman" panose="02020603050405020304" pitchFamily="18" charset="0"/>
              </a:rPr>
              <a:t>P</a:t>
            </a:r>
            <a:r>
              <a:rPr lang="en-US" sz="2400" b="1" dirty="0">
                <a:solidFill>
                  <a:schemeClr val="accent2">
                    <a:lumMod val="20000"/>
                    <a:lumOff val="80000"/>
                  </a:schemeClr>
                </a:solidFill>
                <a:latin typeface="Roboto"/>
                <a:ea typeface="Times New Roman" panose="02020603050405020304" pitchFamily="18" charset="0"/>
              </a:rPr>
              <a:t>ython GUI Programming with Tkinter</a:t>
            </a:r>
            <a:r>
              <a:rPr lang="en-US" sz="2400" dirty="0">
                <a:solidFill>
                  <a:schemeClr val="accent2">
                    <a:lumMod val="20000"/>
                    <a:lumOff val="80000"/>
                  </a:schemeClr>
                </a:solidFill>
                <a:latin typeface="Roboto"/>
                <a:ea typeface="Times New Roman" panose="02020603050405020304" pitchFamily="18" charset="0"/>
              </a:rPr>
              <a:t> </a:t>
            </a:r>
            <a:r>
              <a:rPr lang="en-US" sz="2400" b="1" dirty="0">
                <a:solidFill>
                  <a:schemeClr val="accent2">
                    <a:lumMod val="20000"/>
                    <a:lumOff val="80000"/>
                  </a:schemeClr>
                </a:solidFill>
                <a:latin typeface="Roboto"/>
                <a:ea typeface="Times New Roman" panose="02020603050405020304" pitchFamily="18" charset="0"/>
              </a:rPr>
              <a:t>: </a:t>
            </a:r>
            <a:r>
              <a:rPr lang="en-US" sz="2400" dirty="0">
                <a:solidFill>
                  <a:schemeClr val="accent2">
                    <a:lumMod val="20000"/>
                    <a:lumOff val="80000"/>
                  </a:schemeClr>
                </a:solidFill>
                <a:latin typeface="Roboto"/>
                <a:ea typeface="Times New Roman" panose="02020603050405020304" pitchFamily="18" charset="0"/>
              </a:rPr>
              <a:t>Develop responsive and powerful GUI application with Tkinter, Author : Alan D. Moore, Publisher : Packt Publishing Limited (15 May 2018)</a:t>
            </a:r>
          </a:p>
          <a:p>
            <a:pPr>
              <a:spcBef>
                <a:spcPts val="0"/>
              </a:spcBef>
              <a:spcAft>
                <a:spcPts val="415"/>
              </a:spcAft>
              <a:buFont typeface="Wingdings" panose="05000000000000000000" pitchFamily="2" charset="2"/>
              <a:buChar char="Ø"/>
            </a:pPr>
            <a:endParaRPr lang="en-US" sz="2400" dirty="0">
              <a:solidFill>
                <a:schemeClr val="accent1">
                  <a:lumMod val="20000"/>
                  <a:lumOff val="80000"/>
                </a:schemeClr>
              </a:solidFill>
              <a:latin typeface="Roboto"/>
              <a:ea typeface="Times New Roman" panose="02020603050405020304" pitchFamily="18" charset="0"/>
            </a:endParaRPr>
          </a:p>
          <a:p>
            <a:pPr>
              <a:spcBef>
                <a:spcPts val="0"/>
              </a:spcBef>
              <a:spcAft>
                <a:spcPts val="415"/>
              </a:spcAft>
              <a:buFont typeface="Wingdings" panose="05000000000000000000" pitchFamily="2" charset="2"/>
              <a:buChar char="Ø"/>
            </a:pPr>
            <a:r>
              <a:rPr lang="en-US" sz="2400" u="sng" dirty="0">
                <a:solidFill>
                  <a:schemeClr val="accent1">
                    <a:lumMod val="20000"/>
                    <a:lumOff val="80000"/>
                  </a:schemeClr>
                </a:solidFill>
                <a:latin typeface="Roboto"/>
                <a:ea typeface="+mn-ea"/>
                <a:hlinkClick r:id="rId2"/>
              </a:rPr>
              <a:t>https://realpython.com/python-gui-tkinter</a:t>
            </a:r>
            <a:endParaRPr lang="en-US" sz="2400" u="sng" dirty="0">
              <a:solidFill>
                <a:schemeClr val="accent1">
                  <a:lumMod val="20000"/>
                  <a:lumOff val="80000"/>
                </a:schemeClr>
              </a:solidFill>
              <a:latin typeface="Roboto"/>
              <a:ea typeface="Times New Roman" panose="02020603050405020304" pitchFamily="18" charset="0"/>
            </a:endParaRPr>
          </a:p>
          <a:p>
            <a:pPr>
              <a:spcBef>
                <a:spcPts val="0"/>
              </a:spcBef>
              <a:spcAft>
                <a:spcPts val="415"/>
              </a:spcAft>
              <a:buFont typeface="Wingdings" panose="05000000000000000000" pitchFamily="2" charset="2"/>
              <a:buChar char="Ø"/>
            </a:pPr>
            <a:r>
              <a:rPr lang="en-US" sz="2400" u="sng" dirty="0">
                <a:solidFill>
                  <a:schemeClr val="accent1">
                    <a:lumMod val="20000"/>
                    <a:lumOff val="80000"/>
                  </a:schemeClr>
                </a:solidFill>
                <a:latin typeface="Roboto"/>
                <a:hlinkClick r:id="rId3"/>
              </a:rPr>
              <a:t>https://threatpost.com/steganography-pinpoint-attacks-industrial-targets/156151/</a:t>
            </a:r>
            <a:endParaRPr lang="en-US" sz="2400" u="sng" dirty="0">
              <a:solidFill>
                <a:schemeClr val="accent1">
                  <a:lumMod val="20000"/>
                  <a:lumOff val="80000"/>
                </a:schemeClr>
              </a:solidFill>
              <a:latin typeface="Roboto"/>
            </a:endParaRPr>
          </a:p>
          <a:p>
            <a:pPr>
              <a:spcBef>
                <a:spcPts val="0"/>
              </a:spcBef>
              <a:spcAft>
                <a:spcPts val="415"/>
              </a:spcAft>
              <a:buFont typeface="Wingdings" panose="05000000000000000000" pitchFamily="2" charset="2"/>
              <a:buChar char="Ø"/>
            </a:pPr>
            <a:r>
              <a:rPr lang="en-US" sz="2400" u="sng" dirty="0">
                <a:solidFill>
                  <a:schemeClr val="accent1">
                    <a:lumMod val="20000"/>
                    <a:lumOff val="80000"/>
                  </a:schemeClr>
                </a:solidFill>
                <a:latin typeface="Roboto"/>
                <a:ea typeface="Times New Roman" panose="02020603050405020304" pitchFamily="18" charset="0"/>
                <a:hlinkClick r:id="rId4"/>
              </a:rPr>
              <a:t>https://www.edureka.co/blog/steganography-tutorial</a:t>
            </a:r>
            <a:endParaRPr lang="en-US" sz="2400" u="sng" dirty="0">
              <a:solidFill>
                <a:schemeClr val="accent1">
                  <a:lumMod val="20000"/>
                  <a:lumOff val="80000"/>
                </a:schemeClr>
              </a:solidFill>
              <a:latin typeface="Roboto"/>
              <a:ea typeface="Times New Roman" panose="02020603050405020304" pitchFamily="18" charset="0"/>
            </a:endParaRPr>
          </a:p>
          <a:p>
            <a:pPr>
              <a:spcBef>
                <a:spcPts val="0"/>
              </a:spcBef>
              <a:spcAft>
                <a:spcPts val="415"/>
              </a:spcAft>
              <a:buFont typeface="Wingdings" panose="05000000000000000000" pitchFamily="2" charset="2"/>
              <a:buChar char="Ø"/>
            </a:pPr>
            <a:r>
              <a:rPr lang="en-US" sz="2400" u="sng" dirty="0">
                <a:solidFill>
                  <a:schemeClr val="accent1">
                    <a:lumMod val="20000"/>
                    <a:lumOff val="80000"/>
                  </a:schemeClr>
                </a:solidFill>
                <a:latin typeface="Roboto"/>
                <a:hlinkClick r:id="rId5"/>
              </a:rPr>
              <a:t>https://www.coursera.org/courses?query=tkinter</a:t>
            </a:r>
            <a:endParaRPr lang="en-US" sz="2400" u="sng" dirty="0">
              <a:solidFill>
                <a:schemeClr val="accent1">
                  <a:lumMod val="20000"/>
                  <a:lumOff val="80000"/>
                </a:schemeClr>
              </a:solidFill>
              <a:latin typeface="Roboto"/>
            </a:endParaRPr>
          </a:p>
          <a:p>
            <a:pPr>
              <a:spcBef>
                <a:spcPts val="0"/>
              </a:spcBef>
              <a:spcAft>
                <a:spcPts val="415"/>
              </a:spcAft>
              <a:buFont typeface="Wingdings" panose="05000000000000000000" pitchFamily="2" charset="2"/>
              <a:buChar char="Ø"/>
            </a:pPr>
            <a:r>
              <a:rPr lang="en-US" sz="2400" u="sng" dirty="0">
                <a:solidFill>
                  <a:schemeClr val="accent1">
                    <a:lumMod val="20000"/>
                    <a:lumOff val="80000"/>
                  </a:schemeClr>
                </a:solidFill>
                <a:latin typeface="Roboto"/>
                <a:hlinkClick r:id="rId6"/>
              </a:rPr>
              <a:t>https://www.comparitech.com/blog/information-security/what-is-steganography/</a:t>
            </a:r>
            <a:endParaRPr lang="en-US" sz="2400" u="sng" dirty="0">
              <a:solidFill>
                <a:schemeClr val="accent1">
                  <a:lumMod val="20000"/>
                  <a:lumOff val="80000"/>
                </a:schemeClr>
              </a:solidFill>
              <a:latin typeface="Roboto"/>
            </a:endParaRPr>
          </a:p>
          <a:p>
            <a:pPr marL="0" marR="0" lvl="0" indent="0">
              <a:spcBef>
                <a:spcPts val="0"/>
              </a:spcBef>
              <a:spcAft>
                <a:spcPts val="0"/>
              </a:spcAft>
              <a:buNone/>
            </a:pPr>
            <a:endParaRPr lang="en-US" sz="2400" dirty="0">
              <a:solidFill>
                <a:schemeClr val="accent1">
                  <a:lumMod val="20000"/>
                  <a:lumOff val="80000"/>
                </a:schemeClr>
              </a:solidFill>
              <a:effectLst/>
              <a:ea typeface="Times New Roman" panose="02020603050405020304" pitchFamily="18" charset="0"/>
            </a:endParaRPr>
          </a:p>
          <a:p>
            <a:pPr marL="0" marR="0" lvl="0" indent="0">
              <a:spcBef>
                <a:spcPts val="0"/>
              </a:spcBef>
              <a:spcAft>
                <a:spcPts val="0"/>
              </a:spcAft>
              <a:buNone/>
            </a:pPr>
            <a:endParaRPr lang="en-US" sz="2400" dirty="0">
              <a:solidFill>
                <a:schemeClr val="accent1">
                  <a:lumMod val="20000"/>
                  <a:lumOff val="80000"/>
                </a:schemeClr>
              </a:solidFill>
              <a:effectLst/>
              <a:ea typeface="Times New Roman" panose="02020603050405020304" pitchFamily="18" charset="0"/>
            </a:endParaRPr>
          </a:p>
          <a:p>
            <a:endParaRPr lang="en-US" sz="2400" dirty="0">
              <a:solidFill>
                <a:schemeClr val="accent5">
                  <a:lumMod val="40000"/>
                  <a:lumOff val="60000"/>
                </a:schemeClr>
              </a:solidFill>
              <a:latin typeface="Roboto"/>
            </a:endParaRPr>
          </a:p>
          <a:p>
            <a:endParaRPr lang="en-US" sz="2400" dirty="0">
              <a:solidFill>
                <a:schemeClr val="accent5">
                  <a:lumMod val="40000"/>
                  <a:lumOff val="60000"/>
                </a:schemeClr>
              </a:solidFill>
              <a:latin typeface="Roboto"/>
            </a:endParaRPr>
          </a:p>
          <a:p>
            <a:endParaRPr lang="en-US" sz="2400" dirty="0">
              <a:solidFill>
                <a:schemeClr val="accent5">
                  <a:lumMod val="40000"/>
                  <a:lumOff val="60000"/>
                </a:schemeClr>
              </a:solidFill>
              <a:latin typeface="Roboto"/>
            </a:endParaRPr>
          </a:p>
          <a:p>
            <a:endParaRPr lang="en-US" sz="2400" dirty="0">
              <a:solidFill>
                <a:schemeClr val="accent5">
                  <a:lumMod val="40000"/>
                  <a:lumOff val="60000"/>
                </a:schemeClr>
              </a:solidFill>
              <a:latin typeface="Roboto"/>
            </a:endParaRPr>
          </a:p>
        </p:txBody>
      </p:sp>
      <p:sp>
        <p:nvSpPr>
          <p:cNvPr id="4" name="Rectangle 3">
            <a:extLst>
              <a:ext uri="{FF2B5EF4-FFF2-40B4-BE49-F238E27FC236}">
                <a16:creationId xmlns:a16="http://schemas.microsoft.com/office/drawing/2014/main" id="{0E1DDA2C-DEAC-4352-AB5D-E10E6DD43680}"/>
              </a:ext>
            </a:extLst>
          </p:cNvPr>
          <p:cNvSpPr/>
          <p:nvPr/>
        </p:nvSpPr>
        <p:spPr>
          <a:xfrm>
            <a:off x="3628336" y="182399"/>
            <a:ext cx="4935325" cy="498663"/>
          </a:xfrm>
          <a:prstGeom prst="rect">
            <a:avLst/>
          </a:prstGeom>
        </p:spPr>
        <p:txBody>
          <a:bodyPr wrap="none">
            <a:spAutoFit/>
          </a:bodyPr>
          <a:lstStyle/>
          <a:p>
            <a:pPr marL="911225" marR="923290" algn="ctr">
              <a:lnSpc>
                <a:spcPts val="3120"/>
              </a:lnSpc>
              <a:spcBef>
                <a:spcPts val="0"/>
              </a:spcBef>
              <a:spcAft>
                <a:spcPts val="0"/>
              </a:spcAft>
            </a:pPr>
            <a:r>
              <a:rPr lang="en-US" sz="3600" kern="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9652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777859-52DD-4B62-AFE6-D7F61C4C0464}"/>
              </a:ext>
            </a:extLst>
          </p:cNvPr>
          <p:cNvSpPr/>
          <p:nvPr/>
        </p:nvSpPr>
        <p:spPr>
          <a:xfrm>
            <a:off x="3438061" y="2647295"/>
            <a:ext cx="5315879" cy="1323439"/>
          </a:xfrm>
          <a:prstGeom prst="rect">
            <a:avLst/>
          </a:prstGeom>
          <a:noFill/>
        </p:spPr>
        <p:txBody>
          <a:bodyPr wrap="non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31581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7E9B-DA94-431A-9A8F-A4A0E3C1F2B7}"/>
              </a:ext>
            </a:extLst>
          </p:cNvPr>
          <p:cNvSpPr>
            <a:spLocks noGrp="1"/>
          </p:cNvSpPr>
          <p:nvPr>
            <p:ph type="title"/>
          </p:nvPr>
        </p:nvSpPr>
        <p:spPr>
          <a:xfrm>
            <a:off x="4714419" y="268656"/>
            <a:ext cx="2752514" cy="798144"/>
          </a:xfrm>
        </p:spPr>
        <p:txBody>
          <a:bodyPr>
            <a:normAutofit/>
          </a:bodyPr>
          <a:lstStyle/>
          <a:p>
            <a:r>
              <a:rPr lang="en-US" dirty="0">
                <a:solidFill>
                  <a:srgbClr val="A9FF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dirty="0">
              <a:solidFill>
                <a:srgbClr val="A9FF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F0CBD2-33DA-4E28-9490-BBBB9CB40E0C}"/>
              </a:ext>
            </a:extLst>
          </p:cNvPr>
          <p:cNvSpPr>
            <a:spLocks noGrp="1"/>
          </p:cNvSpPr>
          <p:nvPr>
            <p:ph idx="1"/>
          </p:nvPr>
        </p:nvSpPr>
        <p:spPr>
          <a:xfrm>
            <a:off x="1236012" y="1596631"/>
            <a:ext cx="8630800" cy="4992713"/>
          </a:xfrm>
        </p:spPr>
        <p:txBody>
          <a:bodyPr>
            <a:normAutofit/>
          </a:bodyPr>
          <a:lstStyle/>
          <a:p>
            <a:pPr>
              <a:buFont typeface="Wingdings" panose="05000000000000000000" pitchFamily="2" charset="2"/>
              <a:buChar char="Ø"/>
            </a:pPr>
            <a:r>
              <a:rPr lang="en-US" sz="2400" dirty="0">
                <a:solidFill>
                  <a:schemeClr val="accent2">
                    <a:lumMod val="20000"/>
                    <a:lumOff val="80000"/>
                  </a:schemeClr>
                </a:solidFill>
                <a:latin typeface="Roboto"/>
              </a:rPr>
              <a:t> INTRODUCTION</a:t>
            </a:r>
          </a:p>
          <a:p>
            <a:pPr>
              <a:buFont typeface="Wingdings" panose="05000000000000000000" pitchFamily="2" charset="2"/>
              <a:buChar char="Ø"/>
            </a:pPr>
            <a:r>
              <a:rPr lang="en-US" sz="2400" dirty="0">
                <a:solidFill>
                  <a:schemeClr val="accent2">
                    <a:lumMod val="20000"/>
                    <a:lumOff val="80000"/>
                  </a:schemeClr>
                </a:solidFill>
                <a:latin typeface="Roboto"/>
              </a:rPr>
              <a:t> LITERATURE SURVEY</a:t>
            </a:r>
          </a:p>
          <a:p>
            <a:pPr>
              <a:buFont typeface="Wingdings" panose="05000000000000000000" pitchFamily="2" charset="2"/>
              <a:buChar char="Ø"/>
            </a:pPr>
            <a:r>
              <a:rPr lang="en-US" sz="2400" dirty="0">
                <a:solidFill>
                  <a:schemeClr val="accent2">
                    <a:lumMod val="20000"/>
                    <a:lumOff val="80000"/>
                  </a:schemeClr>
                </a:solidFill>
                <a:latin typeface="Roboto"/>
              </a:rPr>
              <a:t> OPERATING ENVIRONMENT</a:t>
            </a:r>
          </a:p>
          <a:p>
            <a:pPr>
              <a:buFont typeface="Wingdings" panose="05000000000000000000" pitchFamily="2" charset="2"/>
              <a:buChar char="Ø"/>
            </a:pPr>
            <a:r>
              <a:rPr lang="en-US" sz="2400" dirty="0">
                <a:solidFill>
                  <a:schemeClr val="accent2">
                    <a:lumMod val="20000"/>
                    <a:lumOff val="80000"/>
                  </a:schemeClr>
                </a:solidFill>
                <a:latin typeface="Roboto"/>
              </a:rPr>
              <a:t> SOFTWARE AND HARDWARE REQUIREMENTS</a:t>
            </a:r>
          </a:p>
          <a:p>
            <a:pPr>
              <a:buFont typeface="Wingdings" panose="05000000000000000000" pitchFamily="2" charset="2"/>
              <a:buChar char="Ø"/>
            </a:pPr>
            <a:r>
              <a:rPr lang="en-US" sz="2400" dirty="0">
                <a:solidFill>
                  <a:schemeClr val="accent2">
                    <a:lumMod val="20000"/>
                    <a:lumOff val="80000"/>
                  </a:schemeClr>
                </a:solidFill>
                <a:latin typeface="Roboto"/>
              </a:rPr>
              <a:t> MODULES / LIBRARY</a:t>
            </a:r>
          </a:p>
          <a:p>
            <a:pPr>
              <a:buFont typeface="Wingdings" panose="05000000000000000000" pitchFamily="2" charset="2"/>
              <a:buChar char="Ø"/>
            </a:pPr>
            <a:r>
              <a:rPr lang="en-US" sz="2400" dirty="0">
                <a:solidFill>
                  <a:schemeClr val="accent2">
                    <a:lumMod val="20000"/>
                    <a:lumOff val="80000"/>
                  </a:schemeClr>
                </a:solidFill>
                <a:latin typeface="Roboto"/>
              </a:rPr>
              <a:t> FUTURE SCOPE</a:t>
            </a:r>
          </a:p>
          <a:p>
            <a:pPr>
              <a:buFont typeface="Wingdings" panose="05000000000000000000" pitchFamily="2" charset="2"/>
              <a:buChar char="Ø"/>
            </a:pPr>
            <a:r>
              <a:rPr lang="en-US" sz="2400" dirty="0">
                <a:solidFill>
                  <a:schemeClr val="accent2">
                    <a:lumMod val="20000"/>
                    <a:lumOff val="80000"/>
                  </a:schemeClr>
                </a:solidFill>
                <a:latin typeface="Roboto"/>
              </a:rPr>
              <a:t> CONCLUSION</a:t>
            </a:r>
          </a:p>
          <a:p>
            <a:pPr>
              <a:buFont typeface="Wingdings" panose="05000000000000000000" pitchFamily="2" charset="2"/>
              <a:buChar char="Ø"/>
            </a:pPr>
            <a:r>
              <a:rPr lang="en-US" sz="2400" dirty="0">
                <a:solidFill>
                  <a:schemeClr val="accent2">
                    <a:lumMod val="20000"/>
                    <a:lumOff val="80000"/>
                  </a:schemeClr>
                </a:solidFill>
                <a:latin typeface="Roboto"/>
              </a:rPr>
              <a:t> REFERENCES</a:t>
            </a:r>
          </a:p>
          <a:p>
            <a:pPr>
              <a:buFont typeface="Wingdings" panose="05000000000000000000" pitchFamily="2" charset="2"/>
              <a:buChar char="Ø"/>
            </a:pPr>
            <a:endParaRPr lang="en-US" dirty="0">
              <a:solidFill>
                <a:srgbClr val="92D050"/>
              </a:solidFill>
              <a:latin typeface="Roboto"/>
            </a:endParaRPr>
          </a:p>
          <a:p>
            <a:pPr>
              <a:buFont typeface="Wingdings" panose="05000000000000000000" pitchFamily="2" charset="2"/>
              <a:buChar char="Ø"/>
            </a:pPr>
            <a:endParaRPr lang="en-IN" dirty="0">
              <a:solidFill>
                <a:srgbClr val="92D050"/>
              </a:solidFill>
              <a:latin typeface="Roboto"/>
            </a:endParaRPr>
          </a:p>
        </p:txBody>
      </p:sp>
    </p:spTree>
    <p:extLst>
      <p:ext uri="{BB962C8B-B14F-4D97-AF65-F5344CB8AC3E}">
        <p14:creationId xmlns:p14="http://schemas.microsoft.com/office/powerpoint/2010/main" val="278615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C8B709-3555-48DF-9219-915174844F08}"/>
              </a:ext>
            </a:extLst>
          </p:cNvPr>
          <p:cNvSpPr/>
          <p:nvPr/>
        </p:nvSpPr>
        <p:spPr>
          <a:xfrm>
            <a:off x="4224317" y="242889"/>
            <a:ext cx="5690845" cy="498855"/>
          </a:xfrm>
          <a:prstGeom prst="rect">
            <a:avLst/>
          </a:prstGeom>
        </p:spPr>
        <p:txBody>
          <a:bodyPr wrap="square">
            <a:spAutoFit/>
          </a:bodyPr>
          <a:lstStyle/>
          <a:p>
            <a:pPr marL="911225" marR="923925" algn="ctr">
              <a:lnSpc>
                <a:spcPts val="3120"/>
              </a:lnSpc>
              <a:spcBef>
                <a:spcPts val="0"/>
              </a:spcBef>
              <a:spcAft>
                <a:spcPts val="0"/>
              </a:spcAft>
            </a:pPr>
            <a:r>
              <a:rPr lang="en-US" sz="360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140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05159E-E66D-4155-A86A-B653D1D10ECF}"/>
              </a:ext>
            </a:extLst>
          </p:cNvPr>
          <p:cNvSpPr/>
          <p:nvPr/>
        </p:nvSpPr>
        <p:spPr>
          <a:xfrm>
            <a:off x="3119718" y="721582"/>
            <a:ext cx="9000564" cy="1569660"/>
          </a:xfrm>
          <a:prstGeom prst="rect">
            <a:avLst/>
          </a:prstGeom>
        </p:spPr>
        <p:txBody>
          <a:bodyPr wrap="square">
            <a:spAutoFit/>
          </a:bodyPr>
          <a:lstStyle/>
          <a:p>
            <a:r>
              <a:rPr lang="en-US" sz="2400" b="1" i="0" dirty="0">
                <a:solidFill>
                  <a:schemeClr val="accent2">
                    <a:lumMod val="20000"/>
                    <a:lumOff val="80000"/>
                  </a:schemeClr>
                </a:solidFill>
                <a:effectLst/>
              </a:rPr>
              <a:t>	GUI ( Graphical  User Interface ) </a:t>
            </a:r>
            <a:r>
              <a:rPr lang="en-US" sz="2400" b="1" i="0" dirty="0">
                <a:solidFill>
                  <a:schemeClr val="accent2">
                    <a:lumMod val="20000"/>
                    <a:lumOff val="80000"/>
                  </a:schemeClr>
                </a:solidFill>
                <a:effectLst/>
                <a:latin typeface="Nunito Sans"/>
              </a:rPr>
              <a:t>i</a:t>
            </a:r>
            <a:r>
              <a:rPr lang="en-US" sz="2400" b="1" i="0" dirty="0">
                <a:solidFill>
                  <a:schemeClr val="accent2">
                    <a:lumMod val="20000"/>
                    <a:lumOff val="80000"/>
                  </a:schemeClr>
                </a:solidFill>
                <a:effectLst/>
              </a:rPr>
              <a:t>s the common user Interface that includes Graphical representation like buttons and icons, and communication can be performed by interacting with these icons rather than the usual text-based or command-based communication.</a:t>
            </a:r>
            <a:endParaRPr lang="en-US" sz="2400" b="1" dirty="0">
              <a:solidFill>
                <a:schemeClr val="accent2">
                  <a:lumMod val="20000"/>
                  <a:lumOff val="80000"/>
                </a:schemeClr>
              </a:solidFill>
            </a:endParaRPr>
          </a:p>
        </p:txBody>
      </p:sp>
      <p:pic>
        <p:nvPicPr>
          <p:cNvPr id="7" name="Picture 6">
            <a:extLst>
              <a:ext uri="{FF2B5EF4-FFF2-40B4-BE49-F238E27FC236}">
                <a16:creationId xmlns:a16="http://schemas.microsoft.com/office/drawing/2014/main" id="{6F6BEC99-26FA-4FF4-A4FB-8858BF93B98B}"/>
              </a:ext>
            </a:extLst>
          </p:cNvPr>
          <p:cNvPicPr>
            <a:picLocks noChangeAspect="1"/>
          </p:cNvPicPr>
          <p:nvPr/>
        </p:nvPicPr>
        <p:blipFill>
          <a:blip r:embed="rId2"/>
          <a:stretch>
            <a:fillRect/>
          </a:stretch>
        </p:blipFill>
        <p:spPr>
          <a:xfrm>
            <a:off x="444649" y="366884"/>
            <a:ext cx="2486809" cy="203557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Rectangle 4">
            <a:extLst>
              <a:ext uri="{FF2B5EF4-FFF2-40B4-BE49-F238E27FC236}">
                <a16:creationId xmlns:a16="http://schemas.microsoft.com/office/drawing/2014/main" id="{B013009A-7B89-42E8-B9CA-C787DBAD0E85}"/>
              </a:ext>
            </a:extLst>
          </p:cNvPr>
          <p:cNvSpPr/>
          <p:nvPr/>
        </p:nvSpPr>
        <p:spPr>
          <a:xfrm>
            <a:off x="4814048" y="3043792"/>
            <a:ext cx="7232652" cy="3046988"/>
          </a:xfrm>
          <a:prstGeom prst="rect">
            <a:avLst/>
          </a:prstGeom>
        </p:spPr>
        <p:txBody>
          <a:bodyPr wrap="square">
            <a:spAutoFit/>
          </a:bodyPr>
          <a:lstStyle/>
          <a:p>
            <a:r>
              <a:rPr lang="en-US" sz="2400" b="1" i="0" dirty="0">
                <a:solidFill>
                  <a:schemeClr val="accent2">
                    <a:lumMod val="20000"/>
                    <a:lumOff val="80000"/>
                  </a:schemeClr>
                </a:solidFill>
                <a:effectLst/>
              </a:rPr>
              <a:t>	Steganography is the use of various methods to hide information from unwanted eyes.</a:t>
            </a:r>
          </a:p>
          <a:p>
            <a:r>
              <a:rPr lang="en-US" sz="2400" b="0" i="0" dirty="0">
                <a:solidFill>
                  <a:srgbClr val="324D5C"/>
                </a:solidFill>
                <a:effectLst/>
              </a:rPr>
              <a:t>	</a:t>
            </a:r>
            <a:r>
              <a:rPr lang="en-US" sz="2400" b="1" i="0" dirty="0">
                <a:solidFill>
                  <a:schemeClr val="accent2">
                    <a:lumMod val="20000"/>
                    <a:lumOff val="80000"/>
                  </a:schemeClr>
                </a:solidFill>
                <a:effectLst/>
              </a:rPr>
              <a:t>Steganography by definition is the hiding of one file within another.</a:t>
            </a:r>
          </a:p>
          <a:p>
            <a:r>
              <a:rPr lang="en-US" sz="2400" b="1" i="0" dirty="0">
                <a:solidFill>
                  <a:schemeClr val="accent2">
                    <a:lumMod val="20000"/>
                    <a:lumOff val="80000"/>
                  </a:schemeClr>
                </a:solidFill>
                <a:effectLst/>
              </a:rPr>
              <a:t>	It is the art and science of embedding secret messages in a cover message in such a way that no one, apart from the sender and intended recipient, suspects the existence of the message.</a:t>
            </a:r>
            <a:endParaRPr lang="en-US" sz="2400" b="1" dirty="0">
              <a:solidFill>
                <a:schemeClr val="accent2">
                  <a:lumMod val="20000"/>
                  <a:lumOff val="80000"/>
                </a:schemeClr>
              </a:solidFill>
            </a:endParaRPr>
          </a:p>
        </p:txBody>
      </p:sp>
      <p:sp>
        <p:nvSpPr>
          <p:cNvPr id="6" name="Rectangle 5">
            <a:extLst>
              <a:ext uri="{FF2B5EF4-FFF2-40B4-BE49-F238E27FC236}">
                <a16:creationId xmlns:a16="http://schemas.microsoft.com/office/drawing/2014/main" id="{682AFE85-0D15-42A0-B84C-B642D2D2CF07}"/>
              </a:ext>
            </a:extLst>
          </p:cNvPr>
          <p:cNvSpPr/>
          <p:nvPr/>
        </p:nvSpPr>
        <p:spPr>
          <a:xfrm>
            <a:off x="3259544" y="2558607"/>
            <a:ext cx="5690845" cy="489878"/>
          </a:xfrm>
          <a:prstGeom prst="rect">
            <a:avLst/>
          </a:prstGeom>
        </p:spPr>
        <p:txBody>
          <a:bodyPr wrap="square">
            <a:spAutoFit/>
          </a:bodyPr>
          <a:lstStyle/>
          <a:p>
            <a:pPr marL="911225" marR="923925" algn="ctr">
              <a:lnSpc>
                <a:spcPts val="3120"/>
              </a:lnSpc>
              <a:spcBef>
                <a:spcPts val="0"/>
              </a:spcBef>
              <a:spcAft>
                <a:spcPts val="0"/>
              </a:spcAft>
            </a:pPr>
            <a:r>
              <a:rPr lang="en-US" sz="2800" b="1" dirty="0">
                <a:solidFill>
                  <a:srgbClr val="A9FF53"/>
                </a:solidFill>
                <a:ea typeface="Times New Roman" panose="02020603050405020304" pitchFamily="18" charset="0"/>
                <a:cs typeface="Times New Roman" panose="02020603050405020304" pitchFamily="18" charset="0"/>
              </a:rPr>
              <a:t>Steganography :</a:t>
            </a:r>
            <a:endParaRPr lang="en-US" sz="1100" b="1" dirty="0">
              <a:solidFill>
                <a:srgbClr val="A9FF53"/>
              </a:solidFill>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453FC1C-46D9-4934-9061-7DDF4B069D41}"/>
              </a:ext>
            </a:extLst>
          </p:cNvPr>
          <p:cNvPicPr>
            <a:picLocks noChangeAspect="1"/>
          </p:cNvPicPr>
          <p:nvPr/>
        </p:nvPicPr>
        <p:blipFill>
          <a:blip r:embed="rId3"/>
          <a:stretch>
            <a:fillRect/>
          </a:stretch>
        </p:blipFill>
        <p:spPr>
          <a:xfrm>
            <a:off x="145300" y="3137647"/>
            <a:ext cx="4454095" cy="33534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69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F72-4165-48AA-BB42-42B78DEEDED9}"/>
              </a:ext>
            </a:extLst>
          </p:cNvPr>
          <p:cNvSpPr>
            <a:spLocks noGrp="1"/>
          </p:cNvSpPr>
          <p:nvPr>
            <p:ph type="title"/>
          </p:nvPr>
        </p:nvSpPr>
        <p:spPr>
          <a:xfrm>
            <a:off x="3228778" y="-125506"/>
            <a:ext cx="5395269" cy="1400530"/>
          </a:xfrm>
        </p:spPr>
        <p:txBody>
          <a:bodyPr>
            <a:normAutofit/>
          </a:bodyPr>
          <a:lstStyle/>
          <a:p>
            <a:r>
              <a:rPr lang="en-US" sz="3600" b="0" dirty="0">
                <a:solidFill>
                  <a:srgbClr val="A9FF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196CAF4D-3F69-410E-986C-730559FDEEC4}"/>
              </a:ext>
            </a:extLst>
          </p:cNvPr>
          <p:cNvSpPr>
            <a:spLocks noGrp="1"/>
          </p:cNvSpPr>
          <p:nvPr>
            <p:ph idx="1"/>
          </p:nvPr>
        </p:nvSpPr>
        <p:spPr>
          <a:xfrm>
            <a:off x="6194612" y="864069"/>
            <a:ext cx="5754694" cy="5877389"/>
          </a:xfrm>
        </p:spPr>
        <p:txBody>
          <a:bodyPr>
            <a:normAutofit/>
          </a:bodyPr>
          <a:lstStyle/>
          <a:p>
            <a:pPr marL="0" marR="0" indent="457200">
              <a:lnSpc>
                <a:spcPct val="107000"/>
              </a:lnSpc>
              <a:spcBef>
                <a:spcPts val="0"/>
              </a:spcBef>
              <a:spcAft>
                <a:spcPts val="800"/>
              </a:spcAft>
            </a:pPr>
            <a:r>
              <a:rPr lang="en-US" sz="2000" b="1" i="0" dirty="0">
                <a:solidFill>
                  <a:schemeClr val="accent2">
                    <a:lumMod val="20000"/>
                    <a:lumOff val="80000"/>
                  </a:schemeClr>
                </a:solidFill>
                <a:effectLst/>
              </a:rPr>
              <a:t>Malicious hackers use steganography for a variety of tasks such as hiding malicious payloads and script files. Malware developers often use LSB steganography to hide the code for their malware in images of celebrities or in simple </a:t>
            </a:r>
            <a:r>
              <a:rPr lang="en-US" sz="2000" b="1" dirty="0">
                <a:solidFill>
                  <a:schemeClr val="accent2">
                    <a:lumMod val="20000"/>
                    <a:lumOff val="80000"/>
                  </a:schemeClr>
                </a:solidFill>
              </a:rPr>
              <a:t>W</a:t>
            </a:r>
            <a:r>
              <a:rPr lang="en-US" sz="2000" b="1" i="0" dirty="0">
                <a:solidFill>
                  <a:schemeClr val="accent2">
                    <a:lumMod val="20000"/>
                    <a:lumOff val="80000"/>
                  </a:schemeClr>
                </a:solidFill>
                <a:effectLst/>
              </a:rPr>
              <a:t>hatsApp Good-Morning </a:t>
            </a:r>
            <a:r>
              <a:rPr lang="en-US" sz="2000" b="1" dirty="0">
                <a:solidFill>
                  <a:schemeClr val="accent2">
                    <a:lumMod val="20000"/>
                    <a:lumOff val="80000"/>
                  </a:schemeClr>
                </a:solidFill>
              </a:rPr>
              <a:t>W</a:t>
            </a:r>
            <a:r>
              <a:rPr lang="en-US" sz="2000" b="1" i="0" dirty="0">
                <a:solidFill>
                  <a:schemeClr val="accent2">
                    <a:lumMod val="20000"/>
                    <a:lumOff val="80000"/>
                  </a:schemeClr>
                </a:solidFill>
                <a:effectLst/>
              </a:rPr>
              <a:t>ishes and execute them with another program after the file is downloaded on the victim’s computer.</a:t>
            </a:r>
            <a:endParaRPr lang="en-US" sz="2000" b="1" dirty="0">
              <a:solidFill>
                <a:schemeClr val="accent2">
                  <a:lumMod val="20000"/>
                  <a:lumOff val="80000"/>
                </a:schemeClr>
              </a:solidFill>
              <a:effectLst/>
            </a:endParaRPr>
          </a:p>
          <a:p>
            <a:pPr marL="0" marR="0" indent="457200">
              <a:lnSpc>
                <a:spcPct val="107000"/>
              </a:lnSpc>
              <a:spcBef>
                <a:spcPts val="0"/>
              </a:spcBef>
              <a:spcAft>
                <a:spcPts val="800"/>
              </a:spcAft>
            </a:pPr>
            <a:r>
              <a:rPr lang="en-US" sz="2000" b="1" i="0" dirty="0">
                <a:solidFill>
                  <a:schemeClr val="accent2">
                    <a:lumMod val="20000"/>
                    <a:lumOff val="80000"/>
                  </a:schemeClr>
                </a:solidFill>
                <a:effectLst/>
              </a:rPr>
              <a:t>The term ‘Trojan Horse’ is used to describe a dangerous file hidden within a harmless file. Macro attacks are a form of steganography as well</a:t>
            </a:r>
            <a:endParaRPr lang="en-US" sz="2000" b="1" dirty="0">
              <a:solidFill>
                <a:schemeClr val="accent2">
                  <a:lumMod val="20000"/>
                  <a:lumOff val="80000"/>
                </a:schemeClr>
              </a:solidFill>
              <a:effectLst/>
              <a:ea typeface="Times New Roman" panose="02020603050405020304" pitchFamily="18" charset="0"/>
              <a:cs typeface="Times New Roman" panose="02020603050405020304" pitchFamily="18" charset="0"/>
            </a:endParaRPr>
          </a:p>
          <a:p>
            <a:pPr marL="0" marR="0" indent="457200">
              <a:lnSpc>
                <a:spcPct val="107000"/>
              </a:lnSpc>
              <a:spcBef>
                <a:spcPts val="0"/>
              </a:spcBef>
              <a:spcAft>
                <a:spcPts val="800"/>
              </a:spcAft>
            </a:pPr>
            <a:r>
              <a:rPr lang="en-US" sz="2000" b="1" i="0" dirty="0">
                <a:solidFill>
                  <a:schemeClr val="accent2">
                    <a:lumMod val="20000"/>
                    <a:lumOff val="80000"/>
                  </a:schemeClr>
                </a:solidFill>
                <a:effectLst/>
              </a:rPr>
              <a:t>In several cases, the attackers used steganography to hide their malware in images uploaded on social media networks and then used a local tool to download them onto the victims’ computers.</a:t>
            </a:r>
            <a:endParaRPr lang="en-US" sz="2000" b="1" dirty="0">
              <a:solidFill>
                <a:schemeClr val="accent2">
                  <a:lumMod val="20000"/>
                  <a:lumOff val="80000"/>
                </a:schemeClr>
              </a:solidFill>
              <a:effectLst/>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40D07F3-7C64-44D1-B54E-2ADE624D12B1}"/>
              </a:ext>
            </a:extLst>
          </p:cNvPr>
          <p:cNvPicPr>
            <a:picLocks noChangeAspect="1"/>
          </p:cNvPicPr>
          <p:nvPr/>
        </p:nvPicPr>
        <p:blipFill>
          <a:blip r:embed="rId2"/>
          <a:stretch>
            <a:fillRect/>
          </a:stretch>
        </p:blipFill>
        <p:spPr>
          <a:xfrm>
            <a:off x="98612" y="1740735"/>
            <a:ext cx="5997388" cy="3376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6720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F72-4165-48AA-BB42-42B78DEEDED9}"/>
              </a:ext>
            </a:extLst>
          </p:cNvPr>
          <p:cNvSpPr>
            <a:spLocks noGrp="1"/>
          </p:cNvSpPr>
          <p:nvPr>
            <p:ph type="title"/>
          </p:nvPr>
        </p:nvSpPr>
        <p:spPr>
          <a:xfrm>
            <a:off x="2331566" y="119999"/>
            <a:ext cx="7528867" cy="864069"/>
          </a:xfrm>
        </p:spPr>
        <p:txBody>
          <a:bodyPr>
            <a:normAutofit fontScale="90000"/>
          </a:bodyPr>
          <a:lstStyle/>
          <a:p>
            <a:r>
              <a:rPr lang="en-IN" sz="4000" i="0" dirty="0">
                <a:solidFill>
                  <a:srgbClr val="A9FF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LSB IMAGE STEGANOGRAPHY</a:t>
            </a:r>
            <a:br>
              <a:rPr lang="en-IN" b="1" i="0" dirty="0">
                <a:solidFill>
                  <a:srgbClr val="A9FF53"/>
                </a:solidFill>
                <a:effectLst>
                  <a:outerShdw blurRad="38100" dist="38100" dir="2700000" algn="tl">
                    <a:srgbClr val="000000">
                      <a:alpha val="43137"/>
                    </a:srgbClr>
                  </a:outerShdw>
                </a:effectLst>
                <a:latin typeface="sohne"/>
              </a:rPr>
            </a:br>
            <a:endParaRPr lang="en-US" sz="3600" b="0" dirty="0">
              <a:solidFill>
                <a:srgbClr val="A9FF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6CAF4D-3F69-410E-986C-730559FDEEC4}"/>
              </a:ext>
            </a:extLst>
          </p:cNvPr>
          <p:cNvSpPr>
            <a:spLocks noGrp="1"/>
          </p:cNvSpPr>
          <p:nvPr>
            <p:ph idx="1"/>
          </p:nvPr>
        </p:nvSpPr>
        <p:spPr>
          <a:xfrm>
            <a:off x="5325035" y="349624"/>
            <a:ext cx="6624271" cy="6741458"/>
          </a:xfrm>
        </p:spPr>
        <p:txBody>
          <a:bodyPr>
            <a:normAutofit/>
          </a:bodyPr>
          <a:lstStyle/>
          <a:p>
            <a:pPr algn="just"/>
            <a:r>
              <a:rPr lang="en-US" sz="2200" b="1" i="0" dirty="0">
                <a:solidFill>
                  <a:schemeClr val="accent2">
                    <a:lumMod val="20000"/>
                    <a:lumOff val="80000"/>
                  </a:schemeClr>
                </a:solidFill>
                <a:effectLst/>
              </a:rPr>
              <a:t>Images are essentially two dimensional lists of pixels, which in turn consist of three integer numbers in the range 0-255 that represent values for red, green and blue.</a:t>
            </a:r>
          </a:p>
          <a:p>
            <a:pPr algn="just"/>
            <a:r>
              <a:rPr lang="en-US" sz="2200" b="1" i="0" dirty="0">
                <a:solidFill>
                  <a:schemeClr val="accent2">
                    <a:lumMod val="20000"/>
                    <a:lumOff val="80000"/>
                  </a:schemeClr>
                </a:solidFill>
                <a:effectLst/>
              </a:rPr>
              <a:t>The difference between a pixel with value rgb(230, 129, 200) and rgb(229, 129, 201) are virtually imperceptible. So we can leverage this and hide information in that least significant bits of each pixel.</a:t>
            </a:r>
          </a:p>
          <a:p>
            <a:pPr algn="just"/>
            <a:r>
              <a:rPr lang="en-US" sz="2200" b="1" i="0" dirty="0">
                <a:solidFill>
                  <a:schemeClr val="accent2">
                    <a:lumMod val="20000"/>
                    <a:lumOff val="80000"/>
                  </a:schemeClr>
                </a:solidFill>
                <a:effectLst/>
              </a:rPr>
              <a:t>To hide a message in an image a function is needed that converts a string to a binary representation and one that embeds that data in the least significant bits of an image.</a:t>
            </a:r>
          </a:p>
          <a:p>
            <a:pPr algn="just"/>
            <a:r>
              <a:rPr lang="en-US" sz="2200" b="1" i="0" dirty="0">
                <a:solidFill>
                  <a:schemeClr val="accent2">
                    <a:lumMod val="20000"/>
                    <a:lumOff val="80000"/>
                  </a:schemeClr>
                </a:solidFill>
                <a:effectLst/>
              </a:rPr>
              <a:t>To reveal the message we need to be able to reverse this, so first a function will extract the least significant bits and the final step is to convert them back into a string.</a:t>
            </a:r>
          </a:p>
        </p:txBody>
      </p:sp>
      <p:pic>
        <p:nvPicPr>
          <p:cNvPr id="5" name="Picture 4">
            <a:extLst>
              <a:ext uri="{FF2B5EF4-FFF2-40B4-BE49-F238E27FC236}">
                <a16:creationId xmlns:a16="http://schemas.microsoft.com/office/drawing/2014/main" id="{EAF47EA6-49B2-4CB5-B6E7-1D6E4A92550D}"/>
              </a:ext>
            </a:extLst>
          </p:cNvPr>
          <p:cNvPicPr>
            <a:picLocks noChangeAspect="1"/>
          </p:cNvPicPr>
          <p:nvPr/>
        </p:nvPicPr>
        <p:blipFill>
          <a:blip r:embed="rId2"/>
          <a:stretch>
            <a:fillRect/>
          </a:stretch>
        </p:blipFill>
        <p:spPr>
          <a:xfrm>
            <a:off x="417509" y="768051"/>
            <a:ext cx="4817879" cy="2872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B621216-8219-4471-938F-72E09AC7ED0B}"/>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0110"/>
                    </a14:imgEffect>
                    <a14:imgEffect>
                      <a14:saturation sat="305000"/>
                    </a14:imgEffect>
                    <a14:imgEffect>
                      <a14:brightnessContrast bright="3000" contrast="34000"/>
                    </a14:imgEffect>
                  </a14:imgLayer>
                </a14:imgProps>
              </a:ext>
            </a:extLst>
          </a:blip>
          <a:stretch>
            <a:fillRect/>
          </a:stretch>
        </p:blipFill>
        <p:spPr>
          <a:xfrm>
            <a:off x="616510" y="3802763"/>
            <a:ext cx="4419875" cy="29480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5587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9FD702-40EB-45E8-B1F0-E3CCB3E2A377}"/>
              </a:ext>
            </a:extLst>
          </p:cNvPr>
          <p:cNvSpPr/>
          <p:nvPr/>
        </p:nvSpPr>
        <p:spPr>
          <a:xfrm>
            <a:off x="2019562" y="723884"/>
            <a:ext cx="8152874" cy="498663"/>
          </a:xfrm>
          <a:prstGeom prst="rect">
            <a:avLst/>
          </a:prstGeom>
        </p:spPr>
        <p:txBody>
          <a:bodyPr wrap="none">
            <a:spAutoFit/>
          </a:bodyPr>
          <a:lstStyle/>
          <a:p>
            <a:pPr marL="909320" marR="923925" algn="ctr">
              <a:lnSpc>
                <a:spcPts val="3120"/>
              </a:lnSpc>
              <a:spcBef>
                <a:spcPts val="0"/>
              </a:spcBef>
              <a:spcAft>
                <a:spcPts val="0"/>
              </a:spcAft>
            </a:pPr>
            <a:r>
              <a:rPr lang="en-US" sz="3600" kern="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OPERATING ENVIRONMENT</a:t>
            </a:r>
          </a:p>
        </p:txBody>
      </p:sp>
      <p:sp>
        <p:nvSpPr>
          <p:cNvPr id="4" name="Rectangle 3">
            <a:extLst>
              <a:ext uri="{FF2B5EF4-FFF2-40B4-BE49-F238E27FC236}">
                <a16:creationId xmlns:a16="http://schemas.microsoft.com/office/drawing/2014/main" id="{AE79BA17-FE5A-40F6-B410-D809E4B7F2E3}"/>
              </a:ext>
            </a:extLst>
          </p:cNvPr>
          <p:cNvSpPr/>
          <p:nvPr/>
        </p:nvSpPr>
        <p:spPr>
          <a:xfrm>
            <a:off x="1786889" y="2273831"/>
            <a:ext cx="8618220" cy="4347344"/>
          </a:xfrm>
          <a:prstGeom prst="rect">
            <a:avLst/>
          </a:prstGeom>
        </p:spPr>
        <p:txBody>
          <a:bodyPr wrap="square">
            <a:spAutoFit/>
          </a:bodyPr>
          <a:lstStyle/>
          <a:p>
            <a:pPr marL="742950" marR="0" lvl="1" indent="-285750">
              <a:spcBef>
                <a:spcPts val="1955"/>
              </a:spcBef>
              <a:spcAft>
                <a:spcPts val="0"/>
              </a:spcAft>
              <a:buFont typeface="Wingdings" panose="05000000000000000000" pitchFamily="2" charset="2"/>
              <a:buChar char=""/>
              <a:tabLst>
                <a:tab pos="521335" algn="l"/>
              </a:tabLst>
            </a:pP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CPU cores             :   Minimum 2 cores</a:t>
            </a:r>
            <a:endParaRPr lang="en-US" dirty="0">
              <a:solidFill>
                <a:schemeClr val="accent2">
                  <a:lumMod val="20000"/>
                  <a:lumOff val="80000"/>
                </a:schemeClr>
              </a:solidFill>
              <a:latin typeface="Times New Roman" panose="02020603050405020304" pitchFamily="18" charset="0"/>
              <a:ea typeface="Times New Roman" panose="02020603050405020304" pitchFamily="18" charset="0"/>
            </a:endParaRPr>
          </a:p>
          <a:p>
            <a:pPr marL="742950" marR="0" lvl="1" indent="-285750">
              <a:spcBef>
                <a:spcPts val="1025"/>
              </a:spcBef>
              <a:spcAft>
                <a:spcPts val="0"/>
              </a:spcAft>
              <a:buFont typeface="Wingdings" panose="05000000000000000000" pitchFamily="2" charset="2"/>
              <a:buChar char=""/>
              <a:tabLst>
                <a:tab pos="521335" algn="l"/>
              </a:tabLst>
            </a:pP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Recommended</a:t>
            </a:r>
          </a:p>
          <a:p>
            <a:pPr marR="0" lvl="1">
              <a:spcBef>
                <a:spcPts val="1025"/>
              </a:spcBef>
              <a:spcAft>
                <a:spcPts val="0"/>
              </a:spcAft>
              <a:tabLst>
                <a:tab pos="521335" algn="l"/>
              </a:tabLst>
            </a:pP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memory</a:t>
            </a: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   2GB for Windows</a:t>
            </a:r>
            <a:endParaRPr lang="en-US" dirty="0">
              <a:solidFill>
                <a:schemeClr val="accent2">
                  <a:lumMod val="20000"/>
                  <a:lumOff val="80000"/>
                </a:schemeClr>
              </a:solidFill>
              <a:latin typeface="Times New Roman" panose="02020603050405020304" pitchFamily="18" charset="0"/>
              <a:ea typeface="Times New Roman" panose="02020603050405020304" pitchFamily="18" charset="0"/>
            </a:endParaRPr>
          </a:p>
          <a:p>
            <a:pPr marL="742950" marR="0" lvl="1" indent="-285750">
              <a:spcBef>
                <a:spcPts val="1040"/>
              </a:spcBef>
              <a:spcAft>
                <a:spcPts val="0"/>
              </a:spcAft>
              <a:buFont typeface="Wingdings" panose="05000000000000000000" pitchFamily="2" charset="2"/>
              <a:buChar char=""/>
              <a:tabLst>
                <a:tab pos="521335" algn="l"/>
              </a:tabLst>
            </a:pP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Disk Space</a:t>
            </a: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   50MB</a:t>
            </a:r>
            <a:endParaRPr lang="en-US" dirty="0">
              <a:solidFill>
                <a:schemeClr val="accent2">
                  <a:lumMod val="20000"/>
                  <a:lumOff val="80000"/>
                </a:schemeClr>
              </a:solidFill>
              <a:latin typeface="Times New Roman" panose="02020603050405020304" pitchFamily="18" charset="0"/>
              <a:ea typeface="Times New Roman" panose="02020603050405020304" pitchFamily="18" charset="0"/>
            </a:endParaRPr>
          </a:p>
          <a:p>
            <a:pPr marL="742950" marR="0" lvl="1" indent="-285750">
              <a:spcBef>
                <a:spcPts val="1050"/>
              </a:spcBef>
              <a:spcAft>
                <a:spcPts val="0"/>
              </a:spcAft>
              <a:buFont typeface="Wingdings" panose="05000000000000000000" pitchFamily="2" charset="2"/>
              <a:buChar char=""/>
              <a:tabLst>
                <a:tab pos="521335" algn="l"/>
              </a:tabLst>
            </a:pP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Additional  </a:t>
            </a:r>
            <a:r>
              <a:rPr lang="en-US" sz="3200" dirty="0">
                <a:solidFill>
                  <a:srgbClr val="A9FF53"/>
                </a:solidFill>
                <a:latin typeface="Times New Roman" panose="02020603050405020304" pitchFamily="18" charset="0"/>
                <a:ea typeface="Times New Roman" panose="02020603050405020304" pitchFamily="18" charset="0"/>
              </a:rPr>
              <a:t>		</a:t>
            </a: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   :   Requires PyCharm IDE, </a:t>
            </a:r>
          </a:p>
          <a:p>
            <a:pPr marR="0" lvl="1">
              <a:spcBef>
                <a:spcPts val="1050"/>
              </a:spcBef>
              <a:spcAft>
                <a:spcPts val="0"/>
              </a:spcAft>
              <a:tabLst>
                <a:tab pos="521335" algn="l"/>
              </a:tabLst>
            </a:pP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						  		       Python  interpreter</a:t>
            </a:r>
          </a:p>
          <a:p>
            <a:pPr marR="0" lvl="1">
              <a:spcBef>
                <a:spcPts val="1050"/>
              </a:spcBef>
              <a:spcAft>
                <a:spcPts val="0"/>
              </a:spcAft>
              <a:tabLst>
                <a:tab pos="521335" algn="l"/>
              </a:tabLst>
            </a:pPr>
            <a:r>
              <a:rPr lang="en-US" sz="3200" dirty="0">
                <a:solidFill>
                  <a:schemeClr val="accent2">
                    <a:lumMod val="20000"/>
                    <a:lumOff val="80000"/>
                  </a:schemeClr>
                </a:solidFill>
                <a:latin typeface="Times New Roman" panose="02020603050405020304" pitchFamily="18" charset="0"/>
                <a:ea typeface="Times New Roman" panose="02020603050405020304" pitchFamily="18" charset="0"/>
              </a:rPr>
              <a:t>						                on Windows</a:t>
            </a:r>
            <a:endParaRPr lang="en-US" dirty="0">
              <a:solidFill>
                <a:schemeClr val="accent2">
                  <a:lumMod val="20000"/>
                  <a:lumOff val="8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334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FAFF75-FEC1-4FA5-BFFE-38808EF7F25F}"/>
              </a:ext>
            </a:extLst>
          </p:cNvPr>
          <p:cNvSpPr/>
          <p:nvPr/>
        </p:nvSpPr>
        <p:spPr>
          <a:xfrm>
            <a:off x="1552486" y="1300340"/>
            <a:ext cx="6096000" cy="5170646"/>
          </a:xfrm>
          <a:prstGeom prst="rect">
            <a:avLst/>
          </a:prstGeom>
        </p:spPr>
        <p:txBody>
          <a:bodyPr>
            <a:spAutoFit/>
          </a:bodyPr>
          <a:lstStyle/>
          <a:p>
            <a:pPr lvl="0"/>
            <a:endParaRPr lang="en-US" sz="2200" b="1" dirty="0">
              <a:solidFill>
                <a:srgbClr val="A9FF53"/>
              </a:solidFill>
            </a:endParaRPr>
          </a:p>
          <a:p>
            <a:pPr marL="342900" lvl="0" indent="-342900">
              <a:buFont typeface="Wingdings" panose="05000000000000000000" pitchFamily="2" charset="2"/>
              <a:buChar char="Ø"/>
            </a:pPr>
            <a:r>
              <a:rPr lang="en-US" sz="2200" b="1" dirty="0">
                <a:solidFill>
                  <a:srgbClr val="A9FF53"/>
                </a:solidFill>
              </a:rPr>
              <a:t>Technical details:</a:t>
            </a:r>
          </a:p>
          <a:p>
            <a:pPr lvl="1"/>
            <a:r>
              <a:rPr lang="en-US" sz="2200" dirty="0">
                <a:solidFill>
                  <a:srgbClr val="A9FF53"/>
                </a:solidFill>
              </a:rPr>
              <a:t>	</a:t>
            </a:r>
            <a:r>
              <a:rPr lang="en-US" sz="2200" dirty="0">
                <a:solidFill>
                  <a:schemeClr val="accent2">
                    <a:lumMod val="20000"/>
                    <a:lumOff val="80000"/>
                  </a:schemeClr>
                </a:solidFill>
              </a:rPr>
              <a:t>Language : Python</a:t>
            </a:r>
          </a:p>
          <a:p>
            <a:endParaRPr lang="en-US" sz="2200" dirty="0">
              <a:solidFill>
                <a:srgbClr val="A9FF53"/>
              </a:solidFill>
            </a:endParaRPr>
          </a:p>
          <a:p>
            <a:pPr marL="342900" indent="-342900">
              <a:buFont typeface="Wingdings" panose="05000000000000000000" pitchFamily="2" charset="2"/>
              <a:buChar char="Ø"/>
            </a:pPr>
            <a:r>
              <a:rPr lang="en-US" sz="2200" dirty="0">
                <a:solidFill>
                  <a:srgbClr val="A9FF53"/>
                </a:solidFill>
              </a:rPr>
              <a:t> </a:t>
            </a:r>
            <a:r>
              <a:rPr lang="en-US" sz="2200" b="1" dirty="0">
                <a:solidFill>
                  <a:srgbClr val="A9FF53"/>
                </a:solidFill>
              </a:rPr>
              <a:t>Software  requirements:</a:t>
            </a:r>
          </a:p>
          <a:p>
            <a:pPr lvl="1"/>
            <a:r>
              <a:rPr lang="en-US" sz="2200" dirty="0">
                <a:solidFill>
                  <a:srgbClr val="A9FF53"/>
                </a:solidFill>
              </a:rPr>
              <a:t>	</a:t>
            </a:r>
            <a:r>
              <a:rPr lang="en-US" sz="2200" dirty="0">
                <a:solidFill>
                  <a:schemeClr val="accent2">
                    <a:lumMod val="20000"/>
                    <a:lumOff val="80000"/>
                  </a:schemeClr>
                </a:solidFill>
              </a:rPr>
              <a:t>PyCharm Integrated Development 	Environment (IDE)</a:t>
            </a:r>
          </a:p>
          <a:p>
            <a:pPr lvl="1"/>
            <a:r>
              <a:rPr lang="en-US" sz="2200" dirty="0">
                <a:solidFill>
                  <a:schemeClr val="accent2">
                    <a:lumMod val="20000"/>
                    <a:lumOff val="80000"/>
                  </a:schemeClr>
                </a:solidFill>
              </a:rPr>
              <a:t>	Python Interpreter</a:t>
            </a:r>
          </a:p>
          <a:p>
            <a:pPr lvl="1"/>
            <a:r>
              <a:rPr lang="en-US" sz="2200" dirty="0">
                <a:solidFill>
                  <a:schemeClr val="accent2">
                    <a:lumMod val="20000"/>
                    <a:lumOff val="80000"/>
                  </a:schemeClr>
                </a:solidFill>
              </a:rPr>
              <a:t>	</a:t>
            </a:r>
            <a:endParaRPr lang="en-US" sz="2200" dirty="0">
              <a:solidFill>
                <a:srgbClr val="A9FF53"/>
              </a:solidFill>
            </a:endParaRPr>
          </a:p>
          <a:p>
            <a:pPr marL="342900" lvl="0" indent="-342900">
              <a:buFont typeface="Wingdings" panose="05000000000000000000" pitchFamily="2" charset="2"/>
              <a:buChar char="Ø"/>
            </a:pPr>
            <a:r>
              <a:rPr lang="en-US" sz="2200" b="1" dirty="0">
                <a:solidFill>
                  <a:srgbClr val="A9FF53"/>
                </a:solidFill>
              </a:rPr>
              <a:t>Hardware  requirements:</a:t>
            </a:r>
          </a:p>
          <a:p>
            <a:pPr lvl="1"/>
            <a:r>
              <a:rPr lang="en-US" sz="2200" dirty="0">
                <a:solidFill>
                  <a:srgbClr val="A9FF53"/>
                </a:solidFill>
              </a:rPr>
              <a:t>	</a:t>
            </a:r>
            <a:r>
              <a:rPr lang="en-US" sz="2200" dirty="0">
                <a:solidFill>
                  <a:schemeClr val="accent2">
                    <a:lumMod val="20000"/>
                    <a:lumOff val="80000"/>
                  </a:schemeClr>
                </a:solidFill>
              </a:rPr>
              <a:t>Minimum 1GB of RAM</a:t>
            </a:r>
          </a:p>
          <a:p>
            <a:pPr lvl="1"/>
            <a:r>
              <a:rPr lang="en-US" sz="2200" dirty="0">
                <a:solidFill>
                  <a:schemeClr val="accent2">
                    <a:lumMod val="20000"/>
                    <a:lumOff val="80000"/>
                  </a:schemeClr>
                </a:solidFill>
              </a:rPr>
              <a:t>	50MB of free hard diskspace</a:t>
            </a:r>
          </a:p>
          <a:p>
            <a:pPr lvl="1"/>
            <a:r>
              <a:rPr lang="en-US" sz="2200" dirty="0">
                <a:solidFill>
                  <a:schemeClr val="accent2">
                    <a:lumMod val="20000"/>
                    <a:lumOff val="80000"/>
                  </a:schemeClr>
                </a:solidFill>
              </a:rPr>
              <a:t>	Monitor</a:t>
            </a:r>
          </a:p>
          <a:p>
            <a:pPr lvl="1"/>
            <a:r>
              <a:rPr lang="en-US" sz="2200" dirty="0">
                <a:solidFill>
                  <a:schemeClr val="accent2">
                    <a:lumMod val="20000"/>
                    <a:lumOff val="80000"/>
                  </a:schemeClr>
                </a:solidFill>
              </a:rPr>
              <a:t>	Keyboard</a:t>
            </a:r>
          </a:p>
          <a:p>
            <a:pPr lvl="1"/>
            <a:r>
              <a:rPr lang="en-US" sz="2200" dirty="0">
                <a:solidFill>
                  <a:schemeClr val="accent2">
                    <a:lumMod val="20000"/>
                    <a:lumOff val="80000"/>
                  </a:schemeClr>
                </a:solidFill>
              </a:rPr>
              <a:t>	Mouse</a:t>
            </a:r>
          </a:p>
        </p:txBody>
      </p:sp>
      <p:sp>
        <p:nvSpPr>
          <p:cNvPr id="3" name="Rectangle 2">
            <a:extLst>
              <a:ext uri="{FF2B5EF4-FFF2-40B4-BE49-F238E27FC236}">
                <a16:creationId xmlns:a16="http://schemas.microsoft.com/office/drawing/2014/main" id="{40CCF614-0681-4C29-A532-2C41ADB6DAB9}"/>
              </a:ext>
            </a:extLst>
          </p:cNvPr>
          <p:cNvSpPr/>
          <p:nvPr/>
        </p:nvSpPr>
        <p:spPr>
          <a:xfrm>
            <a:off x="1552486" y="112836"/>
            <a:ext cx="9087027" cy="1249060"/>
          </a:xfrm>
          <a:prstGeom prst="rect">
            <a:avLst/>
          </a:prstGeom>
        </p:spPr>
        <p:txBody>
          <a:bodyPr wrap="square">
            <a:spAutoFit/>
          </a:bodyPr>
          <a:lstStyle/>
          <a:p>
            <a:pPr marL="911225" marR="923925" algn="ctr">
              <a:lnSpc>
                <a:spcPts val="3120"/>
              </a:lnSpc>
              <a:spcBef>
                <a:spcPts val="0"/>
              </a:spcBef>
              <a:spcAft>
                <a:spcPts val="0"/>
              </a:spcAft>
            </a:pPr>
            <a:r>
              <a:rPr lang="en-US" sz="3600" dirty="0">
                <a:solidFill>
                  <a:srgbClr val="A9FF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a:t>
            </a:r>
          </a:p>
          <a:p>
            <a:pPr marL="911225" marR="923925" algn="ctr">
              <a:spcBef>
                <a:spcPts val="1605"/>
              </a:spcBef>
              <a:spcAft>
                <a:spcPts val="0"/>
              </a:spcAft>
            </a:pPr>
            <a:r>
              <a:rPr lang="en-US" sz="3600" dirty="0">
                <a:solidFill>
                  <a:srgbClr val="A9FF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p>
        </p:txBody>
      </p:sp>
      <p:pic>
        <p:nvPicPr>
          <p:cNvPr id="4" name="Picture 3">
            <a:extLst>
              <a:ext uri="{FF2B5EF4-FFF2-40B4-BE49-F238E27FC236}">
                <a16:creationId xmlns:a16="http://schemas.microsoft.com/office/drawing/2014/main" id="{C0B3D85F-52C1-4F1F-958F-06DB296C4634}"/>
              </a:ext>
            </a:extLst>
          </p:cNvPr>
          <p:cNvPicPr>
            <a:picLocks noChangeAspect="1"/>
          </p:cNvPicPr>
          <p:nvPr/>
        </p:nvPicPr>
        <p:blipFill>
          <a:blip r:embed="rId2"/>
          <a:stretch>
            <a:fillRect/>
          </a:stretch>
        </p:blipFill>
        <p:spPr>
          <a:xfrm>
            <a:off x="9288419" y="3885663"/>
            <a:ext cx="1706471" cy="18431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E324957-F037-49C1-BD3A-55883587F183}"/>
              </a:ext>
            </a:extLst>
          </p:cNvPr>
          <p:cNvPicPr>
            <a:picLocks noChangeAspect="1"/>
          </p:cNvPicPr>
          <p:nvPr/>
        </p:nvPicPr>
        <p:blipFill>
          <a:blip r:embed="rId3"/>
          <a:stretch>
            <a:fillRect/>
          </a:stretch>
        </p:blipFill>
        <p:spPr>
          <a:xfrm>
            <a:off x="8091311" y="913446"/>
            <a:ext cx="4100689" cy="7737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8489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AF92E-BC49-490C-9BEB-E2F18A713427}"/>
              </a:ext>
            </a:extLst>
          </p:cNvPr>
          <p:cNvSpPr/>
          <p:nvPr/>
        </p:nvSpPr>
        <p:spPr>
          <a:xfrm>
            <a:off x="2781631" y="189176"/>
            <a:ext cx="6628739" cy="498663"/>
          </a:xfrm>
          <a:prstGeom prst="rect">
            <a:avLst/>
          </a:prstGeom>
        </p:spPr>
        <p:txBody>
          <a:bodyPr wrap="none">
            <a:spAutoFit/>
          </a:bodyPr>
          <a:lstStyle/>
          <a:p>
            <a:pPr marL="911225" marR="923925" algn="ctr">
              <a:lnSpc>
                <a:spcPts val="3120"/>
              </a:lnSpc>
              <a:spcBef>
                <a:spcPts val="0"/>
              </a:spcBef>
              <a:spcAft>
                <a:spcPts val="0"/>
              </a:spcAft>
            </a:pPr>
            <a:r>
              <a:rPr lang="en-US" sz="3600" kern="0" dirty="0">
                <a:solidFill>
                  <a:srgbClr val="A9FF53"/>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MODULES/LIBRARY</a:t>
            </a:r>
          </a:p>
        </p:txBody>
      </p:sp>
      <p:sp>
        <p:nvSpPr>
          <p:cNvPr id="3" name="Rectangle 2">
            <a:extLst>
              <a:ext uri="{FF2B5EF4-FFF2-40B4-BE49-F238E27FC236}">
                <a16:creationId xmlns:a16="http://schemas.microsoft.com/office/drawing/2014/main" id="{60DF7813-1338-4CAC-A619-F78908132C74}"/>
              </a:ext>
            </a:extLst>
          </p:cNvPr>
          <p:cNvSpPr/>
          <p:nvPr/>
        </p:nvSpPr>
        <p:spPr>
          <a:xfrm>
            <a:off x="548640" y="561569"/>
            <a:ext cx="11094720" cy="7163756"/>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520700" marR="0" indent="-457200">
              <a:spcBef>
                <a:spcPts val="1640"/>
              </a:spcBef>
              <a:spcAft>
                <a:spcPts val="0"/>
              </a:spcAft>
              <a:buFont typeface="Wingdings" panose="05000000000000000000" pitchFamily="2" charset="2"/>
              <a:buChar char="q"/>
            </a:pPr>
            <a:r>
              <a:rPr lang="en-US" sz="2800" b="1" dirty="0">
                <a:solidFill>
                  <a:srgbClr val="A9FF53"/>
                </a:solidFill>
                <a:latin typeface="Roboto"/>
                <a:ea typeface="Times New Roman" panose="02020603050405020304" pitchFamily="18" charset="0"/>
              </a:rPr>
              <a:t> </a:t>
            </a:r>
            <a:r>
              <a:rPr lang="en-US" sz="2800" b="1" dirty="0">
                <a:solidFill>
                  <a:srgbClr val="A9FF53"/>
                </a:solidFill>
                <a:ea typeface="Times New Roman" panose="02020603050405020304" pitchFamily="18" charset="0"/>
              </a:rPr>
              <a:t>The following are the main modules of the project</a:t>
            </a:r>
            <a:r>
              <a:rPr lang="en-US" sz="3600" b="1" dirty="0">
                <a:solidFill>
                  <a:srgbClr val="A9FF53"/>
                </a:solidFill>
                <a:ea typeface="Times New Roman" panose="02020603050405020304" pitchFamily="18" charset="0"/>
              </a:rPr>
              <a:t> </a:t>
            </a:r>
            <a:r>
              <a:rPr lang="en-US" sz="2800" b="1" dirty="0">
                <a:solidFill>
                  <a:srgbClr val="A9FF53"/>
                </a:solidFill>
                <a:ea typeface="Times New Roman" panose="02020603050405020304" pitchFamily="18" charset="0"/>
              </a:rPr>
              <a:t>:</a:t>
            </a:r>
            <a:endParaRPr lang="en-US" sz="2400" b="1" dirty="0">
              <a:solidFill>
                <a:srgbClr val="A9FF53"/>
              </a:solidFill>
              <a:ea typeface="Times New Roman" panose="02020603050405020304" pitchFamily="18" charset="0"/>
            </a:endParaRPr>
          </a:p>
          <a:p>
            <a:pPr marL="342900" marR="0" lvl="0" indent="-342900">
              <a:spcBef>
                <a:spcPts val="1690"/>
              </a:spcBef>
              <a:spcAft>
                <a:spcPts val="0"/>
              </a:spcAft>
              <a:buFont typeface="Wingdings" panose="05000000000000000000" pitchFamily="2" charset="2"/>
              <a:buChar char="Ø"/>
              <a:tabLst>
                <a:tab pos="521335" algn="l"/>
              </a:tabLst>
            </a:pPr>
            <a:r>
              <a:rPr lang="en-GB" sz="2800" b="1" u="sng" dirty="0">
                <a:solidFill>
                  <a:srgbClr val="A9FF53"/>
                </a:solidFill>
                <a:effectLst/>
                <a:latin typeface="Roboto"/>
                <a:ea typeface="Times New Roman" panose="02020603050405020304" pitchFamily="18" charset="0"/>
                <a:cs typeface="Calibri" panose="020F0502020204030204" pitchFamily="34" charset="0"/>
              </a:rPr>
              <a:t>Tkinter</a:t>
            </a:r>
            <a:r>
              <a:rPr lang="en-GB" sz="2800" b="1" dirty="0">
                <a:solidFill>
                  <a:srgbClr val="A9FF53"/>
                </a:solidFill>
                <a:effectLst/>
                <a:latin typeface="Roboto"/>
                <a:ea typeface="Times New Roman" panose="02020603050405020304" pitchFamily="18" charset="0"/>
                <a:cs typeface="Calibri" panose="020F0502020204030204" pitchFamily="34" charset="0"/>
              </a:rPr>
              <a:t> </a:t>
            </a:r>
            <a:r>
              <a:rPr lang="en-US" sz="2800" b="1" dirty="0">
                <a:solidFill>
                  <a:srgbClr val="A9FF53"/>
                </a:solidFill>
                <a:latin typeface="Roboto"/>
                <a:ea typeface="Times New Roman" panose="02020603050405020304" pitchFamily="18" charset="0"/>
              </a:rPr>
              <a:t>:</a:t>
            </a:r>
            <a:endParaRPr lang="en-US" sz="2800" dirty="0">
              <a:solidFill>
                <a:srgbClr val="A9FF53"/>
              </a:solidFill>
              <a:latin typeface="Roboto"/>
              <a:ea typeface="Times New Roman" panose="02020603050405020304" pitchFamily="18" charset="0"/>
            </a:endParaRPr>
          </a:p>
          <a:p>
            <a:pPr marL="0" marR="0" indent="457200">
              <a:lnSpc>
                <a:spcPct val="107000"/>
              </a:lnSpc>
              <a:spcBef>
                <a:spcPts val="0"/>
              </a:spcBef>
              <a:spcAft>
                <a:spcPts val="800"/>
              </a:spcAft>
            </a:pPr>
            <a:r>
              <a:rPr lang="en-GB" sz="2800" b="1" dirty="0">
                <a:solidFill>
                  <a:srgbClr val="92D050"/>
                </a:solidFill>
                <a:effectLst/>
                <a:latin typeface="Roboto"/>
                <a:ea typeface="Times New Roman" panose="02020603050405020304" pitchFamily="18" charset="0"/>
                <a:cs typeface="Calibri" panose="020F0502020204030204" pitchFamily="34" charset="0"/>
              </a:rPr>
              <a:t>	</a:t>
            </a:r>
            <a:r>
              <a:rPr lang="en-GB" sz="2800" b="1" u="sng" dirty="0">
                <a:solidFill>
                  <a:schemeClr val="accent2">
                    <a:lumMod val="20000"/>
                    <a:lumOff val="80000"/>
                  </a:schemeClr>
                </a:solidFill>
                <a:effectLst/>
                <a:ea typeface="Times New Roman" panose="02020603050405020304" pitchFamily="18" charset="0"/>
                <a:cs typeface="Calibri" panose="020F0502020204030204" pitchFamily="34" charset="0"/>
              </a:rPr>
              <a:t>Tkinter</a:t>
            </a:r>
            <a:r>
              <a:rPr lang="en-GB" sz="2800" dirty="0">
                <a:solidFill>
                  <a:schemeClr val="accent2">
                    <a:lumMod val="20000"/>
                    <a:lumOff val="80000"/>
                  </a:schemeClr>
                </a:solidFill>
                <a:effectLst/>
                <a:ea typeface="Times New Roman" panose="02020603050405020304" pitchFamily="18" charset="0"/>
                <a:cs typeface="Calibri" panose="020F0502020204030204" pitchFamily="34" charset="0"/>
              </a:rPr>
              <a:t> is the standard GUI (Graphical User Interface) 	library for Python. Python when combined with Tkinter provides a fast and easy way to create GUI applications.</a:t>
            </a:r>
            <a:endParaRPr lang="en-US" sz="2800" b="1" dirty="0">
              <a:solidFill>
                <a:srgbClr val="A9FF53"/>
              </a:solidFill>
              <a:latin typeface="Roboto"/>
              <a:ea typeface="Times New Roman" panose="02020603050405020304" pitchFamily="18" charset="0"/>
            </a:endParaRPr>
          </a:p>
          <a:p>
            <a:pPr marL="342900" indent="-342900">
              <a:buFont typeface="Wingdings" panose="05000000000000000000" pitchFamily="2" charset="2"/>
              <a:buChar char="Ø"/>
              <a:tabLst>
                <a:tab pos="521335" algn="l"/>
              </a:tabLst>
            </a:pPr>
            <a:r>
              <a:rPr lang="en-US" sz="2800" b="1" i="0" u="sng" dirty="0">
                <a:solidFill>
                  <a:srgbClr val="A9FF53"/>
                </a:solidFill>
                <a:effectLst/>
                <a:latin typeface="Roboto" panose="02000000000000000000" pitchFamily="2" charset="0"/>
                <a:ea typeface="Roboto" panose="02000000000000000000" pitchFamily="2" charset="0"/>
              </a:rPr>
              <a:t>PIL</a:t>
            </a:r>
            <a:r>
              <a:rPr lang="en-US" sz="2800" b="1" i="0" dirty="0">
                <a:solidFill>
                  <a:srgbClr val="A9FF53"/>
                </a:solidFill>
                <a:effectLst/>
                <a:latin typeface="Roboto" panose="02000000000000000000" pitchFamily="2" charset="0"/>
                <a:ea typeface="Roboto" panose="02000000000000000000" pitchFamily="2" charset="0"/>
              </a:rPr>
              <a:t> </a:t>
            </a:r>
            <a:r>
              <a:rPr lang="en-US" sz="2800" b="1" dirty="0">
                <a:solidFill>
                  <a:srgbClr val="A9FF53"/>
                </a:solidFill>
                <a:latin typeface="Roboto"/>
                <a:ea typeface="Times New Roman" panose="02020603050405020304" pitchFamily="18" charset="0"/>
              </a:rPr>
              <a:t>:</a:t>
            </a:r>
          </a:p>
          <a:p>
            <a:pPr>
              <a:tabLst>
                <a:tab pos="521335" algn="l"/>
              </a:tabLst>
            </a:pPr>
            <a:r>
              <a:rPr lang="en-US" sz="2800" b="1" dirty="0">
                <a:solidFill>
                  <a:srgbClr val="A9FF53"/>
                </a:solidFill>
                <a:latin typeface="Roboto"/>
                <a:ea typeface="Times New Roman" panose="02020603050405020304" pitchFamily="18" charset="0"/>
              </a:rPr>
              <a:t>		</a:t>
            </a:r>
            <a:r>
              <a:rPr lang="en-US" sz="2800" b="1" i="0" u="none" strike="noStrike" dirty="0">
                <a:solidFill>
                  <a:schemeClr val="accent2">
                    <a:lumMod val="20000"/>
                    <a:lumOff val="80000"/>
                  </a:schemeClr>
                </a:solidFill>
                <a:effectLst/>
                <a:hlinkClick r:id="rId2">
                  <a:extLst>
                    <a:ext uri="{A12FA001-AC4F-418D-AE19-62706E023703}">
                      <ahyp:hlinkClr xmlns:ahyp="http://schemas.microsoft.com/office/drawing/2018/hyperlinkcolor" val="tx"/>
                    </a:ext>
                  </a:extLst>
                </a:hlinkClick>
              </a:rPr>
              <a:t>PIL</a:t>
            </a:r>
            <a:r>
              <a:rPr lang="en-US" sz="2800" b="1" i="0" dirty="0">
                <a:solidFill>
                  <a:schemeClr val="accent2">
                    <a:lumMod val="20000"/>
                    <a:lumOff val="80000"/>
                  </a:schemeClr>
                </a:solidFill>
                <a:effectLst/>
              </a:rPr>
              <a:t> </a:t>
            </a:r>
            <a:r>
              <a:rPr lang="en-US" sz="2800" i="0" dirty="0">
                <a:solidFill>
                  <a:schemeClr val="accent2">
                    <a:lumMod val="20000"/>
                    <a:lumOff val="80000"/>
                  </a:schemeClr>
                </a:solidFill>
                <a:effectLst/>
              </a:rPr>
              <a:t>library is used to load the image, which is than turned into a one-dimensional list of all Red, Green and Blue values of the pixel in the image.</a:t>
            </a:r>
            <a:endParaRPr lang="en-US" sz="2800" b="1" dirty="0">
              <a:solidFill>
                <a:srgbClr val="A9FF53"/>
              </a:solidFill>
              <a:latin typeface="Roboto"/>
              <a:ea typeface="Times New Roman" panose="02020603050405020304" pitchFamily="18" charset="0"/>
            </a:endParaRPr>
          </a:p>
          <a:p>
            <a:pPr marL="342900" indent="-342900">
              <a:buFont typeface="Wingdings" panose="05000000000000000000" pitchFamily="2" charset="2"/>
              <a:buChar char="Ø"/>
              <a:tabLst>
                <a:tab pos="521335" algn="l"/>
              </a:tabLst>
            </a:pPr>
            <a:r>
              <a:rPr lang="en-US" sz="2800" b="1" u="sng" dirty="0">
                <a:solidFill>
                  <a:srgbClr val="A9FF53"/>
                </a:solidFill>
                <a:latin typeface="Roboto"/>
                <a:ea typeface="Times New Roman" panose="02020603050405020304" pitchFamily="18" charset="0"/>
              </a:rPr>
              <a:t>NumPy</a:t>
            </a:r>
            <a:r>
              <a:rPr lang="en-US" sz="2800" b="1" dirty="0">
                <a:solidFill>
                  <a:srgbClr val="A9FF53"/>
                </a:solidFill>
                <a:latin typeface="Roboto"/>
                <a:ea typeface="Times New Roman" panose="02020603050405020304" pitchFamily="18" charset="0"/>
              </a:rPr>
              <a:t> :</a:t>
            </a:r>
          </a:p>
          <a:p>
            <a:pPr>
              <a:tabLst>
                <a:tab pos="521335" algn="l"/>
              </a:tabLst>
            </a:pPr>
            <a:r>
              <a:rPr lang="en-US" sz="2800" dirty="0">
                <a:solidFill>
                  <a:schemeClr val="accent2">
                    <a:lumMod val="20000"/>
                    <a:lumOff val="80000"/>
                  </a:schemeClr>
                </a:solidFill>
                <a:ea typeface="Times New Roman" panose="02020603050405020304" pitchFamily="18" charset="0"/>
              </a:rPr>
              <a:t>		</a:t>
            </a:r>
            <a:r>
              <a:rPr lang="en-US" sz="2800" i="0" dirty="0">
                <a:solidFill>
                  <a:schemeClr val="accent2">
                    <a:lumMod val="20000"/>
                    <a:lumOff val="80000"/>
                  </a:schemeClr>
                </a:solidFill>
                <a:effectLst/>
              </a:rPr>
              <a:t> </a:t>
            </a:r>
            <a:r>
              <a:rPr lang="en-US" sz="2800" i="0" u="sng" dirty="0">
                <a:solidFill>
                  <a:schemeClr val="accent2">
                    <a:lumMod val="20000"/>
                    <a:lumOff val="80000"/>
                  </a:schemeClr>
                </a:solidFill>
                <a:effectLst/>
              </a:rPr>
              <a:t>NumPy</a:t>
            </a:r>
            <a:r>
              <a:rPr lang="en-US" sz="2800" i="0" dirty="0">
                <a:solidFill>
                  <a:schemeClr val="accent2">
                    <a:lumMod val="20000"/>
                    <a:lumOff val="80000"/>
                  </a:schemeClr>
                </a:solidFill>
                <a:effectLst/>
              </a:rPr>
              <a:t> is a general-purpose array-processing package. It provides a high-performance multidimensional array object, and tools for working with these arrays.</a:t>
            </a:r>
            <a:endParaRPr lang="en-US" sz="2800" dirty="0">
              <a:solidFill>
                <a:schemeClr val="accent2">
                  <a:lumMod val="20000"/>
                  <a:lumOff val="80000"/>
                </a:schemeClr>
              </a:solidFill>
              <a:ea typeface="Times New Roman" panose="02020603050405020304" pitchFamily="18" charset="0"/>
            </a:endParaRPr>
          </a:p>
          <a:p>
            <a:pPr>
              <a:tabLst>
                <a:tab pos="521335" algn="l"/>
              </a:tabLst>
            </a:pPr>
            <a:r>
              <a:rPr lang="en-US" sz="2800" dirty="0">
                <a:solidFill>
                  <a:srgbClr val="A9FF53"/>
                </a:solidFill>
                <a:latin typeface="Roboto"/>
                <a:ea typeface="Times New Roman" panose="02020603050405020304" pitchFamily="18" charset="0"/>
              </a:rPr>
              <a:t>		</a:t>
            </a:r>
          </a:p>
          <a:p>
            <a:pPr marL="342900" indent="-342900">
              <a:buFont typeface="Wingdings" panose="05000000000000000000" pitchFamily="2" charset="2"/>
              <a:buChar char="Ø"/>
              <a:tabLst>
                <a:tab pos="521335" algn="l"/>
              </a:tabLst>
            </a:pPr>
            <a:endParaRPr lang="en-US" sz="2800" b="1" dirty="0">
              <a:solidFill>
                <a:srgbClr val="A9FF53"/>
              </a:solidFill>
              <a:latin typeface="Roboto"/>
              <a:ea typeface="Times New Roman" panose="02020603050405020304" pitchFamily="18" charset="0"/>
            </a:endParaRPr>
          </a:p>
          <a:p>
            <a:pPr marL="520700" marR="72390" algn="just">
              <a:lnSpc>
                <a:spcPct val="115000"/>
              </a:lnSpc>
              <a:spcBef>
                <a:spcPts val="290"/>
              </a:spcBef>
              <a:spcAft>
                <a:spcPts val="0"/>
              </a:spcAft>
            </a:pPr>
            <a:endParaRPr lang="en-US" sz="2800" dirty="0">
              <a:solidFill>
                <a:schemeClr val="accent2">
                  <a:lumMod val="20000"/>
                  <a:lumOff val="80000"/>
                </a:schemeClr>
              </a:solidFill>
              <a:ea typeface="Roboto" panose="02000000000000000000" pitchFamily="2" charset="0"/>
            </a:endParaRPr>
          </a:p>
        </p:txBody>
      </p:sp>
    </p:spTree>
    <p:extLst>
      <p:ext uri="{BB962C8B-B14F-4D97-AF65-F5344CB8AC3E}">
        <p14:creationId xmlns:p14="http://schemas.microsoft.com/office/powerpoint/2010/main" val="247039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BA62-35CC-48C0-B8F7-B2C6F11D8474}"/>
              </a:ext>
            </a:extLst>
          </p:cNvPr>
          <p:cNvSpPr txBox="1">
            <a:spLocks/>
          </p:cNvSpPr>
          <p:nvPr/>
        </p:nvSpPr>
        <p:spPr>
          <a:xfrm>
            <a:off x="4276165" y="0"/>
            <a:ext cx="3639670" cy="529202"/>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b="0" dirty="0">
                <a:solidFill>
                  <a:srgbClr val="A9FF53"/>
                </a:solidFill>
                <a:latin typeface="Times New Roman" panose="02020603050405020304" pitchFamily="18" charset="0"/>
                <a:cs typeface="Times New Roman" panose="02020603050405020304" pitchFamily="18" charset="0"/>
              </a:rPr>
              <a:t>Source  Code</a:t>
            </a:r>
          </a:p>
        </p:txBody>
      </p:sp>
      <p:sp>
        <p:nvSpPr>
          <p:cNvPr id="3" name="Content Placeholder 2">
            <a:extLst>
              <a:ext uri="{FF2B5EF4-FFF2-40B4-BE49-F238E27FC236}">
                <a16:creationId xmlns:a16="http://schemas.microsoft.com/office/drawing/2014/main" id="{7FB6413B-68DD-4793-9EB3-8BFF23AD7EFD}"/>
              </a:ext>
            </a:extLst>
          </p:cNvPr>
          <p:cNvSpPr txBox="1">
            <a:spLocks/>
          </p:cNvSpPr>
          <p:nvPr/>
        </p:nvSpPr>
        <p:spPr>
          <a:xfrm>
            <a:off x="514684" y="731520"/>
            <a:ext cx="12120880" cy="5394959"/>
          </a:xfrm>
          <a:prstGeom prst="rect">
            <a:avLst/>
          </a:prstGeom>
        </p:spPr>
        <p:txBody>
          <a:bodyPr numCol="3">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07000"/>
              </a:lnSpc>
              <a:spcBef>
                <a:spcPts val="0"/>
              </a:spcBef>
              <a:spcAft>
                <a:spcPts val="800"/>
              </a:spcAft>
            </a:pPr>
            <a:r>
              <a:rPr lang="en-US" sz="1200" dirty="0">
                <a:solidFill>
                  <a:schemeClr val="accent2">
                    <a:lumMod val="20000"/>
                    <a:lumOff val="80000"/>
                  </a:schemeClr>
                </a:solidFill>
                <a:effectLst/>
                <a:latin typeface="Roboto"/>
              </a:rPr>
              <a:t>import cv2</a:t>
            </a:r>
          </a:p>
          <a:p>
            <a:pPr>
              <a:lnSpc>
                <a:spcPct val="107000"/>
              </a:lnSpc>
              <a:spcBef>
                <a:spcPts val="0"/>
              </a:spcBef>
              <a:spcAft>
                <a:spcPts val="800"/>
              </a:spcAft>
            </a:pPr>
            <a:r>
              <a:rPr lang="en-US" sz="1200" dirty="0">
                <a:solidFill>
                  <a:schemeClr val="accent2">
                    <a:lumMod val="20000"/>
                    <a:lumOff val="80000"/>
                  </a:schemeClr>
                </a:solidFill>
                <a:effectLst/>
                <a:latin typeface="Roboto"/>
              </a:rPr>
              <a:t>import pickle</a:t>
            </a:r>
          </a:p>
          <a:p>
            <a:pPr>
              <a:lnSpc>
                <a:spcPct val="107000"/>
              </a:lnSpc>
              <a:spcBef>
                <a:spcPts val="0"/>
              </a:spcBef>
              <a:spcAft>
                <a:spcPts val="800"/>
              </a:spcAft>
            </a:pPr>
            <a:r>
              <a:rPr lang="en-US" sz="1200" dirty="0">
                <a:solidFill>
                  <a:schemeClr val="accent2">
                    <a:lumMod val="20000"/>
                    <a:lumOff val="80000"/>
                  </a:schemeClr>
                </a:solidFill>
                <a:effectLst/>
                <a:latin typeface="Roboto"/>
              </a:rPr>
              <a:t>import numpy as np</a:t>
            </a:r>
          </a:p>
          <a:p>
            <a:pPr>
              <a:lnSpc>
                <a:spcPct val="107000"/>
              </a:lnSpc>
              <a:spcBef>
                <a:spcPts val="0"/>
              </a:spcBef>
              <a:spcAft>
                <a:spcPts val="800"/>
              </a:spcAft>
            </a:pPr>
            <a:r>
              <a:rPr lang="en-US" sz="1200" dirty="0">
                <a:solidFill>
                  <a:schemeClr val="accent2">
                    <a:lumMod val="20000"/>
                    <a:lumOff val="80000"/>
                  </a:schemeClr>
                </a:solidFill>
                <a:effectLst/>
                <a:latin typeface="Roboto"/>
              </a:rPr>
              <a:t>import tkinter as tk</a:t>
            </a:r>
          </a:p>
          <a:p>
            <a:pPr>
              <a:lnSpc>
                <a:spcPct val="107000"/>
              </a:lnSpc>
              <a:spcBef>
                <a:spcPts val="0"/>
              </a:spcBef>
              <a:spcAft>
                <a:spcPts val="800"/>
              </a:spcAft>
            </a:pPr>
            <a:r>
              <a:rPr lang="en-US" sz="1200" dirty="0">
                <a:solidFill>
                  <a:schemeClr val="accent2">
                    <a:lumMod val="20000"/>
                    <a:lumOff val="80000"/>
                  </a:schemeClr>
                </a:solidFill>
                <a:effectLst/>
                <a:latin typeface="Roboto"/>
              </a:rPr>
              <a:t>import tkinter.ttk as ttk</a:t>
            </a:r>
          </a:p>
          <a:p>
            <a:pPr>
              <a:lnSpc>
                <a:spcPct val="107000"/>
              </a:lnSpc>
              <a:spcBef>
                <a:spcPts val="0"/>
              </a:spcBef>
              <a:spcAft>
                <a:spcPts val="800"/>
              </a:spcAft>
            </a:pPr>
            <a:r>
              <a:rPr lang="en-US" sz="1200" dirty="0">
                <a:solidFill>
                  <a:schemeClr val="accent2">
                    <a:lumMod val="20000"/>
                    <a:lumOff val="80000"/>
                  </a:schemeClr>
                </a:solidFill>
                <a:effectLst/>
                <a:latin typeface="Roboto"/>
              </a:rPr>
              <a:t>from os import path, remove</a:t>
            </a:r>
          </a:p>
          <a:p>
            <a:pPr>
              <a:lnSpc>
                <a:spcPct val="107000"/>
              </a:lnSpc>
              <a:spcBef>
                <a:spcPts val="0"/>
              </a:spcBef>
              <a:spcAft>
                <a:spcPts val="800"/>
              </a:spcAft>
            </a:pPr>
            <a:r>
              <a:rPr lang="en-US" sz="1200" dirty="0">
                <a:solidFill>
                  <a:schemeClr val="accent2">
                    <a:lumMod val="20000"/>
                    <a:lumOff val="80000"/>
                  </a:schemeClr>
                </a:solidFill>
                <a:effectLst/>
                <a:latin typeface="Roboto"/>
              </a:rPr>
              <a:t>from PIL import Image, ImageTk</a:t>
            </a:r>
          </a:p>
          <a:p>
            <a:pPr>
              <a:lnSpc>
                <a:spcPct val="107000"/>
              </a:lnSpc>
              <a:spcBef>
                <a:spcPts val="0"/>
              </a:spcBef>
              <a:spcAft>
                <a:spcPts val="800"/>
              </a:spcAft>
            </a:pPr>
            <a:r>
              <a:rPr lang="en-US" sz="1200" dirty="0">
                <a:solidFill>
                  <a:schemeClr val="accent2">
                    <a:lumMod val="20000"/>
                    <a:lumOff val="80000"/>
                  </a:schemeClr>
                </a:solidFill>
                <a:effectLst/>
                <a:latin typeface="Roboto"/>
              </a:rPr>
              <a:t>from tkinter import filedialog, messagebox</a:t>
            </a:r>
          </a:p>
          <a:p>
            <a:pPr>
              <a:lnSpc>
                <a:spcPct val="107000"/>
              </a:lnSpc>
              <a:spcBef>
                <a:spcPts val="0"/>
              </a:spcBef>
              <a:spcAft>
                <a:spcPts val="800"/>
              </a:spcAft>
            </a:pPr>
            <a:r>
              <a:rPr lang="en-US" sz="1200" dirty="0">
                <a:solidFill>
                  <a:schemeClr val="accent2">
                    <a:lumMod val="20000"/>
                    <a:lumOff val="80000"/>
                  </a:schemeClr>
                </a:solidFill>
                <a:effectLst/>
                <a:latin typeface="Roboto"/>
              </a:rPr>
              <a:t>AUTHENTICATED = False</a:t>
            </a:r>
          </a:p>
          <a:p>
            <a:pPr>
              <a:lnSpc>
                <a:spcPct val="107000"/>
              </a:lnSpc>
              <a:spcBef>
                <a:spcPts val="0"/>
              </a:spcBef>
              <a:spcAft>
                <a:spcPts val="800"/>
              </a:spcAft>
            </a:pPr>
            <a:r>
              <a:rPr lang="en-US" sz="1200" dirty="0">
                <a:solidFill>
                  <a:schemeClr val="accent2">
                    <a:lumMod val="20000"/>
                    <a:lumOff val="80000"/>
                  </a:schemeClr>
                </a:solidFill>
                <a:effectLst/>
                <a:latin typeface="Roboto"/>
              </a:rPr>
              <a:t>IMAGE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IMAGE_LOADED = False</a:t>
            </a:r>
          </a:p>
          <a:p>
            <a:pPr>
              <a:lnSpc>
                <a:spcPct val="107000"/>
              </a:lnSpc>
              <a:spcBef>
                <a:spcPts val="0"/>
              </a:spcBef>
              <a:spcAft>
                <a:spcPts val="800"/>
              </a:spcAft>
            </a:pPr>
            <a:r>
              <a:rPr lang="en-US" sz="1200" dirty="0">
                <a:solidFill>
                  <a:schemeClr val="accent2">
                    <a:lumMod val="20000"/>
                    <a:lumOff val="80000"/>
                  </a:schemeClr>
                </a:solidFill>
                <a:effectLst/>
                <a:latin typeface="Roboto"/>
              </a:rPr>
              <a:t>FILETYPE = (('PNG File', '*.png'), )</a:t>
            </a:r>
          </a:p>
          <a:p>
            <a:pPr>
              <a:lnSpc>
                <a:spcPct val="107000"/>
              </a:lnSpc>
              <a:spcBef>
                <a:spcPts val="0"/>
              </a:spcBef>
              <a:spcAft>
                <a:spcPts val="800"/>
              </a:spcAft>
            </a:pPr>
            <a:r>
              <a:rPr lang="en-US" sz="1200" dirty="0">
                <a:solidFill>
                  <a:schemeClr val="accent2">
                    <a:lumMod val="20000"/>
                    <a:lumOff val="80000"/>
                  </a:schemeClr>
                </a:solidFill>
                <a:effectLst/>
                <a:latin typeface="Roboto"/>
              </a:rPr>
              <a:t>LABEL_FONT = ('Comic sans MS', 13, 'bold')</a:t>
            </a:r>
          </a:p>
          <a:p>
            <a:pPr>
              <a:lnSpc>
                <a:spcPct val="107000"/>
              </a:lnSpc>
              <a:spcBef>
                <a:spcPts val="0"/>
              </a:spcBef>
              <a:spcAft>
                <a:spcPts val="800"/>
              </a:spcAft>
            </a:pPr>
            <a:r>
              <a:rPr lang="en-US" sz="1200" dirty="0">
                <a:solidFill>
                  <a:schemeClr val="accent2">
                    <a:lumMod val="20000"/>
                    <a:lumOff val="80000"/>
                  </a:schemeClr>
                </a:solidFill>
                <a:effectLst/>
                <a:latin typeface="Roboto"/>
              </a:rPr>
              <a:t>BUTTON_FONT = ('Arial black', 10, 'bold’)</a:t>
            </a:r>
          </a:p>
          <a:p>
            <a:pPr>
              <a:lnSpc>
                <a:spcPct val="107000"/>
              </a:lnSpc>
              <a:spcBef>
                <a:spcPts val="0"/>
              </a:spcBef>
              <a:spcAft>
                <a:spcPts val="800"/>
              </a:spcAft>
            </a:pPr>
            <a:r>
              <a:rPr lang="en-US" sz="1200" dirty="0">
                <a:solidFill>
                  <a:schemeClr val="accent2">
                    <a:lumMod val="20000"/>
                    <a:lumOff val="80000"/>
                  </a:schemeClr>
                </a:solidFill>
                <a:effectLst/>
                <a:latin typeface="Roboto"/>
              </a:rPr>
              <a:t>image_frame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img_button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encode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decode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x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y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pass_var = None</a:t>
            </a:r>
          </a:p>
          <a:p>
            <a:pPr>
              <a:lnSpc>
                <a:spcPct val="107000"/>
              </a:lnSpc>
              <a:spcBef>
                <a:spcPts val="0"/>
              </a:spcBef>
              <a:spcAft>
                <a:spcPts val="800"/>
              </a:spcAft>
            </a:pPr>
            <a:r>
              <a:rPr lang="en-US" sz="1200" dirty="0">
                <a:solidFill>
                  <a:schemeClr val="accent2">
                    <a:lumMod val="20000"/>
                    <a:lumOff val="80000"/>
                  </a:schemeClr>
                </a:solidFill>
                <a:effectLst/>
                <a:latin typeface="Roboto"/>
              </a:rPr>
              <a:t>.</a:t>
            </a:r>
          </a:p>
          <a:p>
            <a:pPr>
              <a:lnSpc>
                <a:spcPct val="107000"/>
              </a:lnSpc>
              <a:spcBef>
                <a:spcPts val="0"/>
              </a:spcBef>
              <a:spcAft>
                <a:spcPts val="800"/>
              </a:spcAft>
            </a:pPr>
            <a:r>
              <a:rPr lang="en-US" sz="1200" dirty="0">
                <a:solidFill>
                  <a:schemeClr val="accent2">
                    <a:lumMod val="20000"/>
                    <a:lumOff val="80000"/>
                  </a:schemeClr>
                </a:solidFill>
                <a:effectLst/>
                <a:latin typeface="Roboto"/>
              </a:rPr>
              <a:t>..</a:t>
            </a:r>
          </a:p>
          <a:p>
            <a:pPr>
              <a:lnSpc>
                <a:spcPct val="107000"/>
              </a:lnSpc>
              <a:spcBef>
                <a:spcPts val="0"/>
              </a:spcBef>
              <a:spcAft>
                <a:spcPts val="800"/>
              </a:spcAft>
            </a:pPr>
            <a:r>
              <a:rPr lang="en-US" sz="1200" dirty="0">
                <a:solidFill>
                  <a:schemeClr val="accent2">
                    <a:lumMod val="20000"/>
                    <a:lumOff val="80000"/>
                  </a:schemeClr>
                </a:solidFill>
                <a:effectLst/>
                <a:latin typeface="Roboto"/>
              </a:rPr>
              <a:t>…</a:t>
            </a:r>
          </a:p>
          <a:p>
            <a:pPr>
              <a:lnSpc>
                <a:spcPct val="107000"/>
              </a:lnSpc>
              <a:spcBef>
                <a:spcPts val="0"/>
              </a:spcBef>
              <a:spcAft>
                <a:spcPts val="800"/>
              </a:spcAft>
            </a:pPr>
            <a:r>
              <a:rPr lang="en-US" sz="1200" dirty="0">
                <a:solidFill>
                  <a:schemeClr val="accent2">
                    <a:lumMod val="20000"/>
                    <a:lumOff val="80000"/>
                  </a:schemeClr>
                </a:solidFill>
                <a:effectLst/>
                <a:latin typeface="Roboto"/>
              </a:rPr>
              <a:t>…..</a:t>
            </a:r>
          </a:p>
          <a:p>
            <a:pPr>
              <a:lnSpc>
                <a:spcPct val="107000"/>
              </a:lnSpc>
              <a:spcBef>
                <a:spcPts val="0"/>
              </a:spcBef>
              <a:spcAft>
                <a:spcPts val="800"/>
              </a:spcAft>
            </a:pPr>
            <a:r>
              <a:rPr lang="en-US" sz="1200" dirty="0">
                <a:solidFill>
                  <a:schemeClr val="accent2">
                    <a:lumMod val="20000"/>
                    <a:lumOff val="80000"/>
                  </a:schemeClr>
                </a:solidFill>
                <a:effectLst/>
                <a:latin typeface="Roboto"/>
              </a:rPr>
              <a:t>……..</a:t>
            </a:r>
          </a:p>
          <a:p>
            <a:pPr>
              <a:lnSpc>
                <a:spcPct val="107000"/>
              </a:lnSpc>
              <a:spcBef>
                <a:spcPts val="0"/>
              </a:spcBef>
              <a:spcAft>
                <a:spcPts val="800"/>
              </a:spcAft>
            </a:pPr>
            <a:r>
              <a:rPr lang="en-US" sz="1200" dirty="0">
                <a:solidFill>
                  <a:schemeClr val="accent2">
                    <a:lumMod val="20000"/>
                    <a:lumOff val="80000"/>
                  </a:schemeClr>
                </a:solidFill>
                <a:effectLst/>
                <a:latin typeface="Roboto"/>
              </a:rPr>
              <a:t>…………</a:t>
            </a:r>
          </a:p>
          <a:p>
            <a:pPr>
              <a:lnSpc>
                <a:spcPct val="107000"/>
              </a:lnSpc>
              <a:spcBef>
                <a:spcPts val="0"/>
              </a:spcBef>
              <a:spcAft>
                <a:spcPts val="800"/>
              </a:spcAft>
            </a:pPr>
            <a:r>
              <a:rPr lang="en-US" sz="1200" dirty="0">
                <a:solidFill>
                  <a:schemeClr val="accent2">
                    <a:lumMod val="20000"/>
                    <a:lumOff val="80000"/>
                  </a:schemeClr>
                </a:solidFill>
                <a:effectLst/>
                <a:latin typeface="Roboto"/>
              </a:rPr>
              <a:t>key = data['key']</a:t>
            </a:r>
          </a:p>
          <a:p>
            <a:pPr>
              <a:lnSpc>
                <a:spcPct val="107000"/>
              </a:lnSpc>
              <a:spcBef>
                <a:spcPts val="0"/>
              </a:spcBef>
              <a:spcAft>
                <a:spcPts val="800"/>
              </a:spcAft>
            </a:pPr>
            <a:r>
              <a:rPr lang="en-US" sz="1200" dirty="0">
                <a:solidFill>
                  <a:schemeClr val="accent2">
                    <a:lumMod val="20000"/>
                    <a:lumOff val="80000"/>
                  </a:schemeClr>
                </a:solidFill>
                <a:effectLst/>
                <a:latin typeface="Roboto"/>
              </a:rPr>
              <a:t>l = len(key)</a:t>
            </a:r>
          </a:p>
          <a:p>
            <a:pPr>
              <a:lnSpc>
                <a:spcPct val="107000"/>
              </a:lnSpc>
              <a:spcBef>
                <a:spcPts val="0"/>
              </a:spcBef>
              <a:spcAft>
                <a:spcPts val="800"/>
              </a:spcAft>
            </a:pPr>
            <a:r>
              <a:rPr lang="en-US" sz="1200" dirty="0">
                <a:solidFill>
                  <a:schemeClr val="accent2">
                    <a:lumMod val="20000"/>
                    <a:lumOff val="80000"/>
                  </a:schemeClr>
                </a:solidFill>
                <a:effectLst/>
                <a:latin typeface="Roboto"/>
              </a:rPr>
              <a:t>for b in img_bytes:</a:t>
            </a:r>
          </a:p>
          <a:p>
            <a:pPr>
              <a:lnSpc>
                <a:spcPct val="107000"/>
              </a:lnSpc>
              <a:spcBef>
                <a:spcPts val="0"/>
              </a:spcBef>
              <a:spcAft>
                <a:spcPts val="800"/>
              </a:spcAft>
            </a:pPr>
            <a:r>
              <a:rPr lang="en-US" sz="1200" dirty="0">
                <a:solidFill>
                  <a:schemeClr val="accent2">
                    <a:lumMod val="20000"/>
                    <a:lumOff val="80000"/>
                  </a:schemeClr>
                </a:solidFill>
                <a:effectLst/>
                <a:latin typeface="Roboto"/>
              </a:rPr>
              <a:t>message += chr(int(b, 2))</a:t>
            </a:r>
          </a:p>
          <a:p>
            <a:pPr>
              <a:lnSpc>
                <a:spcPct val="107000"/>
              </a:lnSpc>
              <a:spcBef>
                <a:spcPts val="0"/>
              </a:spcBef>
              <a:spcAft>
                <a:spcPts val="800"/>
              </a:spcAft>
            </a:pPr>
            <a:r>
              <a:rPr lang="en-US" sz="1200" dirty="0">
                <a:solidFill>
                  <a:schemeClr val="accent2">
                    <a:lumMod val="20000"/>
                    <a:lumOff val="80000"/>
                  </a:schemeClr>
                </a:solidFill>
                <a:effectLst/>
                <a:latin typeface="Roboto"/>
              </a:rPr>
              <a:t>if message[-l:] == key:</a:t>
            </a:r>
          </a:p>
          <a:p>
            <a:pPr>
              <a:lnSpc>
                <a:spcPct val="107000"/>
              </a:lnSpc>
              <a:spcBef>
                <a:spcPts val="0"/>
              </a:spcBef>
              <a:spcAft>
                <a:spcPts val="800"/>
              </a:spcAft>
            </a:pPr>
            <a:r>
              <a:rPr lang="en-US" sz="1200" dirty="0">
                <a:solidFill>
                  <a:schemeClr val="accent2">
                    <a:lumMod val="20000"/>
                    <a:lumOff val="80000"/>
                  </a:schemeClr>
                </a:solidFill>
                <a:effectLst/>
                <a:latin typeface="Roboto"/>
              </a:rPr>
              <a:t>break</a:t>
            </a:r>
          </a:p>
          <a:p>
            <a:pPr>
              <a:lnSpc>
                <a:spcPct val="107000"/>
              </a:lnSpc>
              <a:spcBef>
                <a:spcPts val="0"/>
              </a:spcBef>
              <a:spcAft>
                <a:spcPts val="800"/>
              </a:spcAft>
            </a:pPr>
            <a:r>
              <a:rPr lang="en-US" sz="1200" dirty="0">
                <a:solidFill>
                  <a:schemeClr val="accent2">
                    <a:lumMod val="20000"/>
                    <a:lumOff val="80000"/>
                  </a:schemeClr>
                </a:solidFill>
                <a:effectLst/>
                <a:latin typeface="Roboto"/>
              </a:rPr>
              <a:t>message = message[: -l]</a:t>
            </a:r>
          </a:p>
          <a:p>
            <a:pPr>
              <a:lnSpc>
                <a:spcPct val="107000"/>
              </a:lnSpc>
              <a:spcBef>
                <a:spcPts val="0"/>
              </a:spcBef>
              <a:spcAft>
                <a:spcPts val="800"/>
              </a:spcAft>
            </a:pPr>
            <a:r>
              <a:rPr lang="en-US" sz="1200" dirty="0">
                <a:solidFill>
                  <a:schemeClr val="accent2">
                    <a:lumMod val="20000"/>
                    <a:lumOff val="80000"/>
                  </a:schemeClr>
                </a:solidFill>
                <a:effectLst/>
                <a:latin typeface="Roboto"/>
              </a:rPr>
              <a:t>decode.config(state=tk.NORMAL)</a:t>
            </a:r>
          </a:p>
          <a:p>
            <a:pPr>
              <a:lnSpc>
                <a:spcPct val="107000"/>
              </a:lnSpc>
              <a:spcBef>
                <a:spcPts val="0"/>
              </a:spcBef>
              <a:spcAft>
                <a:spcPts val="800"/>
              </a:spcAft>
            </a:pPr>
            <a:r>
              <a:rPr lang="en-US" sz="1200" dirty="0">
                <a:solidFill>
                  <a:schemeClr val="accent2">
                    <a:lumMod val="20000"/>
                    <a:lumOff val="80000"/>
                  </a:schemeClr>
                </a:solidFill>
                <a:effectLst/>
                <a:latin typeface="Roboto"/>
              </a:rPr>
              <a:t>decode.delete('1.0', tk.END)</a:t>
            </a:r>
          </a:p>
          <a:p>
            <a:pPr>
              <a:lnSpc>
                <a:spcPct val="107000"/>
              </a:lnSpc>
              <a:spcBef>
                <a:spcPts val="0"/>
              </a:spcBef>
              <a:spcAft>
                <a:spcPts val="800"/>
              </a:spcAft>
            </a:pPr>
            <a:r>
              <a:rPr lang="en-US" sz="1200" dirty="0">
                <a:solidFill>
                  <a:schemeClr val="accent2">
                    <a:lumMod val="20000"/>
                    <a:lumOff val="80000"/>
                  </a:schemeClr>
                </a:solidFill>
                <a:effectLst/>
                <a:latin typeface="Roboto"/>
              </a:rPr>
              <a:t>decode.insert(tk.END, message)</a:t>
            </a:r>
          </a:p>
          <a:p>
            <a:pPr>
              <a:lnSpc>
                <a:spcPct val="107000"/>
              </a:lnSpc>
              <a:spcBef>
                <a:spcPts val="0"/>
              </a:spcBef>
              <a:spcAft>
                <a:spcPts val="800"/>
              </a:spcAft>
            </a:pPr>
            <a:r>
              <a:rPr lang="en-US" sz="1200" dirty="0">
                <a:solidFill>
                  <a:schemeClr val="accent2">
                    <a:lumMod val="20000"/>
                    <a:lumOff val="80000"/>
                  </a:schemeClr>
                </a:solidFill>
                <a:effectLst/>
                <a:latin typeface="Roboto"/>
              </a:rPr>
              <a:t>decode.config(state=tk.DISABLED)</a:t>
            </a:r>
          </a:p>
          <a:p>
            <a:pPr>
              <a:lnSpc>
                <a:spcPct val="107000"/>
              </a:lnSpc>
              <a:spcBef>
                <a:spcPts val="0"/>
              </a:spcBef>
              <a:spcAft>
                <a:spcPts val="800"/>
              </a:spcAft>
            </a:pPr>
            <a:r>
              <a:rPr lang="en-US" sz="1200" dirty="0">
                <a:solidFill>
                  <a:schemeClr val="accent2">
                    <a:lumMod val="20000"/>
                    <a:lumOff val="80000"/>
                  </a:schemeClr>
                </a:solidFill>
                <a:effectLst/>
                <a:latin typeface="Roboto"/>
              </a:rPr>
              <a:t>messagebox.showinfo(title='Operation Successful', message='Data decrypted successfully')</a:t>
            </a:r>
          </a:p>
          <a:p>
            <a:pPr>
              <a:lnSpc>
                <a:spcPct val="107000"/>
              </a:lnSpc>
              <a:spcBef>
                <a:spcPts val="0"/>
              </a:spcBef>
              <a:spcAft>
                <a:spcPts val="800"/>
              </a:spcAft>
            </a:pPr>
            <a:r>
              <a:rPr lang="en-US" sz="1200" dirty="0">
                <a:solidFill>
                  <a:schemeClr val="accent2">
                    <a:lumMod val="20000"/>
                    <a:lumOff val="80000"/>
                  </a:schemeClr>
                </a:solidFill>
                <a:effectLst/>
                <a:latin typeface="Roboto"/>
              </a:rPr>
              <a:t>if __name__ == '__main__’:</a:t>
            </a:r>
          </a:p>
          <a:p>
            <a:pPr>
              <a:lnSpc>
                <a:spcPct val="107000"/>
              </a:lnSpc>
              <a:spcBef>
                <a:spcPts val="0"/>
              </a:spcBef>
              <a:spcAft>
                <a:spcPts val="800"/>
              </a:spcAft>
            </a:pPr>
            <a:r>
              <a:rPr lang="en-US" sz="1200" dirty="0">
                <a:solidFill>
                  <a:schemeClr val="accent2">
                    <a:lumMod val="20000"/>
                    <a:lumOff val="80000"/>
                  </a:schemeClr>
                </a:solidFill>
                <a:effectLst/>
                <a:latin typeface="Roboto"/>
              </a:rPr>
              <a:t>if not path.exists('config.pickle'):</a:t>
            </a:r>
          </a:p>
          <a:p>
            <a:pPr>
              <a:lnSpc>
                <a:spcPct val="107000"/>
              </a:lnSpc>
              <a:spcBef>
                <a:spcPts val="0"/>
              </a:spcBef>
              <a:spcAft>
                <a:spcPts val="800"/>
              </a:spcAft>
            </a:pPr>
            <a:r>
              <a:rPr lang="en-US" sz="1200" dirty="0">
                <a:solidFill>
                  <a:schemeClr val="accent2">
                    <a:lumMod val="20000"/>
                    <a:lumOff val="80000"/>
                  </a:schemeClr>
                </a:solidFill>
                <a:effectLst/>
                <a:latin typeface="Roboto"/>
              </a:rPr>
              <a:t>data = {'initialized_user': False, 'password': '', 'question': '', 'answer': '', 'key': ‘’}</a:t>
            </a:r>
          </a:p>
          <a:p>
            <a:pPr>
              <a:lnSpc>
                <a:spcPct val="107000"/>
              </a:lnSpc>
              <a:spcBef>
                <a:spcPts val="0"/>
              </a:spcBef>
              <a:spcAft>
                <a:spcPts val="800"/>
              </a:spcAft>
            </a:pPr>
            <a:r>
              <a:rPr lang="en-US" sz="1200" dirty="0">
                <a:solidFill>
                  <a:schemeClr val="accent2">
                    <a:lumMod val="20000"/>
                    <a:lumOff val="80000"/>
                  </a:schemeClr>
                </a:solidFill>
                <a:effectLst/>
                <a:latin typeface="Roboto"/>
              </a:rPr>
              <a:t>else:</a:t>
            </a:r>
          </a:p>
          <a:p>
            <a:pPr>
              <a:lnSpc>
                <a:spcPct val="107000"/>
              </a:lnSpc>
              <a:spcBef>
                <a:spcPts val="0"/>
              </a:spcBef>
              <a:spcAft>
                <a:spcPts val="800"/>
              </a:spcAft>
            </a:pPr>
            <a:r>
              <a:rPr lang="en-US" sz="1200" dirty="0">
                <a:solidFill>
                  <a:schemeClr val="accent2">
                    <a:lumMod val="20000"/>
                    <a:lumOff val="80000"/>
                  </a:schemeClr>
                </a:solidFill>
                <a:effectLst/>
                <a:latin typeface="Roboto"/>
              </a:rPr>
              <a:t>with open('config.pickle', 'rb') as f:</a:t>
            </a:r>
          </a:p>
          <a:p>
            <a:pPr>
              <a:lnSpc>
                <a:spcPct val="107000"/>
              </a:lnSpc>
              <a:spcBef>
                <a:spcPts val="0"/>
              </a:spcBef>
              <a:spcAft>
                <a:spcPts val="800"/>
              </a:spcAft>
            </a:pPr>
            <a:r>
              <a:rPr lang="en-US" sz="1200" dirty="0">
                <a:solidFill>
                  <a:schemeClr val="accent2">
                    <a:lumMod val="20000"/>
                    <a:lumOff val="80000"/>
                  </a:schemeClr>
                </a:solidFill>
                <a:effectLst/>
                <a:latin typeface="Roboto"/>
              </a:rPr>
              <a:t>data = pickle.load(f)</a:t>
            </a:r>
          </a:p>
          <a:p>
            <a:pPr>
              <a:lnSpc>
                <a:spcPct val="107000"/>
              </a:lnSpc>
              <a:spcBef>
                <a:spcPts val="0"/>
              </a:spcBef>
              <a:spcAft>
                <a:spcPts val="800"/>
              </a:spcAft>
            </a:pPr>
            <a:r>
              <a:rPr lang="en-US" sz="1200" dirty="0">
                <a:solidFill>
                  <a:schemeClr val="accent2">
                    <a:lumMod val="20000"/>
                    <a:lumOff val="80000"/>
                  </a:schemeClr>
                </a:solidFill>
                <a:effectLst/>
                <a:latin typeface="Roboto"/>
              </a:rPr>
              <a:t>if not data['initialized_user']:</a:t>
            </a:r>
          </a:p>
          <a:p>
            <a:pPr>
              <a:lnSpc>
                <a:spcPct val="107000"/>
              </a:lnSpc>
              <a:spcBef>
                <a:spcPts val="0"/>
              </a:spcBef>
              <a:spcAft>
                <a:spcPts val="800"/>
              </a:spcAft>
            </a:pPr>
            <a:r>
              <a:rPr lang="en-US" sz="1200" dirty="0">
                <a:solidFill>
                  <a:schemeClr val="accent2">
                    <a:lumMod val="20000"/>
                    <a:lumOff val="80000"/>
                  </a:schemeClr>
                </a:solidFill>
                <a:effectLst/>
                <a:latin typeface="Roboto"/>
              </a:rPr>
              <a:t>get_data()</a:t>
            </a:r>
          </a:p>
          <a:p>
            <a:pPr>
              <a:lnSpc>
                <a:spcPct val="107000"/>
              </a:lnSpc>
              <a:spcBef>
                <a:spcPts val="0"/>
              </a:spcBef>
              <a:spcAft>
                <a:spcPts val="800"/>
              </a:spcAft>
            </a:pPr>
            <a:r>
              <a:rPr lang="en-US" sz="1200" dirty="0">
                <a:solidFill>
                  <a:schemeClr val="accent2">
                    <a:lumMod val="20000"/>
                    <a:lumOff val="80000"/>
                  </a:schemeClr>
                </a:solidFill>
                <a:effectLst/>
                <a:latin typeface="Roboto"/>
              </a:rPr>
              <a:t>if data['initialized_user']:</a:t>
            </a:r>
          </a:p>
          <a:p>
            <a:pPr>
              <a:lnSpc>
                <a:spcPct val="107000"/>
              </a:lnSpc>
              <a:spcBef>
                <a:spcPts val="0"/>
              </a:spcBef>
              <a:spcAft>
                <a:spcPts val="800"/>
              </a:spcAft>
            </a:pPr>
            <a:r>
              <a:rPr lang="en-US" sz="1200" dirty="0">
                <a:solidFill>
                  <a:schemeClr val="accent2">
                    <a:lumMod val="20000"/>
                    <a:lumOff val="80000"/>
                  </a:schemeClr>
                </a:solidFill>
                <a:effectLst/>
                <a:latin typeface="Roboto"/>
              </a:rPr>
              <a:t>init_gui()</a:t>
            </a:r>
          </a:p>
          <a:p>
            <a:pPr>
              <a:lnSpc>
                <a:spcPct val="107000"/>
              </a:lnSpc>
              <a:spcBef>
                <a:spcPts val="0"/>
              </a:spcBef>
              <a:spcAft>
                <a:spcPts val="800"/>
              </a:spcAft>
            </a:pPr>
            <a:r>
              <a:rPr lang="en-US" sz="1200" dirty="0">
                <a:solidFill>
                  <a:schemeClr val="accent2">
                    <a:lumMod val="20000"/>
                    <a:lumOff val="80000"/>
                  </a:schemeClr>
                </a:solidFill>
                <a:effectLst/>
                <a:latin typeface="Roboto"/>
              </a:rPr>
              <a:t>else:</a:t>
            </a:r>
          </a:p>
          <a:p>
            <a:pPr>
              <a:lnSpc>
                <a:spcPct val="107000"/>
              </a:lnSpc>
              <a:spcBef>
                <a:spcPts val="0"/>
              </a:spcBef>
              <a:spcAft>
                <a:spcPts val="800"/>
              </a:spcAft>
            </a:pPr>
            <a:r>
              <a:rPr lang="en-US" sz="1200" dirty="0">
                <a:solidFill>
                  <a:schemeClr val="accent2">
                    <a:lumMod val="20000"/>
                    <a:lumOff val="80000"/>
                  </a:schemeClr>
                </a:solidFill>
                <a:effectLst/>
                <a:latin typeface="Roboto"/>
              </a:rPr>
              <a:t>open_screen(None)</a:t>
            </a:r>
          </a:p>
          <a:p>
            <a:pPr>
              <a:lnSpc>
                <a:spcPct val="107000"/>
              </a:lnSpc>
              <a:spcBef>
                <a:spcPts val="0"/>
              </a:spcBef>
              <a:spcAft>
                <a:spcPts val="800"/>
              </a:spcAft>
            </a:pPr>
            <a:r>
              <a:rPr lang="en-US" sz="1200" dirty="0">
                <a:solidFill>
                  <a:schemeClr val="accent2">
                    <a:lumMod val="20000"/>
                    <a:lumOff val="80000"/>
                  </a:schemeClr>
                </a:solidFill>
                <a:effectLst/>
                <a:latin typeface="Roboto"/>
              </a:rPr>
              <a:t> if AUTHENTICATED:</a:t>
            </a:r>
          </a:p>
          <a:p>
            <a:pPr>
              <a:lnSpc>
                <a:spcPct val="107000"/>
              </a:lnSpc>
              <a:spcBef>
                <a:spcPts val="0"/>
              </a:spcBef>
              <a:spcAft>
                <a:spcPts val="800"/>
              </a:spcAft>
            </a:pPr>
            <a:r>
              <a:rPr lang="en-US" sz="1200" dirty="0">
                <a:solidFill>
                  <a:schemeClr val="accent2">
                    <a:lumMod val="20000"/>
                    <a:lumOff val="80000"/>
                  </a:schemeClr>
                </a:solidFill>
                <a:effectLst/>
                <a:latin typeface="Roboto"/>
              </a:rPr>
              <a:t>init_gui()</a:t>
            </a:r>
          </a:p>
        </p:txBody>
      </p:sp>
    </p:spTree>
    <p:extLst>
      <p:ext uri="{BB962C8B-B14F-4D97-AF65-F5344CB8AC3E}">
        <p14:creationId xmlns:p14="http://schemas.microsoft.com/office/powerpoint/2010/main" val="319073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1017</TotalTime>
  <Words>1245</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Baskerville Old Face</vt:lpstr>
      <vt:lpstr>Calibri</vt:lpstr>
      <vt:lpstr>Calibri Light</vt:lpstr>
      <vt:lpstr>Copperplate Gothic Light</vt:lpstr>
      <vt:lpstr>Libre Franklin</vt:lpstr>
      <vt:lpstr>Nunito Sans</vt:lpstr>
      <vt:lpstr>Roboto</vt:lpstr>
      <vt:lpstr>sohne</vt:lpstr>
      <vt:lpstr>Times New Roman</vt:lpstr>
      <vt:lpstr>Wingdings</vt:lpstr>
      <vt:lpstr>Wingdings 3</vt:lpstr>
      <vt:lpstr>Celestial</vt:lpstr>
      <vt:lpstr>PowerPoint Presentation</vt:lpstr>
      <vt:lpstr>Contents</vt:lpstr>
      <vt:lpstr>PowerPoint Presentation</vt:lpstr>
      <vt:lpstr>Literature  SURVEY</vt:lpstr>
      <vt:lpstr>LSB IMAGE STEGANOGRAPHY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Aditya Ingole</cp:lastModifiedBy>
  <cp:revision>69</cp:revision>
  <dcterms:created xsi:type="dcterms:W3CDTF">2020-02-05T19:17:23Z</dcterms:created>
  <dcterms:modified xsi:type="dcterms:W3CDTF">2022-06-03T16:47:48Z</dcterms:modified>
</cp:coreProperties>
</file>