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4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B35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371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D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8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124" y="3269456"/>
            <a:ext cx="7468553" cy="16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96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830818" y="3620929"/>
            <a:ext cx="10053995" cy="69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87"/>
              </a:lnSpc>
              <a:spcBef>
                <a:spcPts val="0"/>
              </a:spcBef>
              <a:spcAft>
                <a:spcPts val="0"/>
              </a:spcAft>
              <a:buClr>
                <a:srgbClr val="5E208E"/>
              </a:buClr>
              <a:buSzPts val="4350"/>
              <a:buFont typeface="Alexandria"/>
              <a:buNone/>
            </a:pPr>
            <a:r>
              <a:rPr b="1" i="0" lang="en-US" sz="4350" u="none" cap="none" strike="noStrike">
                <a:solidFill>
                  <a:srgbClr val="5E208E"/>
                </a:solidFill>
                <a:latin typeface="Alexandria"/>
                <a:ea typeface="Alexandria"/>
                <a:cs typeface="Alexandria"/>
                <a:sym typeface="Alexandria"/>
              </a:rPr>
              <a:t>Unique Features: Beyond the Basics</a:t>
            </a:r>
            <a:endParaRPr b="0" i="0" sz="4350" u="none" cap="none" strike="noStrike"/>
          </a:p>
        </p:txBody>
      </p:sp>
      <p:pic>
        <p:nvPicPr>
          <p:cNvPr descr="preencoded.png"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818" y="4675227"/>
            <a:ext cx="593408" cy="59340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830818" y="5565338"/>
            <a:ext cx="2792968" cy="349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2150"/>
              <a:buFont typeface="Alexandria"/>
              <a:buNone/>
            </a:pPr>
            <a:r>
              <a:rPr b="1" i="0" lang="en-US" sz="2150" u="none" cap="none" strike="noStrike">
                <a:solidFill>
                  <a:srgbClr val="204C8E"/>
                </a:solidFill>
                <a:latin typeface="Alexandria"/>
                <a:ea typeface="Alexandria"/>
                <a:cs typeface="Alexandria"/>
                <a:sym typeface="Alexandria"/>
              </a:rPr>
              <a:t>Live Financial News</a:t>
            </a:r>
            <a:endParaRPr b="0" i="0" sz="2150" u="none" cap="none" strike="noStrike"/>
          </a:p>
        </p:txBody>
      </p:sp>
      <p:sp>
        <p:nvSpPr>
          <p:cNvPr id="210" name="Google Shape;210;p25"/>
          <p:cNvSpPr/>
          <p:nvPr/>
        </p:nvSpPr>
        <p:spPr>
          <a:xfrm>
            <a:off x="830818" y="6056828"/>
            <a:ext cx="6336030" cy="113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459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Stay ahead with real-time market updates.</a:t>
            </a:r>
            <a:r>
              <a:rPr b="1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r>
              <a:rPr b="1" i="0" lang="en-US" sz="1850" u="none" cap="none" strike="noStrike">
                <a:solidFill>
                  <a:srgbClr val="91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integrated feed refreshes hourly</a:t>
            </a:r>
            <a:r>
              <a:rPr b="1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delivering the most current financial news directly to your dashboard.</a:t>
            </a:r>
            <a:endParaRPr b="0" i="0" sz="1850" u="none" cap="none" strike="noStrike"/>
          </a:p>
        </p:txBody>
      </p:sp>
      <p:pic>
        <p:nvPicPr>
          <p:cNvPr descr="preencoded.png"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3552" y="4675227"/>
            <a:ext cx="593408" cy="593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7463552" y="5565338"/>
            <a:ext cx="3150870" cy="349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2150"/>
              <a:buFont typeface="Alexandria"/>
              <a:buNone/>
            </a:pPr>
            <a:r>
              <a:rPr b="1" i="0" lang="en-US" sz="2150" u="none" cap="none" strike="noStrike">
                <a:solidFill>
                  <a:srgbClr val="204C8E"/>
                </a:solidFill>
                <a:latin typeface="Alexandria"/>
                <a:ea typeface="Alexandria"/>
                <a:cs typeface="Alexandria"/>
                <a:sym typeface="Alexandria"/>
              </a:rPr>
              <a:t>Smart Money Manager</a:t>
            </a:r>
            <a:endParaRPr b="0" i="0" sz="2150" u="none" cap="none" strike="noStrike"/>
          </a:p>
        </p:txBody>
      </p:sp>
      <p:sp>
        <p:nvSpPr>
          <p:cNvPr id="213" name="Google Shape;213;p25"/>
          <p:cNvSpPr/>
          <p:nvPr/>
        </p:nvSpPr>
        <p:spPr>
          <a:xfrm>
            <a:off x="7463552" y="6056828"/>
            <a:ext cx="6336030" cy="1519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459"/>
              </a:lnSpc>
              <a:spcBef>
                <a:spcPts val="0"/>
              </a:spcBef>
              <a:spcAft>
                <a:spcPts val="0"/>
              </a:spcAft>
              <a:buClr>
                <a:srgbClr val="910D0D"/>
              </a:buClr>
              <a:buSzPts val="1850"/>
              <a:buFont typeface="Libre Baskerville"/>
              <a:buNone/>
            </a:pPr>
            <a:r>
              <a:rPr b="1" i="0" lang="en-US" sz="1850" u="none" cap="none" strike="noStrike">
                <a:solidFill>
                  <a:srgbClr val="91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FINSNAP404</a:t>
            </a:r>
            <a:r>
              <a:rPr b="1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analyzes your monthly income, savings goals, and risk tolerance to automatically generate a personalized budget breakdown, optimizing your financial journey.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837724" y="985480"/>
            <a:ext cx="11816120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lexandria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lexandria"/>
                <a:ea typeface="Alexandria"/>
                <a:cs typeface="Alexandria"/>
                <a:sym typeface="Alexandria"/>
              </a:rPr>
              <a:t>The Road Ahead: </a:t>
            </a:r>
            <a:r>
              <a:rPr b="0" i="0" lang="en-US" sz="4400" u="none" cap="none" strike="noStrike">
                <a:solidFill>
                  <a:srgbClr val="5E98F1"/>
                </a:solidFill>
                <a:latin typeface="Alexandria"/>
                <a:ea typeface="Alexandria"/>
                <a:cs typeface="Alexandria"/>
                <a:sym typeface="Alexandria"/>
              </a:rPr>
              <a:t>Evolution of FINSNAP404</a:t>
            </a:r>
            <a:endParaRPr b="0" i="0" sz="4400" u="none" cap="none" strike="noStrike"/>
          </a:p>
        </p:txBody>
      </p:sp>
      <p:pic>
        <p:nvPicPr>
          <p:cNvPr descr="preencoded.png"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24" y="2048470"/>
            <a:ext cx="4118848" cy="25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1488996" y="4833342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E208E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5E208E"/>
                </a:solidFill>
                <a:latin typeface="Alexandria"/>
                <a:ea typeface="Alexandria"/>
                <a:cs typeface="Alexandria"/>
                <a:sym typeface="Alexandria"/>
              </a:rPr>
              <a:t>AI-Driven CHATBOT</a:t>
            </a:r>
            <a:endParaRPr b="0" i="0" sz="2200" u="none" cap="none" strike="noStrike"/>
          </a:p>
        </p:txBody>
      </p:sp>
      <p:sp>
        <p:nvSpPr>
          <p:cNvPr id="222" name="Google Shape;222;p26"/>
          <p:cNvSpPr/>
          <p:nvPr/>
        </p:nvSpPr>
        <p:spPr>
          <a:xfrm>
            <a:off x="837724" y="5328880"/>
            <a:ext cx="4118848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Integrate advanced risk analytics and artificial intelligence for personalized investment recommendations based on user profiles and market conditions.</a:t>
            </a:r>
            <a:endParaRPr b="0" i="0" sz="1850" u="none" cap="none" strike="noStrike"/>
          </a:p>
        </p:txBody>
      </p:sp>
      <p:pic>
        <p:nvPicPr>
          <p:cNvPr descr="preencoded.png"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776" y="2048470"/>
            <a:ext cx="4118848" cy="25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5907048" y="4833342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204C8E"/>
                </a:solidFill>
                <a:latin typeface="Alexandria"/>
                <a:ea typeface="Alexandria"/>
                <a:cs typeface="Alexandria"/>
                <a:sym typeface="Alexandria"/>
              </a:rPr>
              <a:t>Live Market Data</a:t>
            </a:r>
            <a:endParaRPr b="0" i="0" sz="2200" u="none" cap="none" strike="noStrike"/>
          </a:p>
        </p:txBody>
      </p:sp>
      <p:sp>
        <p:nvSpPr>
          <p:cNvPr id="225" name="Google Shape;225;p26"/>
          <p:cNvSpPr/>
          <p:nvPr/>
        </p:nvSpPr>
        <p:spPr>
          <a:xfrm>
            <a:off x="5255776" y="5328880"/>
            <a:ext cx="4118848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 with comprehensive external market data feeds for real-time pricing, breaking news alerts, and automatic portfolio impact analysis.</a:t>
            </a:r>
            <a:endParaRPr b="0" i="0" sz="1850" u="none" cap="none" strike="noStrike"/>
          </a:p>
        </p:txBody>
      </p:sp>
      <p:pic>
        <p:nvPicPr>
          <p:cNvPr descr="preencoded.png" id="226" name="Google Shape;22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3828" y="2048470"/>
            <a:ext cx="4118848" cy="25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0325100" y="4833342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10D0D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910D0D"/>
                </a:solidFill>
                <a:latin typeface="Alexandria"/>
                <a:ea typeface="Alexandria"/>
                <a:cs typeface="Alexandria"/>
                <a:sym typeface="Alexandria"/>
              </a:rPr>
              <a:t>Enhanced Security</a:t>
            </a:r>
            <a:endParaRPr b="0" i="0" sz="2200" u="none" cap="none" strike="noStrike"/>
          </a:p>
        </p:txBody>
      </p:sp>
      <p:sp>
        <p:nvSpPr>
          <p:cNvPr id="228" name="Google Shape;228;p26"/>
          <p:cNvSpPr/>
          <p:nvPr/>
        </p:nvSpPr>
        <p:spPr>
          <a:xfrm>
            <a:off x="9673828" y="5328880"/>
            <a:ext cx="4118848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Implement multi-factor authentication, biometric verification, and advanced encryption protocols for maximum data protection.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365831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682823" y="4194810"/>
            <a:ext cx="13264753" cy="1591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52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4950"/>
              <a:buFont typeface="Alexandria"/>
              <a:buNone/>
            </a:pPr>
            <a:r>
              <a:rPr b="0" i="0" lang="en-US" sz="49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Ready to Transform Your Investment Strategy</a:t>
            </a:r>
            <a:r>
              <a:rPr b="0" i="0" lang="en-US" sz="495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🚀</a:t>
            </a:r>
            <a:endParaRPr b="0" i="0" sz="4950" u="none" cap="none" strike="noStrike"/>
          </a:p>
        </p:txBody>
      </p:sp>
      <p:sp>
        <p:nvSpPr>
          <p:cNvPr id="236" name="Google Shape;236;p27"/>
          <p:cNvSpPr/>
          <p:nvPr/>
        </p:nvSpPr>
        <p:spPr>
          <a:xfrm>
            <a:off x="975479" y="6371511"/>
            <a:ext cx="12972098" cy="1032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150"/>
              <a:buFont typeface="Alexandria"/>
              <a:buNone/>
            </a:pPr>
            <a:r>
              <a:rPr b="0" i="0" lang="en-US" sz="21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Team </a:t>
            </a:r>
            <a:r>
              <a:rPr b="1" i="0" lang="en-US" sz="2150" u="none" cap="none" strike="noStrike">
                <a:solidFill>
                  <a:srgbClr val="910D0D"/>
                </a:solidFill>
                <a:latin typeface="Alexandria"/>
                <a:ea typeface="Alexandria"/>
                <a:cs typeface="Alexandria"/>
                <a:sym typeface="Alexandria"/>
              </a:rPr>
              <a:t>404TEAMNOTFOUND</a:t>
            </a:r>
            <a:r>
              <a:rPr b="0" i="0" lang="en-US" sz="21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 proudly presents a comprehensive Financial Portfolio Management System designed to streamline investment tracking, simplify complex financial data, and empower users with actionable insights.</a:t>
            </a:r>
            <a:endParaRPr b="0" i="0" sz="2150" u="none" cap="none" strike="noStrike"/>
          </a:p>
        </p:txBody>
      </p:sp>
      <p:sp>
        <p:nvSpPr>
          <p:cNvPr id="237" name="Google Shape;237;p27"/>
          <p:cNvSpPr/>
          <p:nvPr/>
        </p:nvSpPr>
        <p:spPr>
          <a:xfrm>
            <a:off x="682823" y="6078855"/>
            <a:ext cx="22860" cy="1618298"/>
          </a:xfrm>
          <a:prstGeom prst="rect">
            <a:avLst/>
          </a:prstGeom>
          <a:solidFill>
            <a:srgbClr val="3371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837724" y="2287905"/>
            <a:ext cx="12954952" cy="28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85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8850"/>
              <a:buFont typeface="Alexandria"/>
              <a:buNone/>
            </a:pPr>
            <a:r>
              <a:rPr b="1" i="0" lang="en-US" sz="8850" u="none" cap="none" strike="noStrike">
                <a:solidFill>
                  <a:srgbClr val="204C8E"/>
                </a:solidFill>
                <a:latin typeface="Alexandria"/>
                <a:ea typeface="Alexandria"/>
                <a:cs typeface="Alexandria"/>
                <a:sym typeface="Alexandria"/>
              </a:rPr>
              <a:t>We're open to questions!</a:t>
            </a:r>
            <a:endParaRPr b="0" i="0" sz="8850" u="none" cap="none" strike="noStrike"/>
          </a:p>
        </p:txBody>
      </p:sp>
      <p:sp>
        <p:nvSpPr>
          <p:cNvPr id="246" name="Google Shape;246;p28"/>
          <p:cNvSpPr/>
          <p:nvPr/>
        </p:nvSpPr>
        <p:spPr>
          <a:xfrm>
            <a:off x="837724" y="5462945"/>
            <a:ext cx="12954952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574"/>
              </a:lnSpc>
              <a:spcBef>
                <a:spcPts val="0"/>
              </a:spcBef>
              <a:spcAft>
                <a:spcPts val="0"/>
              </a:spcAft>
              <a:buClr>
                <a:srgbClr val="5E208E"/>
              </a:buClr>
              <a:buSzPts val="2350"/>
              <a:buFont typeface="Libre Baskerville"/>
              <a:buNone/>
            </a:pPr>
            <a:r>
              <a:rPr b="1" i="0" lang="en-US" sz="2350" u="none" cap="none" strike="noStrike">
                <a:solidFill>
                  <a:srgbClr val="5E20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 for your attention.</a:t>
            </a:r>
            <a:endParaRPr b="0" i="0" sz="23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656511" y="665202"/>
            <a:ext cx="4413766" cy="551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450"/>
              <a:buFont typeface="Alexandria"/>
              <a:buNone/>
            </a:pPr>
            <a:r>
              <a:rPr b="1" i="0" lang="en-US" sz="34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Meet Our Team</a:t>
            </a:r>
            <a:endParaRPr b="0" i="0" sz="3450" u="none" cap="none" strike="noStrike"/>
          </a:p>
        </p:txBody>
      </p:sp>
      <p:sp>
        <p:nvSpPr>
          <p:cNvPr id="78" name="Google Shape;78;p17"/>
          <p:cNvSpPr/>
          <p:nvPr/>
        </p:nvSpPr>
        <p:spPr>
          <a:xfrm>
            <a:off x="957739" y="2140387"/>
            <a:ext cx="3531037" cy="441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750"/>
              <a:buFont typeface="Alexandria"/>
              <a:buNone/>
            </a:pPr>
            <a:r>
              <a:rPr b="1" i="0" lang="en-US" sz="27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Backend</a:t>
            </a:r>
            <a:endParaRPr b="0" i="0" sz="2750" u="none" cap="none" strike="noStrike"/>
          </a:p>
        </p:txBody>
      </p:sp>
      <p:sp>
        <p:nvSpPr>
          <p:cNvPr id="79" name="Google Shape;79;p17"/>
          <p:cNvSpPr/>
          <p:nvPr/>
        </p:nvSpPr>
        <p:spPr>
          <a:xfrm>
            <a:off x="656511" y="2792730"/>
            <a:ext cx="4133493" cy="1959173"/>
          </a:xfrm>
          <a:prstGeom prst="roundRect">
            <a:avLst>
              <a:gd fmla="val 4021" name="adj"/>
            </a:avLst>
          </a:prstGeom>
          <a:solidFill>
            <a:srgbClr val="FAF5EB"/>
          </a:solidFill>
          <a:ln cap="flat" cmpd="sng" w="9525">
            <a:solidFill>
              <a:srgbClr val="CE5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51654" y="2987873"/>
            <a:ext cx="562689" cy="562689"/>
          </a:xfrm>
          <a:prstGeom prst="roundRect">
            <a:avLst>
              <a:gd fmla="val 16248915" name="adj"/>
            </a:avLst>
          </a:prstGeom>
          <a:solidFill>
            <a:srgbClr val="CE5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1" name="Google Shape;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435" y="3110984"/>
            <a:ext cx="253127" cy="3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851654" y="3738086"/>
            <a:ext cx="2648188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050"/>
              <a:buFont typeface="Alexandria"/>
              <a:buNone/>
            </a:pPr>
            <a:r>
              <a:rPr b="1" i="0" lang="en-US" sz="20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Aditya Jha</a:t>
            </a:r>
            <a:endParaRPr b="0" i="0" sz="2050" u="none" cap="none" strike="noStrike"/>
          </a:p>
        </p:txBody>
      </p:sp>
      <p:sp>
        <p:nvSpPr>
          <p:cNvPr id="83" name="Google Shape;83;p17"/>
          <p:cNvSpPr/>
          <p:nvPr/>
        </p:nvSpPr>
        <p:spPr>
          <a:xfrm>
            <a:off x="851654" y="4256603"/>
            <a:ext cx="3743206" cy="300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1450"/>
              <a:buFont typeface="Libre Baskerville"/>
              <a:buNone/>
            </a:pPr>
            <a:r>
              <a:rPr b="1" i="0" lang="en-US" sz="14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Models &amp; Architecture</a:t>
            </a:r>
            <a:endParaRPr b="0" i="0" sz="1450" u="none" cap="none" strike="noStrike"/>
          </a:p>
        </p:txBody>
      </p:sp>
      <p:sp>
        <p:nvSpPr>
          <p:cNvPr id="84" name="Google Shape;84;p17"/>
          <p:cNvSpPr/>
          <p:nvPr/>
        </p:nvSpPr>
        <p:spPr>
          <a:xfrm>
            <a:off x="656511" y="4939427"/>
            <a:ext cx="4133493" cy="1959173"/>
          </a:xfrm>
          <a:prstGeom prst="roundRect">
            <a:avLst>
              <a:gd fmla="val 4021" name="adj"/>
            </a:avLst>
          </a:prstGeom>
          <a:solidFill>
            <a:srgbClr val="FAF5EB"/>
          </a:solidFill>
          <a:ln cap="flat" cmpd="sng" w="9525">
            <a:solidFill>
              <a:srgbClr val="CE5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51654" y="5134570"/>
            <a:ext cx="562689" cy="562689"/>
          </a:xfrm>
          <a:prstGeom prst="roundRect">
            <a:avLst>
              <a:gd fmla="val 16248915" name="adj"/>
            </a:avLst>
          </a:prstGeom>
          <a:solidFill>
            <a:srgbClr val="CE5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6" name="Google Shape;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435" y="5257681"/>
            <a:ext cx="253127" cy="3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851654" y="5884783"/>
            <a:ext cx="2648188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050"/>
              <a:buFont typeface="Alexandria"/>
              <a:buNone/>
            </a:pPr>
            <a:r>
              <a:rPr b="1" i="0" lang="en-US" sz="20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Likitha Movva</a:t>
            </a:r>
            <a:endParaRPr b="0" i="0" sz="2050" u="none" cap="none" strike="noStrike"/>
          </a:p>
        </p:txBody>
      </p:sp>
      <p:sp>
        <p:nvSpPr>
          <p:cNvPr id="88" name="Google Shape;88;p17"/>
          <p:cNvSpPr/>
          <p:nvPr/>
        </p:nvSpPr>
        <p:spPr>
          <a:xfrm>
            <a:off x="851654" y="6403300"/>
            <a:ext cx="3743206" cy="300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1450"/>
              <a:buFont typeface="Libre Baskerville"/>
              <a:buNone/>
            </a:pPr>
            <a:r>
              <a:rPr b="1" i="0" lang="en-US" sz="14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Core Logic &amp; APIs</a:t>
            </a:r>
            <a:endParaRPr b="0" i="0" sz="1450" u="none" cap="none" strike="noStrike"/>
          </a:p>
        </p:txBody>
      </p:sp>
      <p:pic>
        <p:nvPicPr>
          <p:cNvPr descr="preencoded.png" id="89" name="Google Shape;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5345" y="1709142"/>
            <a:ext cx="3413284" cy="17559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255300" y="3957399"/>
            <a:ext cx="4133493" cy="1497925"/>
          </a:xfrm>
          <a:prstGeom prst="roundRect">
            <a:avLst>
              <a:gd fmla="val 7325" name="adj"/>
            </a:avLst>
          </a:prstGeom>
          <a:solidFill>
            <a:srgbClr val="FA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255300" y="3934539"/>
            <a:ext cx="4133493" cy="91440"/>
          </a:xfrm>
          <a:prstGeom prst="roundRect">
            <a:avLst>
              <a:gd fmla="val 86162" name="adj"/>
            </a:avLst>
          </a:prstGeom>
          <a:solidFill>
            <a:srgbClr val="3371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040642" y="3676055"/>
            <a:ext cx="562689" cy="562689"/>
          </a:xfrm>
          <a:prstGeom prst="roundRect">
            <a:avLst>
              <a:gd fmla="val 162505" name="adj"/>
            </a:avLst>
          </a:prstGeom>
          <a:solidFill>
            <a:srgbClr val="3371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09473" y="3816668"/>
            <a:ext cx="225028" cy="2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5997893" y="4426268"/>
            <a:ext cx="2648188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050"/>
              <a:buFont typeface="Alexandria"/>
              <a:buNone/>
            </a:pPr>
            <a:r>
              <a:rPr b="1" i="0" lang="en-US" sz="20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Preethi Pamidi</a:t>
            </a:r>
            <a:endParaRPr b="0" i="0" sz="2050" u="none" cap="none" strike="noStrike"/>
          </a:p>
        </p:txBody>
      </p:sp>
      <p:sp>
        <p:nvSpPr>
          <p:cNvPr id="95" name="Google Shape;95;p17"/>
          <p:cNvSpPr/>
          <p:nvPr/>
        </p:nvSpPr>
        <p:spPr>
          <a:xfrm>
            <a:off x="5465683" y="4944785"/>
            <a:ext cx="3712726" cy="300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1450"/>
              <a:buFont typeface="Libre Baskerville"/>
              <a:buNone/>
            </a:pPr>
            <a:r>
              <a:rPr b="1" i="0" lang="en-US" sz="14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Lead &amp; Technical Oversight</a:t>
            </a:r>
            <a:endParaRPr b="0" i="0" sz="1450" u="none" cap="none" strike="noStrike"/>
          </a:p>
        </p:txBody>
      </p:sp>
      <p:pic>
        <p:nvPicPr>
          <p:cNvPr descr="preencoded.png" id="96" name="Google Shape;9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15345" y="5666303"/>
            <a:ext cx="3413284" cy="168699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10155317" y="2140387"/>
            <a:ext cx="3531037" cy="441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2750"/>
              <a:buFont typeface="Alexandria"/>
              <a:buNone/>
            </a:pPr>
            <a:r>
              <a:rPr b="1" i="0" lang="en-US" sz="275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Frontend</a:t>
            </a:r>
            <a:endParaRPr b="0" i="0" sz="2750" u="none" cap="none" strike="noStrike"/>
          </a:p>
        </p:txBody>
      </p:sp>
      <p:sp>
        <p:nvSpPr>
          <p:cNvPr id="98" name="Google Shape;98;p17"/>
          <p:cNvSpPr/>
          <p:nvPr/>
        </p:nvSpPr>
        <p:spPr>
          <a:xfrm>
            <a:off x="9854089" y="2792730"/>
            <a:ext cx="4133493" cy="1959173"/>
          </a:xfrm>
          <a:prstGeom prst="roundRect">
            <a:avLst>
              <a:gd fmla="val 4021" name="adj"/>
            </a:avLst>
          </a:prstGeom>
          <a:solidFill>
            <a:srgbClr val="FAF5EB"/>
          </a:solidFill>
          <a:ln cap="flat" cmpd="sng" w="9525">
            <a:solidFill>
              <a:srgbClr val="5E20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0049232" y="2987873"/>
            <a:ext cx="562689" cy="562689"/>
          </a:xfrm>
          <a:prstGeom prst="roundRect">
            <a:avLst>
              <a:gd fmla="val 16248915" name="adj"/>
            </a:avLst>
          </a:prstGeom>
          <a:solidFill>
            <a:srgbClr val="5E20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0" name="Google Shape;10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04013" y="3110984"/>
            <a:ext cx="253127" cy="3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0049232" y="3738086"/>
            <a:ext cx="2648188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lexandria"/>
              <a:buNone/>
            </a:pPr>
            <a:r>
              <a:rPr b="1" i="0" lang="en-US" sz="205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Rebekah Rose</a:t>
            </a:r>
            <a:endParaRPr b="0" i="0" sz="2050" u="none" cap="none" strike="noStrike"/>
          </a:p>
        </p:txBody>
      </p:sp>
      <p:sp>
        <p:nvSpPr>
          <p:cNvPr id="102" name="Google Shape;102;p17"/>
          <p:cNvSpPr/>
          <p:nvPr/>
        </p:nvSpPr>
        <p:spPr>
          <a:xfrm>
            <a:off x="10049232" y="4256603"/>
            <a:ext cx="3743206" cy="300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1450"/>
              <a:buFont typeface="Libre Baskerville"/>
              <a:buNone/>
            </a:pPr>
            <a:r>
              <a:rPr b="1" i="0" lang="en-US" sz="14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UI Design</a:t>
            </a:r>
            <a:endParaRPr b="0" i="0" sz="1450" u="none" cap="none" strike="noStrike"/>
          </a:p>
        </p:txBody>
      </p:sp>
      <p:sp>
        <p:nvSpPr>
          <p:cNvPr id="103" name="Google Shape;103;p17"/>
          <p:cNvSpPr/>
          <p:nvPr/>
        </p:nvSpPr>
        <p:spPr>
          <a:xfrm>
            <a:off x="9854089" y="4939427"/>
            <a:ext cx="4133493" cy="1959173"/>
          </a:xfrm>
          <a:prstGeom prst="roundRect">
            <a:avLst>
              <a:gd fmla="val 4021" name="adj"/>
            </a:avLst>
          </a:prstGeom>
          <a:solidFill>
            <a:srgbClr val="FAF5EB"/>
          </a:solidFill>
          <a:ln cap="flat" cmpd="sng" w="9525">
            <a:solidFill>
              <a:srgbClr val="5E20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0049232" y="5134570"/>
            <a:ext cx="562689" cy="562689"/>
          </a:xfrm>
          <a:prstGeom prst="roundRect">
            <a:avLst>
              <a:gd fmla="val 16248915" name="adj"/>
            </a:avLst>
          </a:prstGeom>
          <a:solidFill>
            <a:srgbClr val="5E20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5" name="Google Shape;10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04013" y="5257681"/>
            <a:ext cx="253127" cy="3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0049232" y="5884783"/>
            <a:ext cx="2648188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lexandria"/>
              <a:buNone/>
            </a:pPr>
            <a:r>
              <a:rPr b="1" i="0" lang="en-US" sz="205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Srinidhi Putrevu</a:t>
            </a:r>
            <a:endParaRPr b="0" i="0" sz="2050" u="none" cap="none" strike="noStrike"/>
          </a:p>
        </p:txBody>
      </p:sp>
      <p:sp>
        <p:nvSpPr>
          <p:cNvPr id="107" name="Google Shape;107;p17"/>
          <p:cNvSpPr/>
          <p:nvPr/>
        </p:nvSpPr>
        <p:spPr>
          <a:xfrm>
            <a:off x="10049232" y="6403300"/>
            <a:ext cx="3743206" cy="300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1450"/>
              <a:buFont typeface="Libre Baskerville"/>
              <a:buNone/>
            </a:pPr>
            <a:r>
              <a:rPr b="1" i="0" lang="en-US" sz="14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Dashboard &amp; Testing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B3541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37724" y="3559254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16" name="Google Shape;116;p18"/>
          <p:cNvSpPr/>
          <p:nvPr/>
        </p:nvSpPr>
        <p:spPr>
          <a:xfrm>
            <a:off x="1581983" y="4181594"/>
            <a:ext cx="11466314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lexandria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lexandria"/>
                <a:ea typeface="Alexandria"/>
                <a:cs typeface="Alexandria"/>
                <a:sym typeface="Alexandria"/>
              </a:rPr>
              <a:t>TIRED OF LOOKING AT THESE WEBSITES?</a:t>
            </a:r>
            <a:endParaRPr b="0" i="0" sz="44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757118" y="594836"/>
            <a:ext cx="9479399" cy="636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4000"/>
              <a:buFont typeface="Alexandria"/>
              <a:buNone/>
            </a:pPr>
            <a:r>
              <a:rPr b="1" i="0" lang="en-US" sz="400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Project Overview: Why </a:t>
            </a:r>
            <a:r>
              <a:rPr b="1" i="0" lang="en-US" sz="4000" u="none" cap="none" strike="noStrike">
                <a:solidFill>
                  <a:srgbClr val="CE5099"/>
                </a:solidFill>
                <a:latin typeface="Alexandria"/>
                <a:ea typeface="Alexandria"/>
                <a:cs typeface="Alexandria"/>
                <a:sym typeface="Alexandria"/>
              </a:rPr>
              <a:t>FINSNAP404</a:t>
            </a:r>
            <a:r>
              <a:rPr b="1" i="0" lang="en-US" sz="400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?</a:t>
            </a:r>
            <a:endParaRPr b="0" i="0" sz="4000" u="none" cap="none" strike="noStrike"/>
          </a:p>
        </p:txBody>
      </p:sp>
      <p:pic>
        <p:nvPicPr>
          <p:cNvPr descr="preencoded.png"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118" y="1798796"/>
            <a:ext cx="6294239" cy="6294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7586663" y="3594140"/>
            <a:ext cx="6294239" cy="21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CE5099"/>
              </a:buClr>
              <a:buSzPts val="2100"/>
              <a:buFont typeface="Libre Baskerville"/>
              <a:buNone/>
            </a:pPr>
            <a:r>
              <a:rPr b="1" i="0" lang="en-US" sz="2100" u="none" cap="none" strike="noStrike">
                <a:solidFill>
                  <a:srgbClr val="CE50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FinSnap404</a:t>
            </a:r>
            <a:r>
              <a:rPr b="1" i="0" lang="en-US" sz="210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full-stack </a:t>
            </a:r>
            <a:r>
              <a:rPr b="1" i="0" lang="en-US" sz="2100" u="none" cap="none" strike="noStrike">
                <a:solidFill>
                  <a:srgbClr val="B05EF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Financial Portfolio Management System</a:t>
            </a:r>
            <a:r>
              <a:rPr b="1" i="0" lang="en-US" sz="210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designed to empower users to seamlessly</a:t>
            </a:r>
            <a:r>
              <a:rPr b="1" i="0" lang="en-US" sz="210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manage, track, and analyze</a:t>
            </a:r>
            <a:r>
              <a:rPr b="1" i="0" lang="en-US" sz="210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investment portfolios — all in one visually rich and user-friendly platform.</a:t>
            </a:r>
            <a:r>
              <a:rPr b="0" i="0" lang="en-US" sz="210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endParaRPr b="0" i="0" sz="2100" u="none" cap="none" strike="noStrike"/>
          </a:p>
        </p:txBody>
      </p:sp>
      <p:sp>
        <p:nvSpPr>
          <p:cNvPr id="125" name="Google Shape;125;p19"/>
          <p:cNvSpPr/>
          <p:nvPr/>
        </p:nvSpPr>
        <p:spPr>
          <a:xfrm>
            <a:off x="7586663" y="5951577"/>
            <a:ext cx="6294239" cy="34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371A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837724" y="1618059"/>
            <a:ext cx="7949684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lexandria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lexandria"/>
                <a:ea typeface="Alexandria"/>
                <a:cs typeface="Alexandria"/>
                <a:sym typeface="Alexandria"/>
              </a:rPr>
              <a:t>The Problems We're Solving</a:t>
            </a:r>
            <a:endParaRPr b="0" i="0" sz="4400" u="none" cap="none" strike="noStrike"/>
          </a:p>
        </p:txBody>
      </p:sp>
      <p:pic>
        <p:nvPicPr>
          <p:cNvPr descr="preencoded.png"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4" y="2950250"/>
            <a:ext cx="2800826" cy="28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837724" y="6020276"/>
            <a:ext cx="2800826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highlight>
                  <a:srgbClr val="FFD1A7"/>
                </a:highlight>
                <a:latin typeface="Alexandria"/>
                <a:ea typeface="Alexandria"/>
                <a:cs typeface="Alexandria"/>
                <a:sym typeface="Alexandria"/>
              </a:rPr>
              <a:t>Unified dashboard</a:t>
            </a:r>
            <a:endParaRPr b="0" i="0" sz="2200" u="none" cap="none" strike="noStrike"/>
          </a:p>
        </p:txBody>
      </p:sp>
      <p:pic>
        <p:nvPicPr>
          <p:cNvPr descr="preencoded.png" id="136" name="Google Shape;13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0053" y="2950250"/>
            <a:ext cx="2800826" cy="28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4230053" y="6020276"/>
            <a:ext cx="2800826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highlight>
                  <a:srgbClr val="FFD1A7"/>
                </a:highlight>
                <a:latin typeface="Alexandria"/>
                <a:ea typeface="Alexandria"/>
                <a:cs typeface="Alexandria"/>
                <a:sym typeface="Alexandria"/>
              </a:rPr>
              <a:t>Auto-fetching</a:t>
            </a:r>
            <a:endParaRPr b="0" i="0" sz="2200" u="none" cap="none" strike="noStrike"/>
          </a:p>
        </p:txBody>
      </p:sp>
      <p:pic>
        <p:nvPicPr>
          <p:cNvPr descr="preencoded.png" id="138" name="Google Shape;13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2381" y="2950250"/>
            <a:ext cx="2800826" cy="28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7622381" y="6020276"/>
            <a:ext cx="2800826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highlight>
                  <a:srgbClr val="FFD1A7"/>
                </a:highlight>
                <a:latin typeface="Alexandria"/>
                <a:ea typeface="Alexandria"/>
                <a:cs typeface="Alexandria"/>
                <a:sym typeface="Alexandria"/>
              </a:rPr>
              <a:t>Limited Insights</a:t>
            </a:r>
            <a:endParaRPr b="0" i="0" sz="2200" u="none" cap="none" strike="noStrike"/>
          </a:p>
        </p:txBody>
      </p:sp>
      <p:pic>
        <p:nvPicPr>
          <p:cNvPr descr="preencoded.png" id="140" name="Google Shape;14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4710" y="2950250"/>
            <a:ext cx="2800826" cy="28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11014710" y="6020276"/>
            <a:ext cx="2800826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highlight>
                  <a:srgbClr val="FFD1A7"/>
                </a:highlight>
                <a:latin typeface="Alexandria"/>
                <a:ea typeface="Alexandria"/>
                <a:cs typeface="Alexandria"/>
                <a:sym typeface="Alexandria"/>
              </a:rPr>
              <a:t>Stale Data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837724" y="877253"/>
            <a:ext cx="11303913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4400"/>
              <a:buFont typeface="Alexandria"/>
              <a:buNone/>
            </a:pPr>
            <a:r>
              <a:rPr b="0" i="0" lang="en-US" sz="440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Key Features: What FINSNAP404 Delivers</a:t>
            </a:r>
            <a:endParaRPr b="0" i="0" sz="4400" u="none" cap="none" strike="noStrike"/>
          </a:p>
        </p:txBody>
      </p:sp>
      <p:pic>
        <p:nvPicPr>
          <p:cNvPr descr="preencoded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343" y="2060019"/>
            <a:ext cx="2965490" cy="296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1488996" y="5324713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5099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CE5099"/>
                </a:solidFill>
                <a:latin typeface="Alexandria"/>
                <a:ea typeface="Alexandria"/>
                <a:cs typeface="Alexandria"/>
                <a:sym typeface="Alexandria"/>
              </a:rPr>
              <a:t>Built-in Learning</a:t>
            </a:r>
            <a:endParaRPr b="0" i="0" sz="2200" u="none" cap="none" strike="noStrike"/>
          </a:p>
        </p:txBody>
      </p:sp>
      <p:sp>
        <p:nvSpPr>
          <p:cNvPr id="150" name="Google Shape;150;p21"/>
          <p:cNvSpPr/>
          <p:nvPr/>
        </p:nvSpPr>
        <p:spPr>
          <a:xfrm>
            <a:off x="837724" y="5820251"/>
            <a:ext cx="4118848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Curated content on </a:t>
            </a:r>
            <a:r>
              <a:rPr b="1" i="0" lang="en-US" sz="1850" u="none" cap="none" strike="noStrike">
                <a:solidFill>
                  <a:srgbClr val="204C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saving, investing basics, asset types, budgeting,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links to trusted external resources.</a:t>
            </a:r>
            <a:endParaRPr b="0" i="0" sz="1850" u="none" cap="none" strike="noStrike"/>
          </a:p>
        </p:txBody>
      </p:sp>
      <p:pic>
        <p:nvPicPr>
          <p:cNvPr descr="preencoded.png"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2396" y="2060019"/>
            <a:ext cx="2965490" cy="296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5727025" y="5324713"/>
            <a:ext cx="3176349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E98F1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5E98F1"/>
                </a:solidFill>
                <a:latin typeface="Alexandria"/>
                <a:ea typeface="Alexandria"/>
                <a:cs typeface="Alexandria"/>
                <a:sym typeface="Alexandria"/>
              </a:rPr>
              <a:t>Smart Money Manager</a:t>
            </a:r>
            <a:endParaRPr b="0" i="0" sz="2200" u="none" cap="none" strike="noStrike"/>
          </a:p>
        </p:txBody>
      </p:sp>
      <p:sp>
        <p:nvSpPr>
          <p:cNvPr id="153" name="Google Shape;153;p21"/>
          <p:cNvSpPr/>
          <p:nvPr/>
        </p:nvSpPr>
        <p:spPr>
          <a:xfrm>
            <a:off x="5255776" y="5820251"/>
            <a:ext cx="4118848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uses </a:t>
            </a:r>
            <a:r>
              <a:rPr b="1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monthly income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1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savings goals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and </a:t>
            </a:r>
            <a:r>
              <a:rPr b="1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risk tolerance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automatically suggest a personalized budget breakdown.</a:t>
            </a:r>
            <a:endParaRPr b="0" i="0" sz="1850" u="none" cap="none" strike="noStrike"/>
          </a:p>
        </p:txBody>
      </p:sp>
      <p:pic>
        <p:nvPicPr>
          <p:cNvPr descr="preencoded.png"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0448" y="2060019"/>
            <a:ext cx="2965490" cy="296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9937194" y="5324713"/>
            <a:ext cx="3591997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E208E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5E208E"/>
                </a:solidFill>
                <a:latin typeface="Alexandria"/>
                <a:ea typeface="Alexandria"/>
                <a:cs typeface="Alexandria"/>
                <a:sym typeface="Alexandria"/>
              </a:rPr>
              <a:t>Diverse Investment Types</a:t>
            </a:r>
            <a:endParaRPr b="0" i="0" sz="2200" u="none" cap="none" strike="noStrike"/>
          </a:p>
        </p:txBody>
      </p:sp>
      <p:sp>
        <p:nvSpPr>
          <p:cNvPr id="156" name="Google Shape;156;p21"/>
          <p:cNvSpPr/>
          <p:nvPr/>
        </p:nvSpPr>
        <p:spPr>
          <a:xfrm>
            <a:off x="9673828" y="5820251"/>
            <a:ext cx="4118848" cy="1149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for </a:t>
            </a:r>
            <a:r>
              <a:rPr b="1" i="0" lang="en-US" sz="1850" u="none" cap="none" strike="noStrike">
                <a:solidFill>
                  <a:srgbClr val="91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stocks, bonds, mutual funds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and more within a unified platform.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3089" y="715089"/>
            <a:ext cx="6799421" cy="679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722114" y="840938"/>
            <a:ext cx="5870972" cy="1213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lexandria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lexandria"/>
                <a:ea typeface="Alexandria"/>
                <a:cs typeface="Alexandria"/>
                <a:sym typeface="Alexandria"/>
              </a:rPr>
              <a:t>System Flow: Seamless User Experience</a:t>
            </a:r>
            <a:endParaRPr b="0" i="0" sz="3800" u="none" cap="none" strike="noStrike"/>
          </a:p>
        </p:txBody>
      </p:sp>
      <p:sp>
        <p:nvSpPr>
          <p:cNvPr id="165" name="Google Shape;165;p22"/>
          <p:cNvSpPr/>
          <p:nvPr/>
        </p:nvSpPr>
        <p:spPr>
          <a:xfrm>
            <a:off x="722114" y="2364105"/>
            <a:ext cx="5870972" cy="5024438"/>
          </a:xfrm>
          <a:prstGeom prst="roundRect">
            <a:avLst>
              <a:gd fmla="val 1725" name="adj"/>
            </a:avLst>
          </a:prstGeom>
          <a:solidFill>
            <a:srgbClr val="204C8E"/>
          </a:solidFill>
          <a:ln cap="flat" cmpd="sng" w="9525">
            <a:solidFill>
              <a:srgbClr val="D5CD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29734" y="2371725"/>
            <a:ext cx="5855732" cy="1169789"/>
          </a:xfrm>
          <a:prstGeom prst="roundRect">
            <a:avLst>
              <a:gd fmla="val 7408" name="adj"/>
            </a:avLst>
          </a:prstGeom>
          <a:solidFill>
            <a:srgbClr val="FAF1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936069" y="2578060"/>
            <a:ext cx="2427446" cy="303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lexandri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User Login</a:t>
            </a:r>
            <a:endParaRPr b="0" i="0" sz="1900" u="none" cap="none" strike="noStrike"/>
          </a:p>
        </p:txBody>
      </p:sp>
      <p:sp>
        <p:nvSpPr>
          <p:cNvPr id="168" name="Google Shape;168;p22"/>
          <p:cNvSpPr/>
          <p:nvPr/>
        </p:nvSpPr>
        <p:spPr>
          <a:xfrm>
            <a:off x="936069" y="3005138"/>
            <a:ext cx="5443061" cy="33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Secure authentication for protected access.</a:t>
            </a:r>
            <a:endParaRPr b="0" i="0" sz="1600" u="none" cap="none" strike="noStrike"/>
          </a:p>
        </p:txBody>
      </p:sp>
      <p:sp>
        <p:nvSpPr>
          <p:cNvPr id="169" name="Google Shape;169;p22"/>
          <p:cNvSpPr/>
          <p:nvPr/>
        </p:nvSpPr>
        <p:spPr>
          <a:xfrm>
            <a:off x="729734" y="3541514"/>
            <a:ext cx="5855732" cy="11697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29734" y="3541514"/>
            <a:ext cx="5855732" cy="22860"/>
          </a:xfrm>
          <a:prstGeom prst="roundRect">
            <a:avLst>
              <a:gd fmla="val 3791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936069" y="3747849"/>
            <a:ext cx="2427446" cy="303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lexandri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View Dashboard</a:t>
            </a:r>
            <a:endParaRPr b="0" i="0" sz="1900" u="none" cap="none" strike="noStrike"/>
          </a:p>
        </p:txBody>
      </p:sp>
      <p:sp>
        <p:nvSpPr>
          <p:cNvPr id="172" name="Google Shape;172;p22"/>
          <p:cNvSpPr/>
          <p:nvPr/>
        </p:nvSpPr>
        <p:spPr>
          <a:xfrm>
            <a:off x="936069" y="4174927"/>
            <a:ext cx="5443061" cy="33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Intuitive dashboards with real-time insights.</a:t>
            </a:r>
            <a:endParaRPr b="0" i="0" sz="1600" u="none" cap="none" strike="noStrike"/>
          </a:p>
        </p:txBody>
      </p:sp>
      <p:sp>
        <p:nvSpPr>
          <p:cNvPr id="173" name="Google Shape;173;p22"/>
          <p:cNvSpPr/>
          <p:nvPr/>
        </p:nvSpPr>
        <p:spPr>
          <a:xfrm>
            <a:off x="729734" y="4711303"/>
            <a:ext cx="5855732" cy="1169789"/>
          </a:xfrm>
          <a:prstGeom prst="rect">
            <a:avLst/>
          </a:prstGeom>
          <a:solidFill>
            <a:srgbClr val="AFC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29734" y="4711303"/>
            <a:ext cx="5855732" cy="22860"/>
          </a:xfrm>
          <a:prstGeom prst="roundRect">
            <a:avLst>
              <a:gd fmla="val 379100" name="adj"/>
            </a:avLst>
          </a:prstGeom>
          <a:solidFill>
            <a:srgbClr val="95B1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936069" y="4917638"/>
            <a:ext cx="2427446" cy="303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lexandri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Fetch Data</a:t>
            </a:r>
            <a:endParaRPr b="0" i="0" sz="1900" u="none" cap="none" strike="noStrike"/>
          </a:p>
        </p:txBody>
      </p:sp>
      <p:sp>
        <p:nvSpPr>
          <p:cNvPr id="176" name="Google Shape;176;p22"/>
          <p:cNvSpPr/>
          <p:nvPr/>
        </p:nvSpPr>
        <p:spPr>
          <a:xfrm>
            <a:off x="936069" y="5344716"/>
            <a:ext cx="5443061" cy="330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Automatic data retrieval from diverse sources.</a:t>
            </a:r>
            <a:endParaRPr b="0" i="0" sz="1600" u="none" cap="none" strike="noStrike"/>
          </a:p>
        </p:txBody>
      </p:sp>
      <p:sp>
        <p:nvSpPr>
          <p:cNvPr id="177" name="Google Shape;177;p22"/>
          <p:cNvSpPr/>
          <p:nvPr/>
        </p:nvSpPr>
        <p:spPr>
          <a:xfrm>
            <a:off x="729734" y="5881092"/>
            <a:ext cx="5855732" cy="1499830"/>
          </a:xfrm>
          <a:prstGeom prst="rect">
            <a:avLst/>
          </a:prstGeom>
          <a:solidFill>
            <a:srgbClr val="5E98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29734" y="5881092"/>
            <a:ext cx="5855732" cy="22860"/>
          </a:xfrm>
          <a:prstGeom prst="roundRect">
            <a:avLst>
              <a:gd fmla="val 379100" name="adj"/>
            </a:avLst>
          </a:prstGeom>
          <a:solidFill>
            <a:srgbClr val="447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936069" y="6087428"/>
            <a:ext cx="2427446" cy="303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lexandria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Update Holdings</a:t>
            </a:r>
            <a:endParaRPr b="0" i="0" sz="1900" u="none" cap="none" strike="noStrike"/>
          </a:p>
        </p:txBody>
      </p:sp>
      <p:sp>
        <p:nvSpPr>
          <p:cNvPr id="180" name="Google Shape;180;p22"/>
          <p:cNvSpPr/>
          <p:nvPr/>
        </p:nvSpPr>
        <p:spPr>
          <a:xfrm>
            <a:off x="936069" y="6514505"/>
            <a:ext cx="5443061" cy="66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Effortless portfolio modification &amp; instant recalculation.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837724" y="2536984"/>
            <a:ext cx="4966930" cy="140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4C8E"/>
              </a:buClr>
              <a:buSzPts val="4400"/>
              <a:buFont typeface="Alexandria"/>
              <a:buNone/>
            </a:pPr>
            <a:r>
              <a:rPr b="1" i="0" lang="en-US" sz="4400" u="none" cap="none" strike="noStrike">
                <a:solidFill>
                  <a:srgbClr val="204C8E"/>
                </a:solidFill>
                <a:latin typeface="Alexandria"/>
                <a:ea typeface="Alexandria"/>
                <a:cs typeface="Alexandria"/>
                <a:sym typeface="Alexandria"/>
              </a:rPr>
              <a:t>ARCHITECTURAL DIAGRAM</a:t>
            </a:r>
            <a:endParaRPr b="0" i="0" sz="4400" u="none" cap="none" strike="noStrike"/>
          </a:p>
        </p:txBody>
      </p:sp>
      <p:sp>
        <p:nvSpPr>
          <p:cNvPr id="187" name="Google Shape;187;p23"/>
          <p:cNvSpPr/>
          <p:nvPr/>
        </p:nvSpPr>
        <p:spPr>
          <a:xfrm>
            <a:off x="837724" y="4184332"/>
            <a:ext cx="4966930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system's robust architecture ensures </a:t>
            </a:r>
            <a:r>
              <a:rPr b="1" i="0" lang="en-US" sz="1850" u="none" cap="none" strike="noStrike">
                <a:solidFill>
                  <a:srgbClr val="910D0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secure, scalable, and efficient management</a:t>
            </a:r>
            <a:r>
              <a:rPr b="1" i="0" lang="en-US" sz="1850" u="none" cap="none" strike="noStrike">
                <a:solidFill>
                  <a:srgbClr val="E282B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financial data, from user interaction to deep analytics.</a:t>
            </a:r>
            <a:endParaRPr b="0" i="0" sz="1850" u="none" cap="none" strike="noStrike"/>
          </a:p>
        </p:txBody>
      </p:sp>
      <p:pic>
        <p:nvPicPr>
          <p:cNvPr descr="preencoded.png"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157" y="1646753"/>
            <a:ext cx="7404021" cy="49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831652" y="653415"/>
            <a:ext cx="10496074" cy="698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4400"/>
              <a:buFont typeface="Alexandria"/>
              <a:buNone/>
            </a:pPr>
            <a:r>
              <a:rPr b="0" i="0" lang="en-US" sz="4400" u="none" cap="none" strike="noStrike">
                <a:solidFill>
                  <a:srgbClr val="051D3A"/>
                </a:solidFill>
                <a:latin typeface="Alexandria"/>
                <a:ea typeface="Alexandria"/>
                <a:cs typeface="Alexandria"/>
                <a:sym typeface="Alexandria"/>
              </a:rPr>
              <a:t>Technology Stack: Our Building Blocks</a:t>
            </a:r>
            <a:endParaRPr b="0" i="0" sz="4400" u="none" cap="none" strike="noStrike"/>
          </a:p>
        </p:txBody>
      </p:sp>
      <p:pic>
        <p:nvPicPr>
          <p:cNvPr descr="preencoded.png"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52" y="1827490"/>
            <a:ext cx="6335078" cy="3915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2601397" y="5980390"/>
            <a:ext cx="2795468" cy="349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2B3541"/>
                </a:solidFill>
                <a:latin typeface="Alexandria"/>
                <a:ea typeface="Alexandria"/>
                <a:cs typeface="Alexandria"/>
                <a:sym typeface="Alexandria"/>
              </a:rPr>
              <a:t>Frontend</a:t>
            </a:r>
            <a:endParaRPr b="0" i="0" sz="2200" u="none" cap="none" strike="noStrike"/>
          </a:p>
        </p:txBody>
      </p:sp>
      <p:sp>
        <p:nvSpPr>
          <p:cNvPr id="197" name="Google Shape;197;p24"/>
          <p:cNvSpPr/>
          <p:nvPr/>
        </p:nvSpPr>
        <p:spPr>
          <a:xfrm>
            <a:off x="831652" y="6472357"/>
            <a:ext cx="6335078" cy="1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4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frontend leverages </a:t>
            </a:r>
            <a:r>
              <a:rPr b="1" i="0" lang="en-US" sz="1850" u="none" cap="none" strike="noStrike">
                <a:solidFill>
                  <a:srgbClr val="5E20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HTML5, CSS3, and JavaScrip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to deliver a responsive, intuitive user interface across all devices.</a:t>
            </a:r>
            <a:endParaRPr b="0" i="0" sz="1850" u="none" cap="none" strike="noStrike"/>
          </a:p>
        </p:txBody>
      </p:sp>
      <p:pic>
        <p:nvPicPr>
          <p:cNvPr descr="preencoded.png"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3671" y="1827490"/>
            <a:ext cx="6335078" cy="3915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9233416" y="5980390"/>
            <a:ext cx="2795468" cy="349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2200"/>
              <a:buFont typeface="Alexandria"/>
              <a:buNone/>
            </a:pPr>
            <a:r>
              <a:rPr b="1" i="0" lang="en-US" sz="2200" u="none" cap="none" strike="noStrike">
                <a:solidFill>
                  <a:srgbClr val="2B3541"/>
                </a:solidFill>
                <a:latin typeface="Alexandria"/>
                <a:ea typeface="Alexandria"/>
                <a:cs typeface="Alexandria"/>
                <a:sym typeface="Alexandria"/>
              </a:rPr>
              <a:t>Backend</a:t>
            </a:r>
            <a:endParaRPr b="0" i="0" sz="2200" u="none" cap="none" strike="noStrike"/>
          </a:p>
        </p:txBody>
      </p:sp>
      <p:sp>
        <p:nvSpPr>
          <p:cNvPr id="200" name="Google Shape;200;p24"/>
          <p:cNvSpPr/>
          <p:nvPr/>
        </p:nvSpPr>
        <p:spPr>
          <a:xfrm>
            <a:off x="7463671" y="6472357"/>
            <a:ext cx="6335078" cy="1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4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Libre Baskerville"/>
              <a:buNone/>
            </a:pP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robust backend, built with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/>
            </a:r>
            <a:r>
              <a:rPr b="1" i="0" lang="en-US" sz="1850" u="none" cap="none" strike="noStrike">
                <a:solidFill>
                  <a:srgbClr val="5E20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Node.js and Express, </a:t>
            </a: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uses</a:t>
            </a:r>
            <a:r>
              <a:rPr b="1" i="0" lang="en-US" sz="1850" u="none" cap="none" strike="noStrike">
                <a:solidFill>
                  <a:srgbClr val="5E20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MySQL</a:t>
            </a:r>
            <a:r>
              <a:rPr b="0" i="0" lang="en-US" sz="185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data storage. Secure RESTful APIs, ensure seamless and reliable data exchange</a:t>
            </a:r>
            <a:r>
              <a:rPr b="0" i="0" lang="en-US" sz="1850" u="none" cap="none" strike="noStrike">
                <a:solidFill>
                  <a:srgbClr val="2B354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