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4" r:id="rId15"/>
    <p:sldId id="272" r:id="rId16"/>
    <p:sldId id="273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79" d="100"/>
          <a:sy n="79" d="100"/>
        </p:scale>
        <p:origin x="9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87D8-C596-B517-6019-2F8D22090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2E453-39B2-21EA-E122-273DAC785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9D077-C711-D576-B9CF-2642E58FD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8D87B-7E14-B417-7983-6371CF14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9E93B-3CC6-97C6-6F44-35172276D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6635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24A22-B58F-6D89-9DBA-9E20CB2DC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9717F-7ABC-5FE3-0A75-BDCC6E009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64164-8C9E-9534-07EF-39A737F5E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5B080-A1B8-C3B2-F018-BA1BD73B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B1185-88E0-A1FA-5285-1C3C4CEA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3267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5BE464-C8A3-2765-D212-22F47EC94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881F0-8589-B919-E7B3-DD7FD1FC1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01CC0-1035-1FF9-29CB-E5726164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AE493-4410-A216-4670-D5100B13C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96B6C-C681-B7B8-04B1-C2DDA43A9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194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D3C3-9FA9-DC52-6A6E-BAB3FC1FF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DD4FA-DA05-5996-F84D-419DF46D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A44DF-78F5-D871-1EBA-E9ABEBE8D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1E7B-7C48-C83F-52B6-85EA27C9E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22994-C50D-05F8-0605-481DD3FD0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200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74303-5E6E-36F8-1785-C0B13B2E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FD2CA-E95F-6453-11BD-8EAEC0833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3ADF4-F10B-9045-AF8F-DB06C4D30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53D6-58A9-9728-03BF-09CDBFFD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E5AAC-8989-B68C-95ED-BC1A560A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79743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A494E-C167-84C1-BC04-950CF2D1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76C4-9FFD-C894-0E98-1A93FCCC4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998AB-E72C-AF15-FDDE-D6E32AFB7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3A801-47CB-3834-1E5C-6F8CB8F46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99396-1849-FA1E-F658-BE7A9DF7D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7332B-392C-D10E-B755-F5F70BDF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953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7945-105A-CC36-830E-3DAC6709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5E6A7-14CA-7466-EEAC-387F3EFE3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7346A-7938-E0DA-CF8B-05C5C9866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810C7-0484-547D-4B9D-3A934316C8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633DF-93A1-7F86-4D33-9E5C288F4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20578-BA86-7E82-85AD-12189AE7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E2734D-6CA7-5213-A149-5D4C5787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EDCE9-8A01-B2B3-D910-7B951C8A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30018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60F3-02C2-F608-1DDE-E7F6FE048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A8EBB-1001-90D0-1BCE-0F1663DAD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50885B-6569-E430-E725-1492DC44A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0DB38-FDF2-096F-51C1-92C0B567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874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2754D3-EADF-1704-17FC-C1B26390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F2DAE-C346-2D07-DA8B-7D8317309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3D0CA-6474-BB22-909A-706AFF69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761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C1E37-1C90-48F8-4522-CC7BE737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892F-59C7-1666-BD5C-C21894C94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5D16E-A198-72FC-710B-FC7D1D293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05463-02BE-637D-A18F-E5F9828B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DD1C4-F370-BFEE-C2A5-18A00C661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A0A09-F928-2CC2-EB25-1BD3E6C72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9951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BEE2-1A1B-5CCE-9F26-C06D1065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3986-6AC5-C785-2FCA-4B332268D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355AB-2CBC-4D16-230C-2D8227C4D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27939-4374-B02B-A242-36E02288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9C0C0F-97B5-5DBD-83AD-8DB67604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41BE3-2E0F-EDC2-5380-7F09191D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7848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B93974-BC70-319E-950C-9AF230FD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7CC07-9DE2-3344-BC2B-96AFD5946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8CE30-B5A1-8576-14A4-7B207DE19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FFCDF-A56E-47F4-99BB-C448F3DE4872}" type="datetimeFigureOut">
              <a:rPr lang="en-ID" smtClean="0"/>
              <a:t>23/06/2025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D9C10-8CA1-3804-582E-DBB8EF89F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70C1F-A055-9270-28CF-358F10B3C2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DFCFA7-38BB-4AB1-A8E1-7087523AEFA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27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28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121075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865C5C-5A9C-B557-43B6-A2BD5F57FF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5746"/>
          <a:stretch/>
        </p:blipFill>
        <p:spPr>
          <a:xfrm>
            <a:off x="373241" y="1050021"/>
            <a:ext cx="1795561" cy="2737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EF0F66-AAD0-AEE5-4832-049145470E3B}"/>
              </a:ext>
            </a:extLst>
          </p:cNvPr>
          <p:cNvSpPr txBox="1"/>
          <p:nvPr/>
        </p:nvSpPr>
        <p:spPr>
          <a:xfrm>
            <a:off x="373241" y="757722"/>
            <a:ext cx="1234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Bronze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E708F4-A693-F027-7BA9-BC2448BA94C5}"/>
              </a:ext>
            </a:extLst>
          </p:cNvPr>
          <p:cNvSpPr txBox="1"/>
          <p:nvPr/>
        </p:nvSpPr>
        <p:spPr>
          <a:xfrm>
            <a:off x="381853" y="3809857"/>
            <a:ext cx="1234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Bronze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B8922E-2E62-1CBB-6628-6698EB214378}"/>
              </a:ext>
            </a:extLst>
          </p:cNvPr>
          <p:cNvSpPr>
            <a:spLocks/>
          </p:cNvSpPr>
          <p:nvPr/>
        </p:nvSpPr>
        <p:spPr>
          <a:xfrm>
            <a:off x="8278664" y="1578467"/>
            <a:ext cx="3776732" cy="472973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ECB1F6-2A5F-13BD-551C-48ECB47F3C04}"/>
              </a:ext>
            </a:extLst>
          </p:cNvPr>
          <p:cNvSpPr txBox="1"/>
          <p:nvPr/>
        </p:nvSpPr>
        <p:spPr>
          <a:xfrm>
            <a:off x="8293925" y="1842754"/>
            <a:ext cx="368146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Rendahnya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tingkat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efisiensi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ini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menunjukkan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bahwa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banyak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pelanggan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tidak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memanfaatkan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volume gas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sesuai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dengan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kontrak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yang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telah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disepakati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Kondisi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ini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berdampak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langsung pada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efektivitas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operasional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seperti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perencanaan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distribusi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gas,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pengelolaan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pasokan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serta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strategi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penetapan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harga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Ketidaksesuaian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antara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kapasitas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kontrak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realisasi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pemakaian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menyebabkan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alokasi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sumber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daya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menjadi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tidak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optimal,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serta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meningkatkan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potensi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pemborosan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dan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kerugian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operasional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D9EDB4-9A9E-ED32-F5E2-A428EE362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274" y="4120457"/>
            <a:ext cx="1584893" cy="2737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1EC1DF-D2BF-6BB2-6EE7-BFBFB3623377}"/>
                  </a:ext>
                </a:extLst>
              </p:cNvPr>
              <p:cNvSpPr txBox="1"/>
              <p:nvPr/>
            </p:nvSpPr>
            <p:spPr>
              <a:xfrm>
                <a:off x="2300247" y="1175456"/>
                <a:ext cx="5808767" cy="2590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Sub-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Produk</a:t>
                </a:r>
                <a:r>
                  <a:rPr lang="en-US" sz="1600" b="1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Bronze 1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range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pemakaian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1.001 – 10.000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𝐦</m:t>
                        </m:r>
                      </m:e>
                      <m:sup>
                        <m:r>
                          <a:rPr lang="en-US" sz="16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  <m:r>
                      <a:rPr lang="en-US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𝐛𝐮𝐥𝐚𝐧</m:t>
                    </m:r>
                  </m:oMath>
                </a14:m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,</a:t>
                </a:r>
                <a:r>
                  <a:rPr kumimoji="0" lang="en-US" sz="16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dinilai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1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terlalu</a:t>
                </a:r>
                <a:r>
                  <a:rPr kumimoji="0" lang="en-US" sz="1600" b="1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1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luas</a:t>
                </a:r>
                <a:r>
                  <a:rPr kumimoji="0" lang="en-US" sz="1600" b="1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dan </a:t>
                </a:r>
                <a:r>
                  <a:rPr kumimoji="0" lang="en-US" sz="1600" b="1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tidak</a:t>
                </a:r>
                <a:r>
                  <a:rPr kumimoji="0" lang="en-US" sz="1600" b="1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1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proporsional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,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karena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tidak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mencerminkan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pola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konsumsi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aktual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pelanggan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endParaRPr lang="en-US" sz="1600" baseline="0" dirty="0">
                  <a:solidFill>
                    <a:srgbClr val="000000"/>
                  </a:solidFill>
                  <a:latin typeface="Tw Cen MT" panose="020B0602020104020603" pitchFamily="34" charset="0"/>
                  <a:cs typeface="Arial" panose="020B0604020202020204" pitchFamily="3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Seperti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p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ada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gambar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disamping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Tingkat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pemanfaatan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gas pada sub-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produk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Bronze 1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hanya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1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mencapai</a:t>
                </a:r>
                <a:r>
                  <a:rPr kumimoji="0" lang="en-US" sz="1600" b="1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32% </a:t>
                </a:r>
                <a:r>
                  <a:rPr kumimoji="0" lang="en-US" sz="160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dari</a:t>
                </a:r>
                <a:r>
                  <a:rPr kumimoji="0" lang="en-US" sz="160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total batas </a:t>
                </a:r>
                <a:r>
                  <a:rPr kumimoji="0" lang="en-US" sz="160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kontrak</a:t>
                </a:r>
                <a:r>
                  <a:rPr kumimoji="0" lang="en-US" sz="160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oleh 943 </a:t>
                </a:r>
                <a:r>
                  <a:rPr kumimoji="0" lang="en-US" sz="160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pelanggan</a:t>
                </a:r>
                <a:r>
                  <a:rPr kumimoji="0" lang="en-US" sz="1600" b="1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hal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ini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menunjukkan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b="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tingkat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pemanfaatan</a:t>
                </a:r>
                <a:r>
                  <a:rPr kumimoji="0" lang="en-US" sz="160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 yang sangat </a:t>
                </a:r>
                <a:r>
                  <a:rPr kumimoji="0" lang="en-US" sz="1600" b="1" u="none" strike="noStrike" kern="120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rendah</a:t>
                </a:r>
                <a:r>
                  <a:rPr kumimoji="0" lang="en-US" sz="1600" b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endParaRPr lang="en-US" sz="1600" baseline="0" dirty="0">
                  <a:solidFill>
                    <a:srgbClr val="000000"/>
                  </a:solidFill>
                  <a:latin typeface="Tw Cen MT" panose="020B0602020104020603" pitchFamily="34" charset="0"/>
                  <a:cs typeface="Arial" panose="020B0604020202020204" pitchFamily="34" charset="0"/>
                </a:endParaRPr>
              </a:p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tabLst/>
                  <a:defRPr/>
                </a:pPr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w Cen MT" panose="020B06020201040206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E1EC1DF-D2BF-6BB2-6EE7-BFBFB3623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47" y="1175456"/>
                <a:ext cx="5808767" cy="2590902"/>
              </a:xfrm>
              <a:prstGeom prst="rect">
                <a:avLst/>
              </a:prstGeom>
              <a:blipFill>
                <a:blip r:embed="rId6"/>
                <a:stretch>
                  <a:fillRect l="-525" t="-706" r="-6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6D0072-6783-9A4B-3767-B3DB1F2E7BD2}"/>
                  </a:ext>
                </a:extLst>
              </p:cNvPr>
              <p:cNvSpPr txBox="1"/>
              <p:nvPr/>
            </p:nvSpPr>
            <p:spPr>
              <a:xfrm>
                <a:off x="2300247" y="4181177"/>
                <a:ext cx="5808767" cy="2616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 algn="just">
                  <a:buClr>
                    <a:srgbClr val="000000"/>
                  </a:buClr>
                  <a:defRPr/>
                </a:pP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Sub-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Produk</a:t>
                </a:r>
                <a:r>
                  <a:rPr lang="en-US" sz="1600" b="1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Bronze 2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dengan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range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pemakaian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350 – 1.750 MMBtu</a:t>
                </a:r>
                <a14:m>
                  <m:oMath xmlns:m="http://schemas.openxmlformats.org/officeDocument/2006/math">
                    <m:r>
                      <a:rPr lang="en-US" sz="1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𝐛𝐮𝐥𝐚𝐧</m:t>
                    </m:r>
                  </m:oMath>
                </a14:m>
                <a:r>
                  <a:rPr lang="en-US" sz="1600" b="1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,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dinilai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terlalu</a:t>
                </a:r>
                <a:r>
                  <a:rPr lang="en-US" sz="1600" b="1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luas</a:t>
                </a:r>
                <a:r>
                  <a:rPr lang="en-US" sz="1600" b="1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dan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tidak</a:t>
                </a:r>
                <a:r>
                  <a:rPr lang="en-US" sz="1600" b="1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proporsional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karena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tidak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mencerminkan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pola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konsumsi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aktual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pelanggan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lvl="0" algn="just">
                  <a:buClr>
                    <a:srgbClr val="000000"/>
                  </a:buClr>
                  <a:defRPr/>
                </a:pPr>
                <a:endParaRPr lang="en-US" sz="1600" dirty="0">
                  <a:solidFill>
                    <a:srgbClr val="000000"/>
                  </a:solidFill>
                  <a:latin typeface="Tw Cen MT" panose="020B0602020104020603" pitchFamily="34" charset="0"/>
                  <a:cs typeface="Arial" panose="020B0604020202020204" pitchFamily="34" charset="0"/>
                </a:endParaRPr>
              </a:p>
              <a:p>
                <a:pPr lvl="0" algn="just">
                  <a:buClr>
                    <a:srgbClr val="000000"/>
                  </a:buClr>
                  <a:defRPr/>
                </a:pP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Seperti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pada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gambar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disamping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Tingkat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pemanfaatan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gas pada sub-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produk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Bronze 2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hanya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mencapai</a:t>
                </a:r>
                <a:r>
                  <a:rPr lang="en-US" sz="1600" b="1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47%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dari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total batas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kontrak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oleh 862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pelanggan</a:t>
                </a:r>
                <a:r>
                  <a:rPr lang="en-US" sz="1600" b="1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hal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ini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menunjukkan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tingkat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pemanfaatan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 yang sangat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rendah</a:t>
                </a:r>
                <a:r>
                  <a:rPr lang="en-US" sz="1600" dirty="0">
                    <a:solidFill>
                      <a:srgbClr val="000000"/>
                    </a:solidFill>
                    <a:latin typeface="Tw Cen MT" panose="020B0602020104020603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lvl="0" algn="just"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latin typeface="Tw Cen MT" panose="020B0602020104020603" pitchFamily="34" charset="0"/>
                  <a:cs typeface="Arial" panose="020B0604020202020204" pitchFamily="34" charset="0"/>
                </a:endParaRPr>
              </a:p>
              <a:p>
                <a:pPr lvl="0" algn="just">
                  <a:buClr>
                    <a:srgbClr val="000000"/>
                  </a:buClr>
                  <a:defRPr/>
                </a:pPr>
                <a:endParaRPr lang="en-US" dirty="0">
                  <a:solidFill>
                    <a:srgbClr val="000000"/>
                  </a:solidFill>
                  <a:latin typeface="Tw Cen MT" panose="020B0602020104020603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6D0072-6783-9A4B-3767-B3DB1F2E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247" y="4181177"/>
                <a:ext cx="5808767" cy="2616101"/>
              </a:xfrm>
              <a:prstGeom prst="rect">
                <a:avLst/>
              </a:prstGeom>
              <a:blipFill>
                <a:blip r:embed="rId7"/>
                <a:stretch>
                  <a:fillRect l="-525" t="-699" r="-63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995A31-8868-A51A-7C57-965CCD712527}"/>
              </a:ext>
            </a:extLst>
          </p:cNvPr>
          <p:cNvCxnSpPr>
            <a:cxnSpLocks/>
          </p:cNvCxnSpPr>
          <p:nvPr/>
        </p:nvCxnSpPr>
        <p:spPr>
          <a:xfrm>
            <a:off x="241796" y="3821432"/>
            <a:ext cx="8036866" cy="191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654E5D-8CF5-1310-9D93-2F0B2EAF2563}"/>
              </a:ext>
            </a:extLst>
          </p:cNvPr>
          <p:cNvSpPr txBox="1"/>
          <p:nvPr/>
        </p:nvSpPr>
        <p:spPr>
          <a:xfrm>
            <a:off x="0" y="376816"/>
            <a:ext cx="592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Latar Belakang</a:t>
            </a:r>
          </a:p>
        </p:txBody>
      </p:sp>
    </p:spTree>
    <p:extLst>
      <p:ext uri="{BB962C8B-B14F-4D97-AF65-F5344CB8AC3E}">
        <p14:creationId xmlns:p14="http://schemas.microsoft.com/office/powerpoint/2010/main" val="4199530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121075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654E5D-8CF5-1310-9D93-2F0B2EAF2563}"/>
              </a:ext>
            </a:extLst>
          </p:cNvPr>
          <p:cNvSpPr txBox="1"/>
          <p:nvPr/>
        </p:nvSpPr>
        <p:spPr>
          <a:xfrm>
            <a:off x="0" y="388734"/>
            <a:ext cx="592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 yang digunakan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F2B17-4CEF-2FFA-A956-BE610F0C5985}"/>
              </a:ext>
            </a:extLst>
          </p:cNvPr>
          <p:cNvSpPr txBox="1"/>
          <p:nvPr/>
        </p:nvSpPr>
        <p:spPr>
          <a:xfrm>
            <a:off x="287070" y="983280"/>
            <a:ext cx="16690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GMM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E9CF2-FECF-2C9C-F581-514EAB3A30C7}"/>
              </a:ext>
            </a:extLst>
          </p:cNvPr>
          <p:cNvSpPr txBox="1"/>
          <p:nvPr/>
        </p:nvSpPr>
        <p:spPr>
          <a:xfrm>
            <a:off x="2010017" y="921724"/>
            <a:ext cx="41766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ID" sz="1600" b="1" dirty="0"/>
              <a:t>Gaussian Mixture Model</a:t>
            </a:r>
            <a:r>
              <a:rPr lang="en-ID" sz="1600" dirty="0"/>
              <a:t> Soft clustering: </a:t>
            </a:r>
            <a:r>
              <a:rPr lang="sv-SE" sz="1600" dirty="0"/>
              <a:t>mengasumsikan bahwa kumpulan data berasal dari campuran sejumlah </a:t>
            </a:r>
            <a:r>
              <a:rPr lang="sv-SE" sz="1600" b="1" dirty="0"/>
              <a:t>distribusi Gaussian (Normal)</a:t>
            </a:r>
            <a:r>
              <a:rPr lang="sv-SE" sz="1600" dirty="0"/>
              <a:t> yang terbatas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1EC3A7-C56F-E18B-FA9B-55AA7C873598}"/>
              </a:ext>
            </a:extLst>
          </p:cNvPr>
          <p:cNvCxnSpPr/>
          <p:nvPr/>
        </p:nvCxnSpPr>
        <p:spPr>
          <a:xfrm>
            <a:off x="1956122" y="983280"/>
            <a:ext cx="0" cy="954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7EE226-E0B4-6DF3-44F7-B4B9A8D3F359}"/>
              </a:ext>
            </a:extLst>
          </p:cNvPr>
          <p:cNvSpPr txBox="1"/>
          <p:nvPr/>
        </p:nvSpPr>
        <p:spPr>
          <a:xfrm>
            <a:off x="287070" y="2141459"/>
            <a:ext cx="1669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Bronze 2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01A2D-BBC5-AEB4-A0AF-FDD15D464C0E}"/>
              </a:ext>
            </a:extLst>
          </p:cNvPr>
          <p:cNvCxnSpPr>
            <a:cxnSpLocks/>
          </p:cNvCxnSpPr>
          <p:nvPr/>
        </p:nvCxnSpPr>
        <p:spPr>
          <a:xfrm flipH="1">
            <a:off x="287070" y="2002204"/>
            <a:ext cx="61391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/>
              <p:nvPr/>
            </p:nvSpPr>
            <p:spPr>
              <a:xfrm>
                <a:off x="185468" y="2803933"/>
                <a:ext cx="9504441" cy="13610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GMM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menunjuk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kan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adanya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zona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ambiguitas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pada range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gas rata-rata 850 – 1.200 MMBtu/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bulan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Probabilitas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keanggotaan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cenderung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rendah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(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sekitar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0,5 – 0,8),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mengindikasikan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bahwa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dalam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range ini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berada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di wilayah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perbatasan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antar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dengan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gas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dibawah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850 MMBtu/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bulan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 dan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diatas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1.200 MMBtu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bulan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menunjukkan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probabilitas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tinggi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(&gt;0,9),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menandakan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pemisahan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yang lebih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jelas</a:t>
                </a:r>
                <a:endParaRPr lang="en-US" sz="16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8" y="2803933"/>
                <a:ext cx="9504441" cy="1361078"/>
              </a:xfrm>
              <a:prstGeom prst="rect">
                <a:avLst/>
              </a:prstGeom>
              <a:blipFill>
                <a:blip r:embed="rId4"/>
                <a:stretch>
                  <a:fillRect l="-256" t="-1345" r="-321" b="-224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22C8EF8-C2C7-BF67-4025-7EB9368EA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8" y="4559852"/>
            <a:ext cx="6474639" cy="214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79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121075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654E5D-8CF5-1310-9D93-2F0B2EAF2563}"/>
              </a:ext>
            </a:extLst>
          </p:cNvPr>
          <p:cNvSpPr txBox="1"/>
          <p:nvPr/>
        </p:nvSpPr>
        <p:spPr>
          <a:xfrm>
            <a:off x="0" y="386544"/>
            <a:ext cx="592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 yang digunakan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F2B17-4CEF-2FFA-A956-BE610F0C5985}"/>
              </a:ext>
            </a:extLst>
          </p:cNvPr>
          <p:cNvSpPr txBox="1"/>
          <p:nvPr/>
        </p:nvSpPr>
        <p:spPr>
          <a:xfrm>
            <a:off x="238205" y="987910"/>
            <a:ext cx="18976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JNB</a:t>
            </a:r>
            <a:b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</a:br>
            <a:r>
              <a:rPr lang="en-US" sz="2800" b="1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Klasifikasi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E9CF2-FECF-2C9C-F581-514EAB3A30C7}"/>
              </a:ext>
            </a:extLst>
          </p:cNvPr>
          <p:cNvSpPr txBox="1"/>
          <p:nvPr/>
        </p:nvSpPr>
        <p:spPr>
          <a:xfrm>
            <a:off x="2036618" y="926354"/>
            <a:ext cx="40765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ID" sz="1600" b="1" dirty="0"/>
              <a:t>JNB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klasifikasi</a:t>
            </a:r>
            <a:r>
              <a:rPr lang="en-ID" sz="1600" dirty="0"/>
              <a:t> data yang </a:t>
            </a:r>
            <a:r>
              <a:rPr lang="en-ID" sz="1600" dirty="0" err="1"/>
              <a:t>dirancang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menentukan</a:t>
            </a:r>
            <a:r>
              <a:rPr lang="en-ID" sz="1600" dirty="0"/>
              <a:t> </a:t>
            </a:r>
            <a:r>
              <a:rPr lang="en-ID" sz="1600" dirty="0" err="1"/>
              <a:t>pengaturan</a:t>
            </a:r>
            <a:r>
              <a:rPr lang="en-ID" sz="1600" dirty="0"/>
              <a:t> </a:t>
            </a:r>
            <a:r>
              <a:rPr lang="en-ID" sz="1600" dirty="0" err="1"/>
              <a:t>nilai-nilai</a:t>
            </a:r>
            <a:r>
              <a:rPr lang="en-ID" sz="1600" dirty="0"/>
              <a:t> </a:t>
            </a:r>
            <a:r>
              <a:rPr lang="en-ID" sz="1600" dirty="0" err="1"/>
              <a:t>terbaik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kelas-kelas</a:t>
            </a:r>
            <a:r>
              <a:rPr lang="en-ID" sz="1600" dirty="0"/>
              <a:t> (</a:t>
            </a:r>
            <a:r>
              <a:rPr lang="en-ID" sz="1600" dirty="0" err="1"/>
              <a:t>kelompok</a:t>
            </a:r>
            <a:r>
              <a:rPr lang="en-ID" sz="1600" dirty="0"/>
              <a:t>) yang </a:t>
            </a:r>
            <a:r>
              <a:rPr lang="en-ID" sz="1600" dirty="0" err="1"/>
              <a:t>berbeda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1EC3A7-C56F-E18B-FA9B-55AA7C873598}"/>
              </a:ext>
            </a:extLst>
          </p:cNvPr>
          <p:cNvCxnSpPr/>
          <p:nvPr/>
        </p:nvCxnSpPr>
        <p:spPr>
          <a:xfrm>
            <a:off x="1989145" y="987910"/>
            <a:ext cx="0" cy="954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7EE226-E0B4-6DF3-44F7-B4B9A8D3F359}"/>
              </a:ext>
            </a:extLst>
          </p:cNvPr>
          <p:cNvSpPr txBox="1"/>
          <p:nvPr/>
        </p:nvSpPr>
        <p:spPr>
          <a:xfrm>
            <a:off x="217885" y="2055166"/>
            <a:ext cx="1669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Bronze 2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01A2D-BBC5-AEB4-A0AF-FDD15D464C0E}"/>
              </a:ext>
            </a:extLst>
          </p:cNvPr>
          <p:cNvCxnSpPr>
            <a:cxnSpLocks/>
          </p:cNvCxnSpPr>
          <p:nvPr/>
        </p:nvCxnSpPr>
        <p:spPr>
          <a:xfrm flipH="1">
            <a:off x="238205" y="2006834"/>
            <a:ext cx="61391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/>
              <p:nvPr/>
            </p:nvSpPr>
            <p:spPr>
              <a:xfrm>
                <a:off x="136604" y="2691535"/>
                <a:ext cx="5580331" cy="2823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dirty="0"/>
                  <a:t>Pemodelan </a:t>
                </a:r>
                <a:r>
                  <a:rPr lang="en-ID" sz="1600" dirty="0" err="1"/>
                  <a:t>ini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membagi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pelanggan</a:t>
                </a:r>
                <a:r>
                  <a:rPr lang="en-ID" sz="1600" dirty="0"/>
                  <a:t> Bronze 2 </a:t>
                </a:r>
                <a:r>
                  <a:rPr lang="en-ID" sz="1600" dirty="0" err="1"/>
                  <a:t>menjadi</a:t>
                </a:r>
                <a:r>
                  <a:rPr lang="en-ID" sz="1600" dirty="0"/>
                  <a:t> 2 </a:t>
                </a:r>
                <a:r>
                  <a:rPr lang="en-ID" sz="1600" dirty="0" err="1"/>
                  <a:t>kelompok</a:t>
                </a:r>
                <a:r>
                  <a:rPr lang="en-ID" sz="1600" dirty="0"/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b="1" dirty="0" err="1"/>
                  <a:t>Kelompok</a:t>
                </a:r>
                <a:r>
                  <a:rPr lang="en-ID" sz="1600" b="1" dirty="0"/>
                  <a:t> 0 </a:t>
                </a:r>
                <a:r>
                  <a:rPr lang="en-ID" sz="1600" dirty="0" err="1"/>
                  <a:t>berisi</a:t>
                </a:r>
                <a:r>
                  <a:rPr lang="en-ID" sz="1600" dirty="0"/>
                  <a:t> </a:t>
                </a:r>
                <a:r>
                  <a:rPr lang="en-ID" sz="1600" b="1" dirty="0"/>
                  <a:t>619 </a:t>
                </a:r>
                <a:r>
                  <a:rPr lang="en-ID" sz="1600" b="1" dirty="0" err="1"/>
                  <a:t>pelanggan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rata </a:t>
                </a:r>
                <a:r>
                  <a:rPr lang="en-ID" sz="1600" dirty="0" err="1"/>
                  <a:t>rata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pemakaian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sekitar</a:t>
                </a:r>
                <a:r>
                  <a:rPr lang="en-ID" sz="1600" dirty="0"/>
                  <a:t> </a:t>
                </a:r>
                <a:r>
                  <a:rPr lang="en-ID" sz="1600" b="1" dirty="0"/>
                  <a:t>576 MMBtu/</a:t>
                </a:r>
                <a:r>
                  <a:rPr lang="en-ID" sz="1600" b="1" dirty="0" err="1"/>
                  <a:t>bulan</a:t>
                </a:r>
                <a:endParaRPr lang="en-ID" sz="1600" b="1" dirty="0"/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dirty="0" err="1"/>
                  <a:t>Rentang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pemakaian</a:t>
                </a:r>
                <a:r>
                  <a:rPr lang="en-ID" sz="1600" dirty="0"/>
                  <a:t> </a:t>
                </a:r>
                <a:r>
                  <a:rPr lang="en-ID" sz="1600" b="1" dirty="0" err="1"/>
                  <a:t>Kelompok</a:t>
                </a:r>
                <a:r>
                  <a:rPr lang="en-ID" sz="1600" b="1" dirty="0"/>
                  <a:t> 0 </a:t>
                </a:r>
                <a:r>
                  <a:rPr lang="en-ID" sz="1600" dirty="0"/>
                  <a:t> </a:t>
                </a:r>
                <a:r>
                  <a:rPr lang="en-ID" sz="1600" dirty="0" err="1"/>
                  <a:t>berkisar</a:t>
                </a:r>
                <a:r>
                  <a:rPr lang="en-ID" sz="1600" dirty="0"/>
                  <a:t> </a:t>
                </a:r>
                <a:r>
                  <a:rPr lang="en-ID" sz="1600" dirty="0" err="1"/>
                  <a:t>antara</a:t>
                </a:r>
                <a:r>
                  <a:rPr lang="en-ID" sz="1600" dirty="0"/>
                  <a:t> </a:t>
                </a:r>
                <a:r>
                  <a:rPr lang="en-ID" sz="1600" b="1" dirty="0"/>
                  <a:t>176 – 1.000 MMBtu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, 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ini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mewakili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Kelompok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dengan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Rendah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– Sedang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Kelompok 1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terdiri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dari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noProof="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243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dengan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rata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rata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sekitar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1.437 MMBtu</a:t>
                </a:r>
                <a14:m>
                  <m:oMath xmlns:m="http://schemas.openxmlformats.org/officeDocument/2006/math">
                    <m:r>
                      <a:rPr lang="en-US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𝐛𝐮𝐥𝐚𝐧</m:t>
                    </m:r>
                  </m:oMath>
                </a14:m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Rentang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1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berkisar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antara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1.004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– 3.253 MMBtu</a:t>
                </a:r>
                <a14:m>
                  <m:oMath xmlns:m="http://schemas.openxmlformats.org/officeDocument/2006/math"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𝐛𝐮𝐥𝐚𝐧</m:t>
                    </m:r>
                  </m:oMath>
                </a14:m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4" y="2691535"/>
                <a:ext cx="5580331" cy="2823081"/>
              </a:xfrm>
              <a:prstGeom prst="rect">
                <a:avLst/>
              </a:prstGeom>
              <a:blipFill>
                <a:blip r:embed="rId4"/>
                <a:stretch>
                  <a:fillRect l="-437" t="-648" r="-546" b="-108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571EAF6-2527-187E-E727-FCE15C5964C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65" y="3211463"/>
            <a:ext cx="6240731" cy="3326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24D96-2A69-E7EE-F88A-3AEB33369D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62259" y="2116126"/>
            <a:ext cx="5711856" cy="899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2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4B592-C870-23B9-EAEE-84985A9992B1}"/>
              </a:ext>
            </a:extLst>
          </p:cNvPr>
          <p:cNvSpPr txBox="1"/>
          <p:nvPr/>
        </p:nvSpPr>
        <p:spPr>
          <a:xfrm>
            <a:off x="2376722" y="2921168"/>
            <a:ext cx="74385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Uji Data – Bronze 1</a:t>
            </a:r>
            <a:endParaRPr kumimoji="0" lang="en-US" sz="6000" b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36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254953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B07814F-E6F9-D7D2-35E3-F94EC2FCA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756254"/>
                  </p:ext>
                </p:extLst>
              </p:nvPr>
            </p:nvGraphicFramePr>
            <p:xfrm>
              <a:off x="600891" y="4820194"/>
              <a:ext cx="6318068" cy="17086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9517">
                      <a:extLst>
                        <a:ext uri="{9D8B030D-6E8A-4147-A177-3AD203B41FA5}">
                          <a16:colId xmlns:a16="http://schemas.microsoft.com/office/drawing/2014/main" val="753210122"/>
                        </a:ext>
                      </a:extLst>
                    </a:gridCol>
                    <a:gridCol w="1579517">
                      <a:extLst>
                        <a:ext uri="{9D8B030D-6E8A-4147-A177-3AD203B41FA5}">
                          <a16:colId xmlns:a16="http://schemas.microsoft.com/office/drawing/2014/main" val="3079111802"/>
                        </a:ext>
                      </a:extLst>
                    </a:gridCol>
                    <a:gridCol w="1579517">
                      <a:extLst>
                        <a:ext uri="{9D8B030D-6E8A-4147-A177-3AD203B41FA5}">
                          <a16:colId xmlns:a16="http://schemas.microsoft.com/office/drawing/2014/main" val="1758796970"/>
                        </a:ext>
                      </a:extLst>
                    </a:gridCol>
                    <a:gridCol w="1579517">
                      <a:extLst>
                        <a:ext uri="{9D8B030D-6E8A-4147-A177-3AD203B41FA5}">
                          <a16:colId xmlns:a16="http://schemas.microsoft.com/office/drawing/2014/main" val="4076162229"/>
                        </a:ext>
                      </a:extLst>
                    </a:gridCol>
                  </a:tblGrid>
                  <a:tr h="702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Sub-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Produk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Batas Minimal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Batas 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Maksimal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Persentase</a:t>
                          </a:r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Kenaikan</a:t>
                          </a:r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8329743"/>
                      </a:ext>
                    </a:extLst>
                  </a:tr>
                  <a:tr h="502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1A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1.001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4.500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449,5%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2629830"/>
                      </a:ext>
                    </a:extLst>
                  </a:tr>
                  <a:tr h="502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1B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4.501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10.000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222,2%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8236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3B07814F-E6F9-D7D2-35E3-F94EC2FCA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1756254"/>
                  </p:ext>
                </p:extLst>
              </p:nvPr>
            </p:nvGraphicFramePr>
            <p:xfrm>
              <a:off x="600891" y="4820194"/>
              <a:ext cx="6318068" cy="1708669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79517">
                      <a:extLst>
                        <a:ext uri="{9D8B030D-6E8A-4147-A177-3AD203B41FA5}">
                          <a16:colId xmlns:a16="http://schemas.microsoft.com/office/drawing/2014/main" val="753210122"/>
                        </a:ext>
                      </a:extLst>
                    </a:gridCol>
                    <a:gridCol w="1579517">
                      <a:extLst>
                        <a:ext uri="{9D8B030D-6E8A-4147-A177-3AD203B41FA5}">
                          <a16:colId xmlns:a16="http://schemas.microsoft.com/office/drawing/2014/main" val="3079111802"/>
                        </a:ext>
                      </a:extLst>
                    </a:gridCol>
                    <a:gridCol w="1579517">
                      <a:extLst>
                        <a:ext uri="{9D8B030D-6E8A-4147-A177-3AD203B41FA5}">
                          <a16:colId xmlns:a16="http://schemas.microsoft.com/office/drawing/2014/main" val="1758796970"/>
                        </a:ext>
                      </a:extLst>
                    </a:gridCol>
                    <a:gridCol w="1579517">
                      <a:extLst>
                        <a:ext uri="{9D8B030D-6E8A-4147-A177-3AD203B41FA5}">
                          <a16:colId xmlns:a16="http://schemas.microsoft.com/office/drawing/2014/main" val="4076162229"/>
                        </a:ext>
                      </a:extLst>
                    </a:gridCol>
                  </a:tblGrid>
                  <a:tr h="70275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Sub-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Produk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Batas Minimal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Batas 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Maksimal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Persentase</a:t>
                          </a:r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Kenaikan</a:t>
                          </a:r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8329743"/>
                      </a:ext>
                    </a:extLst>
                  </a:tr>
                  <a:tr h="502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1A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99615" t="-140964" r="-200000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386" t="-140964" r="-100772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449,5%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2629830"/>
                      </a:ext>
                    </a:extLst>
                  </a:tr>
                  <a:tr h="5029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1B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9615" t="-240964" r="-200000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386" t="-240964" r="-100772" b="-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222,2%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382362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6DB75FD-6C1C-4E45-73FC-09F2179B6F71}"/>
              </a:ext>
            </a:extLst>
          </p:cNvPr>
          <p:cNvSpPr txBox="1"/>
          <p:nvPr/>
        </p:nvSpPr>
        <p:spPr>
          <a:xfrm>
            <a:off x="169861" y="1094229"/>
            <a:ext cx="71143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Terdapat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dua Sub-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Produk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baru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yaitu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Bronze 1A 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dan </a:t>
            </a:r>
            <a:r>
              <a:rPr lang="en-US" sz="16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Bronze 1B.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Pada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periode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2022 – 2024,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sebanyak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748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perusahaan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masuk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dalam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sub-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produk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Bronze 1A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dan 192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perusahaan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pada sub-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produk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Bronze 1B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Sebesar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71,8% </a:t>
            </a:r>
            <a:r>
              <a:rPr lang="en-US" sz="16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Pelanggan</a:t>
            </a:r>
            <a:r>
              <a:rPr lang="en-US" sz="16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Bronze 1A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menggunakan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gas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sesuai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kontraknya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tanpa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melebihi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batas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atas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sementara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20,7%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tercatat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melebihi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kontrakntrak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hingga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lebih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50%.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Sebaliknya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16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hanya</a:t>
            </a:r>
            <a:r>
              <a:rPr lang="en-US" sz="16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8,7% </a:t>
            </a:r>
            <a:r>
              <a:rPr lang="en-US" sz="16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pelanggan</a:t>
            </a:r>
            <a:r>
              <a:rPr lang="en-US" sz="16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Bronze 1B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menggunakan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gas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sesuai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kontraknya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dan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sekitar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82,7%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menunjukkan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deviasi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penggunaan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melebihi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atau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dibawah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batas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kontrak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sz="16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50%.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EDBA9B-1954-2B9C-F7D0-DB130F6142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194" y="3801729"/>
            <a:ext cx="4686756" cy="28013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BF27BE-7944-85AF-1B1E-54742D3864F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2" t="9207" r="13027" b="5473"/>
          <a:stretch/>
        </p:blipFill>
        <p:spPr bwMode="auto">
          <a:xfrm>
            <a:off x="8245998" y="1161918"/>
            <a:ext cx="2080190" cy="22670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883721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254953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19A516-D5DC-83FB-4912-3C15791F27BB}"/>
              </a:ext>
            </a:extLst>
          </p:cNvPr>
          <p:cNvSpPr txBox="1"/>
          <p:nvPr/>
        </p:nvSpPr>
        <p:spPr>
          <a:xfrm>
            <a:off x="136603" y="1037361"/>
            <a:ext cx="6412317" cy="24988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skema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pemanfaatannya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32%.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klasterisasi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Bronze 1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dibagi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dua sub-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Bronze 1A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4.500 m³/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Bronze 1B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(di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4.500 m³/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Bronze 1A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pemanfaatan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47%,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Bronze 1B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75%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terlihat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Bronze 1A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optimal,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menandakan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batas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atasnya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CC670A-D5F4-E76F-513A-EFF351701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195" y="1191488"/>
            <a:ext cx="4708270" cy="2557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98DDB0-6651-A8A5-DBC0-4DF27214C6A2}"/>
              </a:ext>
            </a:extLst>
          </p:cNvPr>
          <p:cNvSpPr txBox="1"/>
          <p:nvPr/>
        </p:nvSpPr>
        <p:spPr>
          <a:xfrm>
            <a:off x="8585214" y="870888"/>
            <a:ext cx="1403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Bronze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Tw Cen MT" panose="020B0602020104020603" pitchFamily="34" charset="0"/>
                <a:cs typeface="Arial" panose="020B0604020202020204" pitchFamily="34" charset="0"/>
              </a:rPr>
              <a:t>1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BFE07-C170-FC6B-5B83-99B103911B98}"/>
              </a:ext>
            </a:extLst>
          </p:cNvPr>
          <p:cNvSpPr txBox="1"/>
          <p:nvPr/>
        </p:nvSpPr>
        <p:spPr>
          <a:xfrm>
            <a:off x="10120493" y="870888"/>
            <a:ext cx="1403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Bronze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Tw Cen MT" panose="020B0602020104020603" pitchFamily="34" charset="0"/>
                <a:cs typeface="Arial" panose="020B0604020202020204" pitchFamily="34" charset="0"/>
              </a:rPr>
              <a:t>1B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08942-5BD3-C890-D9A8-1E848DCEDD5F}"/>
              </a:ext>
            </a:extLst>
          </p:cNvPr>
          <p:cNvSpPr txBox="1"/>
          <p:nvPr/>
        </p:nvSpPr>
        <p:spPr>
          <a:xfrm>
            <a:off x="136604" y="4019393"/>
            <a:ext cx="6412317" cy="2762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lanjutan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Gaussian Mixture Model (GMM)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area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transisi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pada volume 3.000–4.250 m³/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penyesuaian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Batas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Bronze 1A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3.500 m³/</a:t>
            </a:r>
            <a:r>
              <a:rPr lang="en-ID" sz="16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endParaRPr lang="en-ID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Batas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Bronze 1B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3.501 m³/</a:t>
            </a:r>
            <a:r>
              <a:rPr lang="en-ID" sz="16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endParaRPr lang="en-ID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Pemanfaatan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Bronze 1A </a:t>
            </a:r>
            <a:r>
              <a:rPr lang="en-ID" sz="16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meningkat</a:t>
            </a: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53%,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sementara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Bronze 1B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6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ID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64%.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Meski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penurunan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pada Bronze 1B,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signifikan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 Bronze 1A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mencerminkan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proporsional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D1B33B-C502-3F7C-989F-74A292649599}"/>
              </a:ext>
            </a:extLst>
          </p:cNvPr>
          <p:cNvCxnSpPr/>
          <p:nvPr/>
        </p:nvCxnSpPr>
        <p:spPr>
          <a:xfrm>
            <a:off x="136603" y="3749040"/>
            <a:ext cx="64123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A082C337-60E7-B4E3-DB37-0282E6AD14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630"/>
          <a:stretch/>
        </p:blipFill>
        <p:spPr>
          <a:xfrm>
            <a:off x="8678628" y="4376545"/>
            <a:ext cx="3135837" cy="240520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C559A6-A50A-25EA-5E8F-314DFA0EEDD3}"/>
              </a:ext>
            </a:extLst>
          </p:cNvPr>
          <p:cNvSpPr txBox="1"/>
          <p:nvPr/>
        </p:nvSpPr>
        <p:spPr>
          <a:xfrm>
            <a:off x="8585214" y="4019393"/>
            <a:ext cx="1403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Bronze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Tw Cen MT" panose="020B0602020104020603" pitchFamily="34" charset="0"/>
                <a:cs typeface="Arial" panose="020B0604020202020204" pitchFamily="34" charset="0"/>
              </a:rPr>
              <a:t>1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A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4D49C-F7AE-401C-AA40-B317FB0FC2EA}"/>
              </a:ext>
            </a:extLst>
          </p:cNvPr>
          <p:cNvSpPr txBox="1"/>
          <p:nvPr/>
        </p:nvSpPr>
        <p:spPr>
          <a:xfrm>
            <a:off x="10102651" y="4019393"/>
            <a:ext cx="1403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Bronze 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Tw Cen MT" panose="020B0602020104020603" pitchFamily="34" charset="0"/>
                <a:cs typeface="Arial" panose="020B0604020202020204" pitchFamily="34" charset="0"/>
              </a:rPr>
              <a:t>1B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0006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24B592-C870-23B9-EAEE-84985A9992B1}"/>
              </a:ext>
            </a:extLst>
          </p:cNvPr>
          <p:cNvSpPr txBox="1"/>
          <p:nvPr/>
        </p:nvSpPr>
        <p:spPr>
          <a:xfrm>
            <a:off x="2376722" y="2921168"/>
            <a:ext cx="74385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Uji Data – Bronze 2</a:t>
            </a:r>
            <a:endParaRPr kumimoji="0" lang="en-US" sz="6000" b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2670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254953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07814F-E6F9-D7D2-35E3-F94EC2FCA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24290"/>
              </p:ext>
            </p:extLst>
          </p:nvPr>
        </p:nvGraphicFramePr>
        <p:xfrm>
          <a:off x="600891" y="4820194"/>
          <a:ext cx="6318068" cy="17086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9517">
                  <a:extLst>
                    <a:ext uri="{9D8B030D-6E8A-4147-A177-3AD203B41FA5}">
                      <a16:colId xmlns:a16="http://schemas.microsoft.com/office/drawing/2014/main" val="753210122"/>
                    </a:ext>
                  </a:extLst>
                </a:gridCol>
                <a:gridCol w="1579517">
                  <a:extLst>
                    <a:ext uri="{9D8B030D-6E8A-4147-A177-3AD203B41FA5}">
                      <a16:colId xmlns:a16="http://schemas.microsoft.com/office/drawing/2014/main" val="3079111802"/>
                    </a:ext>
                  </a:extLst>
                </a:gridCol>
                <a:gridCol w="1579517">
                  <a:extLst>
                    <a:ext uri="{9D8B030D-6E8A-4147-A177-3AD203B41FA5}">
                      <a16:colId xmlns:a16="http://schemas.microsoft.com/office/drawing/2014/main" val="1758796970"/>
                    </a:ext>
                  </a:extLst>
                </a:gridCol>
                <a:gridCol w="1579517">
                  <a:extLst>
                    <a:ext uri="{9D8B030D-6E8A-4147-A177-3AD203B41FA5}">
                      <a16:colId xmlns:a16="http://schemas.microsoft.com/office/drawing/2014/main" val="4076162229"/>
                    </a:ext>
                  </a:extLst>
                </a:gridCol>
              </a:tblGrid>
              <a:tr h="70275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Sub-</a:t>
                      </a: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Produk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Batas Minimal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Batas </a:t>
                      </a: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Maksimal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Persentase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Kenaikan</a:t>
                      </a: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ID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329743"/>
                  </a:ext>
                </a:extLst>
              </a:tr>
              <a:tr h="502955">
                <a:tc>
                  <a:txBody>
                    <a:bodyPr/>
                    <a:lstStyle/>
                    <a:p>
                      <a:pPr marL="457200" algn="ctr"/>
                      <a:r>
                        <a:rPr lang="id-ID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Bronze 2A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id-ID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350 MMBtu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1.000 MMBtu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285,7%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52629830"/>
                  </a:ext>
                </a:extLst>
              </a:tr>
              <a:tr h="502955">
                <a:tc>
                  <a:txBody>
                    <a:bodyPr/>
                    <a:lstStyle/>
                    <a:p>
                      <a:pPr marL="457200" algn="ctr"/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Bronze 2B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id-ID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1.001 MMBtu</a:t>
                      </a:r>
                      <a:endParaRPr lang="en-ID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id-ID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1.750 MMBtu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/>
                      <a:r>
                        <a:rPr lang="id-ID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175%</a:t>
                      </a:r>
                      <a:endParaRPr lang="en-ID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23626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6DB75FD-6C1C-4E45-73FC-09F2179B6F71}"/>
              </a:ext>
            </a:extLst>
          </p:cNvPr>
          <p:cNvSpPr txBox="1"/>
          <p:nvPr/>
        </p:nvSpPr>
        <p:spPr>
          <a:xfrm>
            <a:off x="169861" y="1094229"/>
            <a:ext cx="711433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Terdapat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dua Sub-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Produk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baru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yaitu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Bronze 2A 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dan 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Bronze 2B.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Pada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periode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2022 – 2024,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sebanyak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618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perusahaan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masuk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dalam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sub-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produk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Bronze 2A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dan 225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perusahaan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pada sub-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produk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Bronze 2B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Sebesar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32,1% </a:t>
            </a:r>
            <a:r>
              <a:rPr lang="en-US" sz="14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Pelanggan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Bronze 1A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menggunakan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gas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sesuai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kontraknya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tanpa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melebihi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atau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dibawah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batas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kontrak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sementara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42,7%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tercatat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melebihi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atau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dibawah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kontrak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hingga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lebih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50%.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Sebaliknya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en-US" sz="14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hanya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8,5% </a:t>
            </a:r>
            <a:r>
              <a:rPr lang="en-US" sz="1400" b="1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pelanggan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Bronze 2B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yang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menggunakan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gas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sesuai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kontraknya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, dan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sekitar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b="1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79,1%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menunjukkan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deviasi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penggunaan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melebihi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atau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dibawah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batas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kontrak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dari</a:t>
            </a:r>
            <a:r>
              <a:rPr lang="en-US" sz="14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50%. 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5CB8B9-8FCD-0752-9431-396E60EC5D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6" t="8998" r="14141" b="4637"/>
          <a:stretch/>
        </p:blipFill>
        <p:spPr bwMode="auto">
          <a:xfrm>
            <a:off x="8372429" y="850610"/>
            <a:ext cx="2350213" cy="263945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2C2FCE-194E-F36A-D296-3652D25F4F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8563" y="3696384"/>
            <a:ext cx="4737944" cy="2832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9872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254953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19A516-D5DC-83FB-4912-3C15791F27BB}"/>
              </a:ext>
            </a:extLst>
          </p:cNvPr>
          <p:cNvSpPr txBox="1"/>
          <p:nvPr/>
        </p:nvSpPr>
        <p:spPr>
          <a:xfrm>
            <a:off x="136603" y="1352535"/>
            <a:ext cx="6412317" cy="2005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skema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kontrak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saat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pemanfaatannya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hanya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47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%.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Melalui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klasterisasi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klasifikasi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Bronze 2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dibagi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dua sub-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produk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Bronze 2A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000 MMBtu/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Bronze 2B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(di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1.000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MMBtu/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Bronze 2A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tingkat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pemanfaatan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59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%,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Bronze 2B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mencapai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ID" sz="14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terlihat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Bronze 2A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belum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optimal,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menandakan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batas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atasnya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terlalu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tinggi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98DDB0-6651-A8A5-DBC0-4DF27214C6A2}"/>
              </a:ext>
            </a:extLst>
          </p:cNvPr>
          <p:cNvSpPr txBox="1"/>
          <p:nvPr/>
        </p:nvSpPr>
        <p:spPr>
          <a:xfrm>
            <a:off x="8585214" y="870888"/>
            <a:ext cx="1403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Bronze 2A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BFE07-C170-FC6B-5B83-99B103911B98}"/>
              </a:ext>
            </a:extLst>
          </p:cNvPr>
          <p:cNvSpPr txBox="1"/>
          <p:nvPr/>
        </p:nvSpPr>
        <p:spPr>
          <a:xfrm>
            <a:off x="10120493" y="870888"/>
            <a:ext cx="1403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Bronze 2</a:t>
            </a:r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Tw Cen MT" panose="020B0602020104020603" pitchFamily="34" charset="0"/>
                <a:cs typeface="Arial" panose="020B0604020202020204" pitchFamily="34" charset="0"/>
              </a:rPr>
              <a:t>B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208942-5BD3-C890-D9A8-1E848DCEDD5F}"/>
              </a:ext>
            </a:extLst>
          </p:cNvPr>
          <p:cNvSpPr txBox="1"/>
          <p:nvPr/>
        </p:nvSpPr>
        <p:spPr>
          <a:xfrm>
            <a:off x="136604" y="4019393"/>
            <a:ext cx="6412317" cy="2236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itu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lanjutan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Gaussian Mixture Model (GMM)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mengidentifikasi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area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transisi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pada volume </a:t>
            </a:r>
            <a:r>
              <a:rPr lang="en-ID" sz="14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850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–1.200 MMBtu/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penyesuaian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Batas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Bronze 2A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875 MMBtu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14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endParaRPr lang="en-ID" sz="1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Batas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Bronze 2B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876 </a:t>
            </a:r>
            <a:r>
              <a:rPr lang="en-ID" sz="14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MMBtu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D" sz="14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bulan</a:t>
            </a:r>
            <a:endParaRPr lang="en-ID" sz="14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Pemanfaatan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Bronze 2A </a:t>
            </a:r>
            <a:r>
              <a:rPr lang="en-ID" sz="14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meningkat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b="1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64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%,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sementara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Bronze 2B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4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angka</a:t>
            </a:r>
            <a:r>
              <a:rPr lang="en-ID" sz="14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81%.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Meski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sedikit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penurunan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pada Bronze 2B,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peningkatan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di Bronze 2A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mencerminkan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distribusi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4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proporsional</a:t>
            </a:r>
            <a:r>
              <a:rPr lang="en-ID" sz="14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8D1B33B-C502-3F7C-989F-74A292649599}"/>
              </a:ext>
            </a:extLst>
          </p:cNvPr>
          <p:cNvCxnSpPr/>
          <p:nvPr/>
        </p:nvCxnSpPr>
        <p:spPr>
          <a:xfrm>
            <a:off x="136603" y="3749040"/>
            <a:ext cx="64123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5C559A6-A50A-25EA-5E8F-314DFA0EEDD3}"/>
              </a:ext>
            </a:extLst>
          </p:cNvPr>
          <p:cNvSpPr txBox="1"/>
          <p:nvPr/>
        </p:nvSpPr>
        <p:spPr>
          <a:xfrm>
            <a:off x="8585214" y="4019393"/>
            <a:ext cx="1403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Bronze 2A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D4D49C-F7AE-401C-AA40-B317FB0FC2EA}"/>
              </a:ext>
            </a:extLst>
          </p:cNvPr>
          <p:cNvSpPr txBox="1"/>
          <p:nvPr/>
        </p:nvSpPr>
        <p:spPr>
          <a:xfrm>
            <a:off x="10102651" y="4019393"/>
            <a:ext cx="1403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Bronze 2B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B25D54-505B-1ADF-CD70-6B0F5A2F0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5974" y="1255354"/>
            <a:ext cx="4541724" cy="2405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13187F-8F36-2FDA-B416-C20528372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745" y="4425443"/>
            <a:ext cx="4505921" cy="235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249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254953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19A516-D5DC-83FB-4912-3C15791F27BB}"/>
              </a:ext>
            </a:extLst>
          </p:cNvPr>
          <p:cNvSpPr txBox="1"/>
          <p:nvPr/>
        </p:nvSpPr>
        <p:spPr>
          <a:xfrm>
            <a:off x="136603" y="1037361"/>
            <a:ext cx="6412317" cy="346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Validasi</a:t>
            </a:r>
            <a:r>
              <a:rPr lang="en-ID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6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didapat</a:t>
            </a:r>
            <a:r>
              <a:rPr lang="en-ID" sz="1600" kern="1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kan</a:t>
            </a:r>
            <a:r>
              <a:rPr lang="en-ID" sz="16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  <a:endParaRPr lang="en-ID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DAC3165-A744-DE12-C22F-87CB30FA4D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560346"/>
                  </p:ext>
                </p:extLst>
              </p:nvPr>
            </p:nvGraphicFramePr>
            <p:xfrm>
              <a:off x="185243" y="1527243"/>
              <a:ext cx="6500300" cy="19881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075">
                      <a:extLst>
                        <a:ext uri="{9D8B030D-6E8A-4147-A177-3AD203B41FA5}">
                          <a16:colId xmlns:a16="http://schemas.microsoft.com/office/drawing/2014/main" val="753210122"/>
                        </a:ext>
                      </a:extLst>
                    </a:gridCol>
                    <a:gridCol w="1625075">
                      <a:extLst>
                        <a:ext uri="{9D8B030D-6E8A-4147-A177-3AD203B41FA5}">
                          <a16:colId xmlns:a16="http://schemas.microsoft.com/office/drawing/2014/main" val="3079111802"/>
                        </a:ext>
                      </a:extLst>
                    </a:gridCol>
                    <a:gridCol w="1625075">
                      <a:extLst>
                        <a:ext uri="{9D8B030D-6E8A-4147-A177-3AD203B41FA5}">
                          <a16:colId xmlns:a16="http://schemas.microsoft.com/office/drawing/2014/main" val="1758796970"/>
                        </a:ext>
                      </a:extLst>
                    </a:gridCol>
                    <a:gridCol w="1625075">
                      <a:extLst>
                        <a:ext uri="{9D8B030D-6E8A-4147-A177-3AD203B41FA5}">
                          <a16:colId xmlns:a16="http://schemas.microsoft.com/office/drawing/2014/main" val="4076162229"/>
                        </a:ext>
                      </a:extLst>
                    </a:gridCol>
                  </a:tblGrid>
                  <a:tr h="5134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Sub-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Produk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Batas Minimal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Batas 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Maksimal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Persentase</a:t>
                          </a:r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Kenaikan</a:t>
                          </a:r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8329743"/>
                      </a:ext>
                    </a:extLst>
                  </a:tr>
                  <a:tr h="367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1A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1.001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4.500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449,5%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2629830"/>
                      </a:ext>
                    </a:extLst>
                  </a:tr>
                  <a:tr h="367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1B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4.501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10.000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e>
                                <m:sup>
                                  <m:r>
                                    <a:rPr lang="en-US" sz="1400" b="0" i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222,2%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236262"/>
                      </a:ext>
                    </a:extLst>
                  </a:tr>
                  <a:tr h="367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2A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 MMBtu</a:t>
                          </a:r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1.000 MMBtu</a:t>
                          </a:r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285,7%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006372"/>
                      </a:ext>
                    </a:extLst>
                  </a:tr>
                  <a:tr h="367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2B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1.001 MMBtu</a:t>
                          </a:r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1.750 MMBtu</a:t>
                          </a:r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175%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936352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4DAC3165-A744-DE12-C22F-87CB30FA4D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560346"/>
                  </p:ext>
                </p:extLst>
              </p:nvPr>
            </p:nvGraphicFramePr>
            <p:xfrm>
              <a:off x="185243" y="1527243"/>
              <a:ext cx="6500300" cy="1988152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625075">
                      <a:extLst>
                        <a:ext uri="{9D8B030D-6E8A-4147-A177-3AD203B41FA5}">
                          <a16:colId xmlns:a16="http://schemas.microsoft.com/office/drawing/2014/main" val="753210122"/>
                        </a:ext>
                      </a:extLst>
                    </a:gridCol>
                    <a:gridCol w="1625075">
                      <a:extLst>
                        <a:ext uri="{9D8B030D-6E8A-4147-A177-3AD203B41FA5}">
                          <a16:colId xmlns:a16="http://schemas.microsoft.com/office/drawing/2014/main" val="3079111802"/>
                        </a:ext>
                      </a:extLst>
                    </a:gridCol>
                    <a:gridCol w="1625075">
                      <a:extLst>
                        <a:ext uri="{9D8B030D-6E8A-4147-A177-3AD203B41FA5}">
                          <a16:colId xmlns:a16="http://schemas.microsoft.com/office/drawing/2014/main" val="1758796970"/>
                        </a:ext>
                      </a:extLst>
                    </a:gridCol>
                    <a:gridCol w="1625075">
                      <a:extLst>
                        <a:ext uri="{9D8B030D-6E8A-4147-A177-3AD203B41FA5}">
                          <a16:colId xmlns:a16="http://schemas.microsoft.com/office/drawing/2014/main" val="407616222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Sub-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Produk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Batas Minimal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Batas 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Maksimal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Persentase</a:t>
                          </a:r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Kenaikan</a:t>
                          </a:r>
                          <a:r>
                            <a:rPr lang="en-US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ID" sz="1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8329743"/>
                      </a:ext>
                    </a:extLst>
                  </a:tr>
                  <a:tr h="367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1A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100000" t="-140984" r="-200000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l="-200752" t="-140984" r="-100752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449,5%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552629830"/>
                      </a:ext>
                    </a:extLst>
                  </a:tr>
                  <a:tr h="367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1B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45000" r="-200000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752" t="-245000" r="-100752" b="-20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222,2%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8236262"/>
                      </a:ext>
                    </a:extLst>
                  </a:tr>
                  <a:tr h="367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2A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350 MMBtu</a:t>
                          </a:r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1.000 MMBtu</a:t>
                          </a:r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285,7%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8006372"/>
                      </a:ext>
                    </a:extLst>
                  </a:tr>
                  <a:tr h="367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Bronze 2B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1.001 MMBtu</a:t>
                          </a:r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i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1.750 MMBtu</a:t>
                          </a:r>
                          <a:endParaRPr lang="en-ID" sz="1400" i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175%</a:t>
                          </a:r>
                          <a:endParaRPr lang="en-ID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2936352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18AEBF-0BDC-FFFA-8977-76BBF2545083}"/>
                  </a:ext>
                </a:extLst>
              </p:cNvPr>
              <p:cNvSpPr txBox="1"/>
              <p:nvPr/>
            </p:nvSpPr>
            <p:spPr>
              <a:xfrm>
                <a:off x="136603" y="3658451"/>
                <a:ext cx="6412317" cy="5455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Tx/>
                  <a:buChar char="-"/>
                </a:pPr>
                <a:r>
                  <a:rPr lang="en-US" sz="1400" b="1" kern="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Bronze 1A </a:t>
                </a:r>
                <a:r>
                  <a:rPr lang="en-US" sz="1400" kern="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: Batas Minimal baru 1.0001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400" b="0" i="0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sz="14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dan Batas </a:t>
                </a:r>
                <a:r>
                  <a:rPr lang="en-ID" sz="1400" kern="10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Maksimal</a:t>
                </a:r>
                <a:r>
                  <a:rPr lang="en-ID" sz="14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kern="100" dirty="0" err="1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baru</a:t>
                </a:r>
                <a:r>
                  <a:rPr lang="en-ID" sz="1400" kern="1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4.500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sz="1400" b="0" i="0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ID" sz="1400" b="0" kern="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b="0" kern="100" dirty="0" err="1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ID" sz="1400" b="0" kern="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b="0" kern="100" dirty="0" err="1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kenaikan</a:t>
                </a:r>
                <a:r>
                  <a:rPr lang="en-ID" sz="1400" b="0" kern="100" dirty="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ID" sz="1400" b="0" kern="100" dirty="0" err="1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sebesar</a:t>
                </a:r>
                <a:r>
                  <a:rPr lang="en-ID" sz="1400" b="0" kern="100"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 449,5%</a:t>
                </a:r>
                <a:endParaRPr lang="en-US" sz="1400" b="0" kern="1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18AEBF-0BDC-FFFA-8977-76BBF2545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3" y="3658451"/>
                <a:ext cx="6412317" cy="545534"/>
              </a:xfrm>
              <a:prstGeom prst="rect">
                <a:avLst/>
              </a:prstGeom>
              <a:blipFill>
                <a:blip r:embed="rId5"/>
                <a:stretch>
                  <a:fillRect l="-285" t="-1111"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83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121075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654E5D-8CF5-1310-9D93-2F0B2EAF2563}"/>
              </a:ext>
            </a:extLst>
          </p:cNvPr>
          <p:cNvSpPr txBox="1"/>
          <p:nvPr/>
        </p:nvSpPr>
        <p:spPr>
          <a:xfrm>
            <a:off x="0" y="376816"/>
            <a:ext cx="592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Tujuan dan Manfaat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3EA62C-0EFC-820F-3CCF-291764BC2D0D}"/>
              </a:ext>
            </a:extLst>
          </p:cNvPr>
          <p:cNvSpPr txBox="1"/>
          <p:nvPr/>
        </p:nvSpPr>
        <p:spPr>
          <a:xfrm>
            <a:off x="1348055" y="1187421"/>
            <a:ext cx="17151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400" b="1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Pemetaan</a:t>
            </a:r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Ulang</a:t>
            </a:r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endParaRPr lang="en-US" sz="2400" b="1" baseline="0" dirty="0">
              <a:solidFill>
                <a:srgbClr val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B71430-A993-0928-3841-FB2386C68939}"/>
              </a:ext>
            </a:extLst>
          </p:cNvPr>
          <p:cNvCxnSpPr>
            <a:cxnSpLocks/>
          </p:cNvCxnSpPr>
          <p:nvPr/>
        </p:nvCxnSpPr>
        <p:spPr>
          <a:xfrm>
            <a:off x="1348055" y="2173666"/>
            <a:ext cx="10208871" cy="69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01FEAF-9EE2-8B98-7E56-9EA4C682A7C8}"/>
              </a:ext>
            </a:extLst>
          </p:cNvPr>
          <p:cNvSpPr txBox="1"/>
          <p:nvPr/>
        </p:nvSpPr>
        <p:spPr>
          <a:xfrm>
            <a:off x="3492463" y="1319977"/>
            <a:ext cx="8197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Melakukan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pemetaan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ulang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terhadap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range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pemakaian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gas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pelanggan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sub-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produk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Bronze 1 dan Bronze 2, agar lebih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mencerminkan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konsumsi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aktual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pelanngan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DA832-25AE-FCBC-60C0-692718F0E18A}"/>
              </a:ext>
            </a:extLst>
          </p:cNvPr>
          <p:cNvSpPr txBox="1"/>
          <p:nvPr/>
        </p:nvSpPr>
        <p:spPr>
          <a:xfrm>
            <a:off x="1348055" y="2266751"/>
            <a:ext cx="2344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400" b="1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Peningkatan</a:t>
            </a:r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Pemanfaatan</a:t>
            </a:r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Gas</a:t>
            </a:r>
            <a:endParaRPr lang="en-US" sz="2400" b="1" baseline="0" dirty="0">
              <a:solidFill>
                <a:srgbClr val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11F436-14F1-C25A-96A8-F9CB2E936F75}"/>
              </a:ext>
            </a:extLst>
          </p:cNvPr>
          <p:cNvCxnSpPr>
            <a:cxnSpLocks/>
          </p:cNvCxnSpPr>
          <p:nvPr/>
        </p:nvCxnSpPr>
        <p:spPr>
          <a:xfrm>
            <a:off x="1348055" y="3553210"/>
            <a:ext cx="10208871" cy="69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47CA8E-1CE6-6E13-ECB8-8803C46CBAE5}"/>
              </a:ext>
            </a:extLst>
          </p:cNvPr>
          <p:cNvSpPr txBox="1"/>
          <p:nvPr/>
        </p:nvSpPr>
        <p:spPr>
          <a:xfrm>
            <a:off x="3492463" y="2266751"/>
            <a:ext cx="8197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Dengan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menyusun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ulang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batas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atas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dan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bawah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pada Bronze 1 dan Bronze 2,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memungkinkan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adanya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peningkatan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efisiensi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pemanfaatan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gas, yang sekarang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masih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tergolong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rendah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dengan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hanya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mencapai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tingkat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32% pada Bronze 1 dan 47% pada Bronze 2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426496-8FCC-B878-0CF6-023EC873E2FA}"/>
              </a:ext>
            </a:extLst>
          </p:cNvPr>
          <p:cNvCxnSpPr>
            <a:cxnSpLocks/>
          </p:cNvCxnSpPr>
          <p:nvPr/>
        </p:nvCxnSpPr>
        <p:spPr>
          <a:xfrm>
            <a:off x="1348055" y="3569276"/>
            <a:ext cx="10208871" cy="69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B5808B-363B-A605-02F0-2C12E45E2C4C}"/>
              </a:ext>
            </a:extLst>
          </p:cNvPr>
          <p:cNvSpPr txBox="1"/>
          <p:nvPr/>
        </p:nvSpPr>
        <p:spPr>
          <a:xfrm>
            <a:off x="1348055" y="3662361"/>
            <a:ext cx="2344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400" b="1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Segmentasi</a:t>
            </a:r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400" b="1" baseline="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Sub-</a:t>
            </a:r>
            <a:r>
              <a:rPr lang="en-US" sz="2400" b="1" baseline="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Produk</a:t>
            </a:r>
            <a:r>
              <a:rPr lang="en-US" sz="2400" b="1" baseline="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Baru</a:t>
            </a:r>
            <a:endParaRPr lang="en-US" sz="2400" b="1" baseline="0" dirty="0">
              <a:solidFill>
                <a:srgbClr val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3919413-084D-6F2A-654D-FE35B3F029B2}"/>
              </a:ext>
            </a:extLst>
          </p:cNvPr>
          <p:cNvCxnSpPr>
            <a:cxnSpLocks/>
          </p:cNvCxnSpPr>
          <p:nvPr/>
        </p:nvCxnSpPr>
        <p:spPr>
          <a:xfrm>
            <a:off x="1348055" y="4948820"/>
            <a:ext cx="10208871" cy="69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FB2F69-1F2F-47AC-7171-374A3EA806F0}"/>
              </a:ext>
            </a:extLst>
          </p:cNvPr>
          <p:cNvSpPr txBox="1"/>
          <p:nvPr/>
        </p:nvSpPr>
        <p:spPr>
          <a:xfrm>
            <a:off x="3492463" y="3662361"/>
            <a:ext cx="81979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Menghasilkan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Sub-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Produk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baru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seperti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Sub-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Produk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Bronze 1A-1B, Bronze 2A-2B agar :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Lebih 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proporsional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Lebih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sesuai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dengan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perilaku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pemakaian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pelanggan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Char char="-"/>
              <a:tabLst/>
              <a:defRPr/>
            </a:pP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Dapat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dijadikan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dasar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dalam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pengambilan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kebijakan</a:t>
            </a:r>
            <a:r>
              <a:rPr lang="en-US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dan </a:t>
            </a:r>
            <a:r>
              <a:rPr lang="en-US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keputusan</a:t>
            </a:r>
            <a:endParaRPr kumimoji="0" lang="en-US" sz="18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C63461-3BB0-70AF-7914-D9294C59D7B1}"/>
              </a:ext>
            </a:extLst>
          </p:cNvPr>
          <p:cNvCxnSpPr>
            <a:cxnSpLocks/>
          </p:cNvCxnSpPr>
          <p:nvPr/>
        </p:nvCxnSpPr>
        <p:spPr>
          <a:xfrm>
            <a:off x="1348055" y="4952462"/>
            <a:ext cx="10208871" cy="6955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E0A12DC-4634-33B6-B164-534AA359C2ED}"/>
              </a:ext>
            </a:extLst>
          </p:cNvPr>
          <p:cNvSpPr txBox="1"/>
          <p:nvPr/>
        </p:nvSpPr>
        <p:spPr>
          <a:xfrm>
            <a:off x="1348055" y="5045547"/>
            <a:ext cx="2344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400" b="1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Rekomendasi</a:t>
            </a:r>
            <a:endParaRPr lang="en-US" sz="2400" b="1" dirty="0">
              <a:solidFill>
                <a:srgbClr val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400" b="1" baseline="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Batas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4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Range</a:t>
            </a:r>
            <a:endParaRPr lang="en-US" sz="2400" b="1" baseline="0" dirty="0">
              <a:solidFill>
                <a:srgbClr val="000000"/>
              </a:solidFill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F2B17-4CEF-2FFA-A956-BE610F0C5985}"/>
              </a:ext>
            </a:extLst>
          </p:cNvPr>
          <p:cNvSpPr txBox="1"/>
          <p:nvPr/>
        </p:nvSpPr>
        <p:spPr>
          <a:xfrm>
            <a:off x="3492463" y="5322545"/>
            <a:ext cx="81979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Memberikan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rekomendasi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batas range yang lebih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tepat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guna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mendudukung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efisiensi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kontrak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energi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dan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perencanaan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distribusi</a:t>
            </a:r>
            <a:r>
              <a:rPr kumimoji="0" lang="en-US" sz="18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gas, </a:t>
            </a:r>
          </a:p>
        </p:txBody>
      </p:sp>
      <p:pic>
        <p:nvPicPr>
          <p:cNvPr id="28" name="Graphic 27" descr="Bar graph with upward trend with solid fill">
            <a:extLst>
              <a:ext uri="{FF2B5EF4-FFF2-40B4-BE49-F238E27FC236}">
                <a16:creationId xmlns:a16="http://schemas.microsoft.com/office/drawing/2014/main" id="{B452E057-A061-A2F2-AE0F-CF5CF4F355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033" y="2444793"/>
            <a:ext cx="750781" cy="750781"/>
          </a:xfrm>
          <a:prstGeom prst="rect">
            <a:avLst/>
          </a:prstGeom>
        </p:spPr>
      </p:pic>
      <p:pic>
        <p:nvPicPr>
          <p:cNvPr id="30" name="Graphic 29" descr="Bullseye with solid fill">
            <a:extLst>
              <a:ext uri="{FF2B5EF4-FFF2-40B4-BE49-F238E27FC236}">
                <a16:creationId xmlns:a16="http://schemas.microsoft.com/office/drawing/2014/main" id="{D5C33275-5F13-CE55-5E05-7D5C2A9143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0429" y="5271967"/>
            <a:ext cx="824042" cy="824042"/>
          </a:xfrm>
          <a:prstGeom prst="rect">
            <a:avLst/>
          </a:prstGeom>
        </p:spPr>
      </p:pic>
      <p:pic>
        <p:nvPicPr>
          <p:cNvPr id="32" name="Graphic 31" descr="Map with pin with solid fill">
            <a:extLst>
              <a:ext uri="{FF2B5EF4-FFF2-40B4-BE49-F238E27FC236}">
                <a16:creationId xmlns:a16="http://schemas.microsoft.com/office/drawing/2014/main" id="{68C8C142-6D6D-8F74-8343-08C9AA77D8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403" y="1231121"/>
            <a:ext cx="824042" cy="824042"/>
          </a:xfrm>
          <a:prstGeom prst="rect">
            <a:avLst/>
          </a:prstGeom>
        </p:spPr>
      </p:pic>
      <p:pic>
        <p:nvPicPr>
          <p:cNvPr id="34" name="Graphic 33" descr="Pin with solid fill">
            <a:extLst>
              <a:ext uri="{FF2B5EF4-FFF2-40B4-BE49-F238E27FC236}">
                <a16:creationId xmlns:a16="http://schemas.microsoft.com/office/drawing/2014/main" id="{29A6B996-CE64-08C9-E786-6CE4544085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38304" y="3886200"/>
            <a:ext cx="695141" cy="6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83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121075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654E5D-8CF5-1310-9D93-2F0B2EAF2563}"/>
              </a:ext>
            </a:extLst>
          </p:cNvPr>
          <p:cNvSpPr txBox="1"/>
          <p:nvPr/>
        </p:nvSpPr>
        <p:spPr>
          <a:xfrm>
            <a:off x="0" y="376816"/>
            <a:ext cx="592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Metodelogi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F2B17-4CEF-2FFA-A956-BE610F0C5985}"/>
              </a:ext>
            </a:extLst>
          </p:cNvPr>
          <p:cNvSpPr txBox="1"/>
          <p:nvPr/>
        </p:nvSpPr>
        <p:spPr>
          <a:xfrm>
            <a:off x="136604" y="733969"/>
            <a:ext cx="70618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Data </a:t>
            </a: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merupakan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data </a:t>
            </a: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historis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pemakaian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gas </a:t>
            </a: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bumi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dari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pelanggan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industi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dan </a:t>
            </a: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komersial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dari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periode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2022 </a:t>
            </a: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hingga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2024.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Pencarian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jumlah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klaster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klasifikasi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Elbow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didapat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optimal adalah 2 pada Bronze 1 dan Bronze 2.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Pada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Silhouette Score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titik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optimal pada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ronze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1 adalah 3 dan Bronze 2 adalah 2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Melakukan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klastering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klasifikasi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menggunakan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metode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K-Means </a:t>
            </a:r>
            <a:r>
              <a:rPr lang="en-US" sz="1600" b="1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klaster</a:t>
            </a:r>
            <a:r>
              <a:rPr lang="en-US" sz="16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, Gaussian Mixture Model, dan Jenks Natural Breaks.</a:t>
            </a:r>
          </a:p>
          <a:p>
            <a:pPr marL="285750" marR="0" lvl="0" indent="-2857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Pengujian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data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setelah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ditemukan</a:t>
            </a:r>
            <a:r>
              <a:rPr lang="en-US" sz="1600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 range baru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A2BFCC-9646-DC46-2366-4E5BD656E72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8" b="3743"/>
          <a:stretch/>
        </p:blipFill>
        <p:spPr bwMode="auto">
          <a:xfrm>
            <a:off x="7123089" y="1000174"/>
            <a:ext cx="4932307" cy="51866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C7E22F2-9D51-3F95-5853-85AA6BC8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05" y="3382184"/>
            <a:ext cx="2673837" cy="169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535D28-4C7B-F454-1737-E76C7455F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706" y="5087811"/>
            <a:ext cx="2639236" cy="17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CE1947C-8A66-FA03-3B9B-712150086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99" y="3358935"/>
            <a:ext cx="2673837" cy="172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93C138D-4315-CAAC-919C-21C71F1DE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00" y="5093482"/>
            <a:ext cx="2639236" cy="176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D4DA34D-5AD3-3EBE-87EE-BD20E63CC297}"/>
              </a:ext>
            </a:extLst>
          </p:cNvPr>
          <p:cNvSpPr txBox="1"/>
          <p:nvPr/>
        </p:nvSpPr>
        <p:spPr>
          <a:xfrm>
            <a:off x="512259" y="3002093"/>
            <a:ext cx="1403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Bronze 1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63AB19-5F2C-77CB-8A96-0CA55CBA550E}"/>
              </a:ext>
            </a:extLst>
          </p:cNvPr>
          <p:cNvSpPr txBox="1"/>
          <p:nvPr/>
        </p:nvSpPr>
        <p:spPr>
          <a:xfrm>
            <a:off x="3817674" y="3002093"/>
            <a:ext cx="1403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Bronze 2</a:t>
            </a:r>
            <a:r>
              <a:rPr kumimoji="0" lang="en-US" sz="16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918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E8D26-2555-006B-836B-9578E74E4B27}"/>
              </a:ext>
            </a:extLst>
          </p:cNvPr>
          <p:cNvSpPr txBox="1"/>
          <p:nvPr/>
        </p:nvSpPr>
        <p:spPr>
          <a:xfrm>
            <a:off x="2497014" y="2921168"/>
            <a:ext cx="743855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Sub </a:t>
            </a:r>
            <a:r>
              <a:rPr lang="en-US" sz="6000" b="1" dirty="0" err="1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Produk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-Bronze 1 </a:t>
            </a:r>
            <a:endParaRPr kumimoji="0" lang="en-US" sz="6000" b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08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121075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654E5D-8CF5-1310-9D93-2F0B2EAF2563}"/>
              </a:ext>
            </a:extLst>
          </p:cNvPr>
          <p:cNvSpPr txBox="1"/>
          <p:nvPr/>
        </p:nvSpPr>
        <p:spPr>
          <a:xfrm>
            <a:off x="0" y="386544"/>
            <a:ext cx="592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 yang digunakan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F2B17-4CEF-2FFA-A956-BE610F0C5985}"/>
              </a:ext>
            </a:extLst>
          </p:cNvPr>
          <p:cNvSpPr txBox="1"/>
          <p:nvPr/>
        </p:nvSpPr>
        <p:spPr>
          <a:xfrm>
            <a:off x="287070" y="850610"/>
            <a:ext cx="16690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K-Means</a:t>
            </a:r>
            <a:b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Clustering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E9CF2-FECF-2C9C-F581-514EAB3A30C7}"/>
              </a:ext>
            </a:extLst>
          </p:cNvPr>
          <p:cNvSpPr txBox="1"/>
          <p:nvPr/>
        </p:nvSpPr>
        <p:spPr>
          <a:xfrm>
            <a:off x="2019413" y="938995"/>
            <a:ext cx="4076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ID" sz="1600" b="1" dirty="0"/>
              <a:t>K-Means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mengelompokkan</a:t>
            </a:r>
            <a:r>
              <a:rPr lang="en-ID" sz="1600" dirty="0"/>
              <a:t> data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b="1" dirty="0" err="1"/>
              <a:t>klaster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b="1" dirty="0" err="1"/>
              <a:t>kemiripan</a:t>
            </a:r>
            <a:r>
              <a:rPr lang="en-ID" sz="1600" b="1" dirty="0"/>
              <a:t> </a:t>
            </a:r>
            <a:r>
              <a:rPr lang="en-ID" sz="1600" b="1" dirty="0" err="1"/>
              <a:t>pola</a:t>
            </a:r>
            <a:r>
              <a:rPr lang="en-ID" sz="1600" dirty="0"/>
              <a:t>.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1EC3A7-C56F-E18B-FA9B-55AA7C873598}"/>
              </a:ext>
            </a:extLst>
          </p:cNvPr>
          <p:cNvCxnSpPr/>
          <p:nvPr/>
        </p:nvCxnSpPr>
        <p:spPr>
          <a:xfrm>
            <a:off x="1956122" y="850610"/>
            <a:ext cx="0" cy="954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6" name="Picture 12">
            <a:extLst>
              <a:ext uri="{FF2B5EF4-FFF2-40B4-BE49-F238E27FC236}">
                <a16:creationId xmlns:a16="http://schemas.microsoft.com/office/drawing/2014/main" id="{DB1A343C-EAE2-6099-A02E-FB4FB8F8F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3" y="4478051"/>
            <a:ext cx="9789931" cy="232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F7EE226-E0B4-6DF3-44F7-B4B9A8D3F359}"/>
              </a:ext>
            </a:extLst>
          </p:cNvPr>
          <p:cNvSpPr txBox="1"/>
          <p:nvPr/>
        </p:nvSpPr>
        <p:spPr>
          <a:xfrm>
            <a:off x="337870" y="1917866"/>
            <a:ext cx="1669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Bronze 1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01A2D-BBC5-AEB4-A0AF-FDD15D464C0E}"/>
              </a:ext>
            </a:extLst>
          </p:cNvPr>
          <p:cNvCxnSpPr>
            <a:cxnSpLocks/>
          </p:cNvCxnSpPr>
          <p:nvPr/>
        </p:nvCxnSpPr>
        <p:spPr>
          <a:xfrm flipH="1">
            <a:off x="287070" y="1869534"/>
            <a:ext cx="61391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3FD12127-0106-1CD9-156A-655C479134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66" y="2103117"/>
            <a:ext cx="3349776" cy="213863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0C0A9056-210C-AE84-50E4-C62D737B8B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812367"/>
            <a:ext cx="5521901" cy="9112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/>
              <p:nvPr/>
            </p:nvSpPr>
            <p:spPr>
              <a:xfrm>
                <a:off x="185470" y="2509902"/>
                <a:ext cx="7825767" cy="18381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dirty="0"/>
                  <a:t>Pemodelan </a:t>
                </a:r>
                <a:r>
                  <a:rPr lang="en-ID" sz="1600" dirty="0" err="1"/>
                  <a:t>ini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membagi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pelanggan</a:t>
                </a:r>
                <a:r>
                  <a:rPr lang="en-ID" sz="1600" dirty="0"/>
                  <a:t> Bronze 1 </a:t>
                </a:r>
                <a:r>
                  <a:rPr lang="en-ID" sz="1600" dirty="0" err="1"/>
                  <a:t>menjadi</a:t>
                </a:r>
                <a:r>
                  <a:rPr lang="en-ID" sz="1600" dirty="0"/>
                  <a:t> 2 </a:t>
                </a:r>
                <a:r>
                  <a:rPr lang="en-ID" sz="1600" dirty="0" err="1"/>
                  <a:t>kelompok</a:t>
                </a:r>
                <a:r>
                  <a:rPr lang="en-ID" sz="1600" dirty="0"/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b="1" dirty="0" err="1"/>
                  <a:t>Klaster</a:t>
                </a:r>
                <a:r>
                  <a:rPr lang="en-ID" sz="1600" b="1" dirty="0"/>
                  <a:t> 0 </a:t>
                </a:r>
                <a:r>
                  <a:rPr lang="en-ID" sz="1600" dirty="0" err="1"/>
                  <a:t>berisi</a:t>
                </a:r>
                <a:r>
                  <a:rPr lang="en-ID" sz="1600" dirty="0"/>
                  <a:t> </a:t>
                </a:r>
                <a:r>
                  <a:rPr lang="en-ID" sz="1600" b="1" dirty="0"/>
                  <a:t>752 </a:t>
                </a:r>
                <a:r>
                  <a:rPr lang="en-ID" sz="1600" b="1" dirty="0" err="1"/>
                  <a:t>pelanggan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rata </a:t>
                </a:r>
                <a:r>
                  <a:rPr lang="en-ID" sz="1600" dirty="0" err="1"/>
                  <a:t>rata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pemakaian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sekitar</a:t>
                </a:r>
                <a:r>
                  <a:rPr lang="en-ID" sz="1600" dirty="0"/>
                  <a:t> </a:t>
                </a:r>
                <a:r>
                  <a:rPr lang="en-ID" sz="1600" b="1" dirty="0"/>
                  <a:t>2.110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ID" sz="1600" b="1" dirty="0"/>
                  <a:t>/</a:t>
                </a:r>
                <a:r>
                  <a:rPr lang="en-ID" sz="1600" b="1" dirty="0" err="1"/>
                  <a:t>bulan</a:t>
                </a:r>
                <a:endParaRPr lang="en-ID" sz="1600" b="1" dirty="0"/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dirty="0" err="1"/>
                  <a:t>Rentang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pemakaian</a:t>
                </a:r>
                <a:r>
                  <a:rPr lang="en-ID" sz="1600" dirty="0"/>
                  <a:t> </a:t>
                </a:r>
                <a:r>
                  <a:rPr lang="en-ID" sz="1600" b="1" dirty="0" err="1"/>
                  <a:t>Klaster</a:t>
                </a:r>
                <a:r>
                  <a:rPr lang="en-ID" sz="1600" b="1" dirty="0"/>
                  <a:t> 0 </a:t>
                </a:r>
                <a:r>
                  <a:rPr lang="en-ID" sz="1600" dirty="0"/>
                  <a:t> </a:t>
                </a:r>
                <a:r>
                  <a:rPr lang="en-ID" sz="1600" dirty="0" err="1"/>
                  <a:t>berkisar</a:t>
                </a:r>
                <a:r>
                  <a:rPr lang="en-ID" sz="1600" dirty="0"/>
                  <a:t> </a:t>
                </a:r>
                <a:r>
                  <a:rPr lang="en-ID" sz="1600" dirty="0" err="1"/>
                  <a:t>antara</a:t>
                </a:r>
                <a:r>
                  <a:rPr lang="en-ID" sz="1600" dirty="0"/>
                  <a:t> </a:t>
                </a:r>
                <a:r>
                  <a:rPr lang="en-ID" sz="1600" b="1" dirty="0"/>
                  <a:t>505 – 4.700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, 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ini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mewakili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Kelompok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dengan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Rendah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– Sedang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1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terdiri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dari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191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dengan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rata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rata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sekitar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7.316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𝐦</m:t>
                        </m:r>
                      </m:e>
                      <m:sup>
                        <m:r>
                          <a:rPr lang="en-US" sz="16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  <m:r>
                      <a:rPr lang="en-US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𝐛𝐮𝐥𝐚𝐧</m:t>
                    </m:r>
                  </m:oMath>
                </a14:m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Rentang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1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berkisar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antara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4.701- 15.208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sz="1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𝐦</m:t>
                        </m:r>
                      </m:e>
                      <m:sup>
                        <m:r>
                          <a:rPr kumimoji="0" lang="en-US" sz="1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𝐛𝐮𝐥𝐚𝐧</m:t>
                    </m:r>
                  </m:oMath>
                </a14:m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0" y="2509902"/>
                <a:ext cx="7825767" cy="1838196"/>
              </a:xfrm>
              <a:prstGeom prst="rect">
                <a:avLst/>
              </a:prstGeom>
              <a:blipFill>
                <a:blip r:embed="rId7"/>
                <a:stretch>
                  <a:fillRect l="-312" t="-997" r="-467" b="-365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908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121075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654E5D-8CF5-1310-9D93-2F0B2EAF2563}"/>
              </a:ext>
            </a:extLst>
          </p:cNvPr>
          <p:cNvSpPr txBox="1"/>
          <p:nvPr/>
        </p:nvSpPr>
        <p:spPr>
          <a:xfrm>
            <a:off x="0" y="388734"/>
            <a:ext cx="592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 yang digunakan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F2B17-4CEF-2FFA-A956-BE610F0C5985}"/>
              </a:ext>
            </a:extLst>
          </p:cNvPr>
          <p:cNvSpPr txBox="1"/>
          <p:nvPr/>
        </p:nvSpPr>
        <p:spPr>
          <a:xfrm>
            <a:off x="287070" y="983280"/>
            <a:ext cx="16690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GMM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en-US" sz="2800" b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w Cen MT" panose="020B0602020104020603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E9CF2-FECF-2C9C-F581-514EAB3A30C7}"/>
              </a:ext>
            </a:extLst>
          </p:cNvPr>
          <p:cNvSpPr txBox="1"/>
          <p:nvPr/>
        </p:nvSpPr>
        <p:spPr>
          <a:xfrm>
            <a:off x="2010017" y="921724"/>
            <a:ext cx="41766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ID" sz="1600" b="1" dirty="0"/>
              <a:t>Gaussian Mixture Model</a:t>
            </a:r>
            <a:r>
              <a:rPr lang="en-ID" sz="1600" dirty="0"/>
              <a:t> Soft clustering: </a:t>
            </a:r>
            <a:r>
              <a:rPr lang="sv-SE" sz="1600" dirty="0"/>
              <a:t>mengasumsikan bahwa kumpulan data berasal dari campuran sejumlah </a:t>
            </a:r>
            <a:r>
              <a:rPr lang="sv-SE" sz="1600" b="1" dirty="0"/>
              <a:t>distribusi Gaussian (Normal)</a:t>
            </a:r>
            <a:r>
              <a:rPr lang="sv-SE" sz="1600" dirty="0"/>
              <a:t> yang terbatas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1EC3A7-C56F-E18B-FA9B-55AA7C873598}"/>
              </a:ext>
            </a:extLst>
          </p:cNvPr>
          <p:cNvCxnSpPr/>
          <p:nvPr/>
        </p:nvCxnSpPr>
        <p:spPr>
          <a:xfrm>
            <a:off x="1956122" y="983280"/>
            <a:ext cx="0" cy="954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7EE226-E0B4-6DF3-44F7-B4B9A8D3F359}"/>
              </a:ext>
            </a:extLst>
          </p:cNvPr>
          <p:cNvSpPr txBox="1"/>
          <p:nvPr/>
        </p:nvSpPr>
        <p:spPr>
          <a:xfrm>
            <a:off x="337870" y="2141459"/>
            <a:ext cx="1669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Bronze 1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01A2D-BBC5-AEB4-A0AF-FDD15D464C0E}"/>
              </a:ext>
            </a:extLst>
          </p:cNvPr>
          <p:cNvCxnSpPr>
            <a:cxnSpLocks/>
          </p:cNvCxnSpPr>
          <p:nvPr/>
        </p:nvCxnSpPr>
        <p:spPr>
          <a:xfrm flipH="1">
            <a:off x="287070" y="2002204"/>
            <a:ext cx="61391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/>
              <p:nvPr/>
            </p:nvSpPr>
            <p:spPr>
              <a:xfrm>
                <a:off x="185468" y="2803933"/>
                <a:ext cx="9504441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GMM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menunjuk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kan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adanya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zona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ambiguitas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pada range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gas rata-rata 3.200 – 4.250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</m:e>
                      <m:sup>
                        <m:r>
                          <a:rPr lang="en-US" sz="1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bulan</m:t>
                    </m:r>
                  </m:oMath>
                </a14:m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Probabilitas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keanggotaan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cenderung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rendah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(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sekitar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0,5 – 0,8),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mengindikasikan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bahwa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dalam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range ini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berada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di wilayah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perbatasan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antar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dengan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gas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dibawah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3.200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</m:e>
                      <m:sup>
                        <m:r>
                          <a:rPr lang="en-US" sz="1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bulan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dan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diatas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4.250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</m:e>
                      <m:sup>
                        <m:r>
                          <a:rPr lang="en-US" sz="1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bulan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menunjukkan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probabilitas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tinggi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(&gt;0,9),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menandakan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pemisahan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yang lebih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jelas</a:t>
                </a:r>
                <a:endParaRPr lang="en-US" sz="1600" dirty="0">
                  <a:solidFill>
                    <a:srgbClr val="000000"/>
                  </a:solidFill>
                  <a:latin typeface="+mj-lt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68" y="2803933"/>
                <a:ext cx="9504441" cy="1323439"/>
              </a:xfrm>
              <a:prstGeom prst="rect">
                <a:avLst/>
              </a:prstGeom>
              <a:blipFill>
                <a:blip r:embed="rId4"/>
                <a:stretch>
                  <a:fillRect l="-256" t="-1382" r="-321" b="-506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22C8EF8-C2C7-BF67-4025-7EB9368EA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8" y="4559852"/>
            <a:ext cx="6474639" cy="2146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38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121075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654E5D-8CF5-1310-9D93-2F0B2EAF2563}"/>
              </a:ext>
            </a:extLst>
          </p:cNvPr>
          <p:cNvSpPr txBox="1"/>
          <p:nvPr/>
        </p:nvSpPr>
        <p:spPr>
          <a:xfrm>
            <a:off x="0" y="386544"/>
            <a:ext cx="592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 yang digunakan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F2B17-4CEF-2FFA-A956-BE610F0C5985}"/>
              </a:ext>
            </a:extLst>
          </p:cNvPr>
          <p:cNvSpPr txBox="1"/>
          <p:nvPr/>
        </p:nvSpPr>
        <p:spPr>
          <a:xfrm>
            <a:off x="238205" y="987910"/>
            <a:ext cx="18976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JNB</a:t>
            </a:r>
            <a:b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</a:br>
            <a:r>
              <a:rPr lang="en-US" sz="2800" b="1" dirty="0" err="1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Klasifikasi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E9CF2-FECF-2C9C-F581-514EAB3A30C7}"/>
              </a:ext>
            </a:extLst>
          </p:cNvPr>
          <p:cNvSpPr txBox="1"/>
          <p:nvPr/>
        </p:nvSpPr>
        <p:spPr>
          <a:xfrm>
            <a:off x="2036618" y="926354"/>
            <a:ext cx="407658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ID" sz="1600" b="1" dirty="0"/>
              <a:t>JNB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klasifikasi</a:t>
            </a:r>
            <a:r>
              <a:rPr lang="en-ID" sz="1600" dirty="0"/>
              <a:t> data yang </a:t>
            </a:r>
            <a:r>
              <a:rPr lang="en-ID" sz="1600" dirty="0" err="1"/>
              <a:t>dirancang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menentukan</a:t>
            </a:r>
            <a:r>
              <a:rPr lang="en-ID" sz="1600" dirty="0"/>
              <a:t> </a:t>
            </a:r>
            <a:r>
              <a:rPr lang="en-ID" sz="1600" dirty="0" err="1"/>
              <a:t>pengaturan</a:t>
            </a:r>
            <a:r>
              <a:rPr lang="en-ID" sz="1600" dirty="0"/>
              <a:t> </a:t>
            </a:r>
            <a:r>
              <a:rPr lang="en-ID" sz="1600" dirty="0" err="1"/>
              <a:t>nilai-nilai</a:t>
            </a:r>
            <a:r>
              <a:rPr lang="en-ID" sz="1600" dirty="0"/>
              <a:t> </a:t>
            </a:r>
            <a:r>
              <a:rPr lang="en-ID" sz="1600" dirty="0" err="1"/>
              <a:t>terbaik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kelas-kelas</a:t>
            </a:r>
            <a:r>
              <a:rPr lang="en-ID" sz="1600" dirty="0"/>
              <a:t> (</a:t>
            </a:r>
            <a:r>
              <a:rPr lang="en-ID" sz="1600" dirty="0" err="1"/>
              <a:t>kelompok</a:t>
            </a:r>
            <a:r>
              <a:rPr lang="en-ID" sz="1600" dirty="0"/>
              <a:t>) yang </a:t>
            </a:r>
            <a:r>
              <a:rPr lang="en-ID" sz="1600" dirty="0" err="1"/>
              <a:t>berbeda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1EC3A7-C56F-E18B-FA9B-55AA7C873598}"/>
              </a:ext>
            </a:extLst>
          </p:cNvPr>
          <p:cNvCxnSpPr/>
          <p:nvPr/>
        </p:nvCxnSpPr>
        <p:spPr>
          <a:xfrm>
            <a:off x="1989145" y="987910"/>
            <a:ext cx="0" cy="954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7EE226-E0B4-6DF3-44F7-B4B9A8D3F359}"/>
              </a:ext>
            </a:extLst>
          </p:cNvPr>
          <p:cNvSpPr txBox="1"/>
          <p:nvPr/>
        </p:nvSpPr>
        <p:spPr>
          <a:xfrm>
            <a:off x="278845" y="2055166"/>
            <a:ext cx="1669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Bronze 1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01A2D-BBC5-AEB4-A0AF-FDD15D464C0E}"/>
              </a:ext>
            </a:extLst>
          </p:cNvPr>
          <p:cNvCxnSpPr>
            <a:cxnSpLocks/>
          </p:cNvCxnSpPr>
          <p:nvPr/>
        </p:nvCxnSpPr>
        <p:spPr>
          <a:xfrm flipH="1">
            <a:off x="238205" y="2006834"/>
            <a:ext cx="61391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/>
              <p:nvPr/>
            </p:nvSpPr>
            <p:spPr>
              <a:xfrm>
                <a:off x="136604" y="2691535"/>
                <a:ext cx="5580331" cy="2823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dirty="0"/>
                  <a:t>Pemodelan </a:t>
                </a:r>
                <a:r>
                  <a:rPr lang="en-ID" sz="1600" dirty="0" err="1"/>
                  <a:t>ini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membagi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pelanggan</a:t>
                </a:r>
                <a:r>
                  <a:rPr lang="en-ID" sz="1600" dirty="0"/>
                  <a:t> Bronze 1 </a:t>
                </a:r>
                <a:r>
                  <a:rPr lang="en-ID" sz="1600" dirty="0" err="1"/>
                  <a:t>menjadi</a:t>
                </a:r>
                <a:r>
                  <a:rPr lang="en-ID" sz="1600" dirty="0"/>
                  <a:t> 2 </a:t>
                </a:r>
                <a:r>
                  <a:rPr lang="en-ID" sz="1600" dirty="0" err="1"/>
                  <a:t>kelompok</a:t>
                </a:r>
                <a:r>
                  <a:rPr lang="en-ID" sz="1600" dirty="0"/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b="1" dirty="0" err="1"/>
                  <a:t>Kelompok</a:t>
                </a:r>
                <a:r>
                  <a:rPr lang="en-ID" sz="1600" b="1" dirty="0"/>
                  <a:t> 0 </a:t>
                </a:r>
                <a:r>
                  <a:rPr lang="en-ID" sz="1600" dirty="0" err="1"/>
                  <a:t>berisi</a:t>
                </a:r>
                <a:r>
                  <a:rPr lang="en-ID" sz="1600" dirty="0"/>
                  <a:t> </a:t>
                </a:r>
                <a:r>
                  <a:rPr lang="en-ID" sz="1600" b="1" dirty="0"/>
                  <a:t>755 </a:t>
                </a:r>
                <a:r>
                  <a:rPr lang="en-ID" sz="1600" b="1" dirty="0" err="1"/>
                  <a:t>pelanggan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rata </a:t>
                </a:r>
                <a:r>
                  <a:rPr lang="en-ID" sz="1600" dirty="0" err="1"/>
                  <a:t>rata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pemakaian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sekitar</a:t>
                </a:r>
                <a:r>
                  <a:rPr lang="en-ID" sz="1600" dirty="0"/>
                  <a:t> </a:t>
                </a:r>
                <a:r>
                  <a:rPr lang="en-ID" sz="1600" b="1" dirty="0"/>
                  <a:t>2.121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ID" sz="1600" b="1" dirty="0"/>
                  <a:t>/</a:t>
                </a:r>
                <a:r>
                  <a:rPr lang="en-ID" sz="1600" b="1" dirty="0" err="1"/>
                  <a:t>bulan</a:t>
                </a:r>
                <a:endParaRPr lang="en-ID" sz="1600" b="1" dirty="0"/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dirty="0" err="1"/>
                  <a:t>Rentang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pemakaian</a:t>
                </a:r>
                <a:r>
                  <a:rPr lang="en-ID" sz="1600" dirty="0"/>
                  <a:t> </a:t>
                </a:r>
                <a:r>
                  <a:rPr lang="en-ID" sz="1600" b="1" dirty="0" err="1"/>
                  <a:t>Kelompok</a:t>
                </a:r>
                <a:r>
                  <a:rPr lang="en-ID" sz="1600" b="1" dirty="0"/>
                  <a:t> 0 </a:t>
                </a:r>
                <a:r>
                  <a:rPr lang="en-ID" sz="1600" dirty="0"/>
                  <a:t> </a:t>
                </a:r>
                <a:r>
                  <a:rPr lang="en-ID" sz="1600" dirty="0" err="1"/>
                  <a:t>berkisar</a:t>
                </a:r>
                <a:r>
                  <a:rPr lang="en-ID" sz="1600" dirty="0"/>
                  <a:t> </a:t>
                </a:r>
                <a:r>
                  <a:rPr lang="en-ID" sz="1600" dirty="0" err="1"/>
                  <a:t>antara</a:t>
                </a:r>
                <a:r>
                  <a:rPr lang="en-ID" sz="1600" dirty="0"/>
                  <a:t> </a:t>
                </a:r>
                <a:r>
                  <a:rPr lang="en-ID" sz="1600" b="1" dirty="0"/>
                  <a:t>505 – 4.731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p>
                        <m:r>
                          <a:rPr lang="en-US" sz="16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, 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ini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mewakili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Kelompok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dengan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Rendah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– Sedang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Kelompok 1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terdiri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dari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188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dengan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rata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rata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sekitar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7.358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6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𝐦</m:t>
                        </m:r>
                      </m:e>
                      <m:sup>
                        <m:r>
                          <a:rPr lang="en-US" sz="1600" b="1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  <m:r>
                      <a:rPr lang="en-US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sz="16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𝐛𝐮𝐥𝐚𝐧</m:t>
                    </m:r>
                  </m:oMath>
                </a14:m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Rentang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1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berkisar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antara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4.740- 15.208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16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0" lang="en-US" sz="1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𝐦</m:t>
                        </m:r>
                      </m:e>
                      <m:sup>
                        <m:r>
                          <a:rPr kumimoji="0" lang="en-US" sz="16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𝟑</m:t>
                        </m:r>
                      </m:sup>
                    </m:sSup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𝐛𝐮𝐥𝐚𝐧</m:t>
                    </m:r>
                  </m:oMath>
                </a14:m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04" y="2691535"/>
                <a:ext cx="5580331" cy="2823081"/>
              </a:xfrm>
              <a:prstGeom prst="rect">
                <a:avLst/>
              </a:prstGeom>
              <a:blipFill>
                <a:blip r:embed="rId4"/>
                <a:stretch>
                  <a:fillRect l="-437" t="-648" r="-546" b="-194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028558B-33C2-3E0F-E63B-44C66CB9E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572" y="2108705"/>
            <a:ext cx="5701958" cy="8910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71EAF6-2527-187E-E727-FCE15C5964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665" y="3211463"/>
            <a:ext cx="6240731" cy="3326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872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BE8D26-2555-006B-836B-9578E74E4B27}"/>
              </a:ext>
            </a:extLst>
          </p:cNvPr>
          <p:cNvSpPr txBox="1"/>
          <p:nvPr/>
        </p:nvSpPr>
        <p:spPr>
          <a:xfrm>
            <a:off x="2376722" y="2921168"/>
            <a:ext cx="74385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Sub </a:t>
            </a:r>
            <a:r>
              <a:rPr lang="en-US" sz="6000" b="1" dirty="0" err="1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Produk</a:t>
            </a:r>
            <a:r>
              <a:rPr lang="en-US" sz="6000" b="1" dirty="0">
                <a:solidFill>
                  <a:schemeClr val="bg2">
                    <a:lumMod val="75000"/>
                  </a:schemeClr>
                </a:solidFill>
                <a:cs typeface="Arial" panose="020B0604020202020204" pitchFamily="34" charset="0"/>
              </a:rPr>
              <a:t>-Bronze 2 </a:t>
            </a:r>
            <a:endParaRPr kumimoji="0" lang="en-US" sz="6000" b="1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2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2BCFC4-B577-ABD5-C7DB-4F4CEF1698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596"/>
          <a:stretch/>
        </p:blipFill>
        <p:spPr>
          <a:xfrm>
            <a:off x="-9730" y="151738"/>
            <a:ext cx="6314303" cy="5398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7410B4-ADB3-E4B3-067B-856C01882B2F}"/>
              </a:ext>
            </a:extLst>
          </p:cNvPr>
          <p:cNvSpPr txBox="1"/>
          <p:nvPr/>
        </p:nvSpPr>
        <p:spPr>
          <a:xfrm>
            <a:off x="0" y="121075"/>
            <a:ext cx="5920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 Arrangment Range Sub-Produk Bronze 1 dan Bronze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0D51E-4575-DC51-AD71-7B9D3D47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154" y="73587"/>
            <a:ext cx="1959242" cy="77702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654E5D-8CF5-1310-9D93-2F0B2EAF2563}"/>
              </a:ext>
            </a:extLst>
          </p:cNvPr>
          <p:cNvSpPr txBox="1"/>
          <p:nvPr/>
        </p:nvSpPr>
        <p:spPr>
          <a:xfrm>
            <a:off x="0" y="386544"/>
            <a:ext cx="5920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Algoritma yang digunakan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F2B17-4CEF-2FFA-A956-BE610F0C5985}"/>
              </a:ext>
            </a:extLst>
          </p:cNvPr>
          <p:cNvSpPr txBox="1"/>
          <p:nvPr/>
        </p:nvSpPr>
        <p:spPr>
          <a:xfrm>
            <a:off x="287070" y="850610"/>
            <a:ext cx="16690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K-Means</a:t>
            </a:r>
            <a:b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Clustering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0E9CF2-FECF-2C9C-F581-514EAB3A30C7}"/>
              </a:ext>
            </a:extLst>
          </p:cNvPr>
          <p:cNvSpPr txBox="1"/>
          <p:nvPr/>
        </p:nvSpPr>
        <p:spPr>
          <a:xfrm>
            <a:off x="2019413" y="938995"/>
            <a:ext cx="407658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ID" sz="1600" b="1" dirty="0"/>
              <a:t>K-Means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</a:t>
            </a:r>
            <a:r>
              <a:rPr lang="en-ID" sz="1600" dirty="0" err="1"/>
              <a:t>metode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mengelompokkan</a:t>
            </a:r>
            <a:r>
              <a:rPr lang="en-ID" sz="1600" dirty="0"/>
              <a:t> data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dalam</a:t>
            </a:r>
            <a:r>
              <a:rPr lang="en-ID" sz="1600" dirty="0"/>
              <a:t> </a:t>
            </a:r>
            <a:r>
              <a:rPr lang="en-ID" sz="1600" dirty="0" err="1"/>
              <a:t>beberapa</a:t>
            </a:r>
            <a:r>
              <a:rPr lang="en-ID" sz="1600" dirty="0"/>
              <a:t> </a:t>
            </a:r>
            <a:r>
              <a:rPr lang="en-ID" sz="1600" b="1" dirty="0" err="1"/>
              <a:t>klaster</a:t>
            </a:r>
            <a:r>
              <a:rPr lang="en-ID" sz="1600" dirty="0"/>
              <a:t> </a:t>
            </a:r>
            <a:r>
              <a:rPr lang="en-ID" sz="1600" dirty="0" err="1"/>
              <a:t>berdasarkan</a:t>
            </a:r>
            <a:r>
              <a:rPr lang="en-ID" sz="1600" dirty="0"/>
              <a:t> </a:t>
            </a:r>
            <a:r>
              <a:rPr lang="en-ID" sz="1600" b="1" dirty="0" err="1"/>
              <a:t>kemiripan</a:t>
            </a:r>
            <a:r>
              <a:rPr lang="en-ID" sz="1600" b="1" dirty="0"/>
              <a:t> </a:t>
            </a:r>
            <a:r>
              <a:rPr lang="en-ID" sz="1600" b="1" dirty="0" err="1"/>
              <a:t>pola</a:t>
            </a:r>
            <a:r>
              <a:rPr lang="en-ID" sz="1600" dirty="0"/>
              <a:t>.</a:t>
            </a:r>
            <a:endParaRPr kumimoji="0" lang="en-US" sz="1600" b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1EC3A7-C56F-E18B-FA9B-55AA7C873598}"/>
              </a:ext>
            </a:extLst>
          </p:cNvPr>
          <p:cNvCxnSpPr/>
          <p:nvPr/>
        </p:nvCxnSpPr>
        <p:spPr>
          <a:xfrm>
            <a:off x="1956122" y="850610"/>
            <a:ext cx="0" cy="95410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7EE226-E0B4-6DF3-44F7-B4B9A8D3F359}"/>
              </a:ext>
            </a:extLst>
          </p:cNvPr>
          <p:cNvSpPr txBox="1"/>
          <p:nvPr/>
        </p:nvSpPr>
        <p:spPr>
          <a:xfrm>
            <a:off x="327710" y="1917866"/>
            <a:ext cx="16690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Tw Cen MT" panose="020B0602020104020603" pitchFamily="34" charset="0"/>
                <a:cs typeface="Arial" panose="020B0604020202020204" pitchFamily="34" charset="0"/>
              </a:rPr>
              <a:t>Bronze 2</a:t>
            </a:r>
            <a:endParaRPr kumimoji="0" lang="en-US" sz="2800" b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w Cen MT" panose="020B0602020104020603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F001A2D-BBC5-AEB4-A0AF-FDD15D464C0E}"/>
              </a:ext>
            </a:extLst>
          </p:cNvPr>
          <p:cNvCxnSpPr>
            <a:cxnSpLocks/>
          </p:cNvCxnSpPr>
          <p:nvPr/>
        </p:nvCxnSpPr>
        <p:spPr>
          <a:xfrm flipH="1">
            <a:off x="287070" y="1869534"/>
            <a:ext cx="613913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/>
              <p:nvPr/>
            </p:nvSpPr>
            <p:spPr>
              <a:xfrm>
                <a:off x="185470" y="2509902"/>
                <a:ext cx="8460819" cy="1586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dirty="0"/>
                  <a:t>Pemodelan </a:t>
                </a:r>
                <a:r>
                  <a:rPr lang="en-ID" sz="1600" dirty="0" err="1"/>
                  <a:t>ini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membagi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pelanggan</a:t>
                </a:r>
                <a:r>
                  <a:rPr lang="en-ID" sz="1600" dirty="0"/>
                  <a:t> Bronze 2 </a:t>
                </a:r>
                <a:r>
                  <a:rPr lang="en-ID" sz="1600" dirty="0" err="1"/>
                  <a:t>menjadi</a:t>
                </a:r>
                <a:r>
                  <a:rPr lang="en-ID" sz="1600" dirty="0"/>
                  <a:t> 2 </a:t>
                </a:r>
                <a:r>
                  <a:rPr lang="en-ID" sz="1600" dirty="0" err="1"/>
                  <a:t>kelompok</a:t>
                </a:r>
                <a:r>
                  <a:rPr lang="en-ID" sz="1600" dirty="0"/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b="1" dirty="0" err="1"/>
                  <a:t>Klaster</a:t>
                </a:r>
                <a:r>
                  <a:rPr lang="en-ID" sz="1600" b="1" dirty="0"/>
                  <a:t> 0 </a:t>
                </a:r>
                <a:r>
                  <a:rPr lang="en-ID" sz="1600" dirty="0" err="1"/>
                  <a:t>berisi</a:t>
                </a:r>
                <a:r>
                  <a:rPr lang="en-ID" sz="1600" dirty="0"/>
                  <a:t> </a:t>
                </a:r>
                <a:r>
                  <a:rPr lang="en-ID" sz="1600" b="1" dirty="0"/>
                  <a:t>620 </a:t>
                </a:r>
                <a:r>
                  <a:rPr lang="en-ID" sz="1600" b="1" dirty="0" err="1"/>
                  <a:t>pelanggan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dengan</a:t>
                </a:r>
                <a:r>
                  <a:rPr lang="en-ID" sz="1600" dirty="0"/>
                  <a:t> rata </a:t>
                </a:r>
                <a:r>
                  <a:rPr lang="en-ID" sz="1600" dirty="0" err="1"/>
                  <a:t>rata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pemakaian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sekitar</a:t>
                </a:r>
                <a:r>
                  <a:rPr lang="en-ID" sz="1600" dirty="0"/>
                  <a:t> </a:t>
                </a:r>
                <a:r>
                  <a:rPr lang="en-ID" sz="1600" b="1" dirty="0"/>
                  <a:t>577 MMBtu/</a:t>
                </a:r>
                <a:r>
                  <a:rPr lang="en-ID" sz="1600" b="1" dirty="0" err="1"/>
                  <a:t>bulan</a:t>
                </a:r>
                <a:endParaRPr lang="en-ID" sz="1600" b="1" dirty="0"/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D" sz="1600" dirty="0" err="1"/>
                  <a:t>Rentang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pemakaian</a:t>
                </a:r>
                <a:r>
                  <a:rPr lang="en-ID" sz="1600" dirty="0"/>
                  <a:t> </a:t>
                </a:r>
                <a:r>
                  <a:rPr lang="en-ID" sz="1600" b="1" dirty="0" err="1"/>
                  <a:t>Klaster</a:t>
                </a:r>
                <a:r>
                  <a:rPr lang="en-ID" sz="1600" b="1" dirty="0"/>
                  <a:t> 0 </a:t>
                </a:r>
                <a:r>
                  <a:rPr lang="en-ID" sz="1600" dirty="0"/>
                  <a:t> </a:t>
                </a:r>
                <a:r>
                  <a:rPr lang="en-ID" sz="1600" dirty="0" err="1"/>
                  <a:t>berkisar</a:t>
                </a:r>
                <a:r>
                  <a:rPr lang="en-ID" sz="1600" dirty="0"/>
                  <a:t> </a:t>
                </a:r>
                <a:r>
                  <a:rPr lang="en-ID" sz="1600" dirty="0" err="1"/>
                  <a:t>antara</a:t>
                </a:r>
                <a:r>
                  <a:rPr lang="en-ID" sz="1600" dirty="0"/>
                  <a:t> </a:t>
                </a:r>
                <a:r>
                  <a:rPr lang="en-ID" sz="1600" b="1" dirty="0"/>
                  <a:t>176 – 1.004 MMBtu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w Cen MT" panose="020B0602020104020603" pitchFamily="34" charset="0"/>
                    <a:cs typeface="Arial" panose="020B0604020202020204" pitchFamily="34" charset="0"/>
                  </a:rPr>
                  <a:t>, 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ini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mewakili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Kelompok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dengan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Rendah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– Sedang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1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terdiri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dari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noProof="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242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pelanggan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dengan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rata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rata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sekitar</a:t>
                </a:r>
                <a:r>
                  <a:rPr lang="en-US" sz="1600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1.439 MMBtu/</a:t>
                </a:r>
                <a:r>
                  <a:rPr lang="en-US" sz="1600" b="1" dirty="0" err="1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bulan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.</a:t>
                </a:r>
              </a:p>
              <a:p>
                <a:pPr marL="285750" marR="0" lvl="0" indent="-28575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Rentang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pemakaian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b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Klaster</a:t>
                </a:r>
                <a:r>
                  <a:rPr kumimoji="0" lang="en-US" sz="16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1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berkisar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kumimoji="0" lang="en-US" sz="160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antara</a:t>
                </a:r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+mj-lt"/>
                    <a:cs typeface="Arial" panose="020B0604020202020204" pitchFamily="34" charset="0"/>
                  </a:rPr>
                  <a:t>1.150 -</a:t>
                </a:r>
                <a14:m>
                  <m:oMath xmlns:m="http://schemas.openxmlformats.org/officeDocument/2006/math"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𝟑</m:t>
                    </m:r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𝟐𝟓𝟑</m:t>
                    </m:r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𝐌𝐌𝐁𝐭𝐮</m:t>
                    </m:r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kumimoji="0" lang="en-US" sz="16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𝐛𝐮𝐥𝐚𝐧</m:t>
                    </m:r>
                  </m:oMath>
                </a14:m>
                <a:r>
                  <a:rPr kumimoji="0" lang="en-US" sz="160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94B8C03-2246-D70C-51E4-8B3184A0B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70" y="2509902"/>
                <a:ext cx="8460819" cy="1586396"/>
              </a:xfrm>
              <a:prstGeom prst="rect">
                <a:avLst/>
              </a:prstGeom>
              <a:blipFill>
                <a:blip r:embed="rId4"/>
                <a:stretch>
                  <a:fillRect l="-288" t="-1154" r="-432" b="-307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497C09A-CF79-5097-9BFD-C6B9500D7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69" y="850610"/>
            <a:ext cx="5478727" cy="92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668BD4-8795-C7DD-71B3-9BC54D60E46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027"/>
          <a:stretch/>
        </p:blipFill>
        <p:spPr bwMode="auto">
          <a:xfrm>
            <a:off x="7820252" y="4557083"/>
            <a:ext cx="3571747" cy="213255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2F3CFD-111B-4026-8467-8A3A17289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70" y="4416914"/>
            <a:ext cx="7101460" cy="231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8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1732</Words>
  <Application>Microsoft Office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Cambria Math</vt:lpstr>
      <vt:lpstr>Symbol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pratama j</dc:creator>
  <cp:lastModifiedBy>aditya pratama j</cp:lastModifiedBy>
  <cp:revision>10</cp:revision>
  <dcterms:created xsi:type="dcterms:W3CDTF">2025-06-17T08:24:40Z</dcterms:created>
  <dcterms:modified xsi:type="dcterms:W3CDTF">2025-06-23T09:03:13Z</dcterms:modified>
</cp:coreProperties>
</file>