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9CA"/>
    <a:srgbClr val="D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009CC-FCD8-4F7C-918E-72EC4D5F0361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0D4DE-D8F8-4F80-876A-A57C3834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0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587C-486B-4947-A9C6-8CCA257B1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E1A02-4464-4D39-9375-DE7BB6C6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D0C3-967F-4FE0-ABB7-0A290390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DB6C-B52E-402F-A288-0CC4D3BC0343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398E-5F8A-4DC3-9EE7-5A89648B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C932-23C0-48B5-98BC-C133471B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54F1-203B-4761-B2CC-6BEE0844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D7EB4-DAED-456B-BC0D-383D93FF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B17E-6BAE-41FB-8591-0F810FE9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2714-8DD1-4DBB-ADAE-E5A9E6FD1802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9069E-95FE-45A6-A5F2-A6187FD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79F86-32D9-4FEE-A43D-9D6590BA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0F4C2-07B6-406A-9D70-A5FB71C7B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E5114-0299-4819-BC11-F4002D877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C846-549E-4348-B2BE-85B77127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F030-5524-495C-950F-C6D86F8AE377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B72D-DC1D-4924-AD44-086AB330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2571-832A-4E74-9C24-5EE1DDE1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F7B4-0171-48A4-9EA5-A088C3A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E4A9-9E99-4CC1-A0BC-1DC7263C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F1C4-B060-403E-8098-B5DE95E8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57E9-0B23-4DEF-A44B-3117D72CEA53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A1AF-A214-4CD4-8340-6B7735B4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EA8D-EA01-4F6C-AD59-771BB11D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67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B972-D726-40F8-B01C-25814132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BABDF-1046-4FAC-9BAB-360CCBC5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AE3A-407E-4904-9E1F-4BC1C1BE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1AF9-3479-4C9B-A406-1BD41E7BADCB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2DC7-CB79-414D-9F8C-FDDB4EAA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07FB-88D5-4E5C-B77C-541008E5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6169-DF74-4034-8D68-F9964451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25FD-5C39-4EC6-B8E1-9F462E222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7EEF-4923-47D0-BACA-74B111D2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F8B57-A85E-4A04-A426-06075588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770D-6096-4647-B9C0-25D669F3DBB3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B7435-79F9-4ABD-8F31-10EB6170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8DEFA-C78B-43B6-BB81-F2A01993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0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C041-A6D3-4FA1-9589-CD8FDC5A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06C6-0228-4EC6-835A-2ABF4989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2FF6E-03E0-432F-9E3C-8AFB38612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98587-683B-4B05-A96E-71080B813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08CCD-CC1B-499E-8B58-FA6FCF260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A1AFA-CC4A-4A83-B00C-B897C97B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21DD-352C-4118-9339-44BFE113F3E8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F3E13-E47E-4800-BA6E-85C8F334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FB805-A016-45BB-8F5E-E0187488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82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487C-CC70-4752-965E-661D7B7C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9030A-C3A1-4B7F-9870-4BCB1DC3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5DB9-B637-40AA-A130-BF84A44B7603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BA492-9AE3-4DFB-ACB3-CD364FA1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426AD-3AA3-4EBE-A0EC-ED411B53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6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2B78E-6253-44E6-8E5E-B5D5504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02FE-BAE5-4016-8A81-215529F27180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37800-06D5-4F30-BCA1-3BEB212B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87269-CF4F-4A4E-BA82-05DD3696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EA2F-4CEF-4EAE-94A3-99840A1F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15DB-E439-4DA4-BBED-07D556E1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4D367-A67D-4B53-99DF-0F01ACC57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C6CF1-CA43-4316-A648-655F7459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1512-13FD-457F-A06F-2595C660D54F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CB737-EE6C-4FBF-8449-98BE6C65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E6481-B0E8-4EDA-86A3-CBFF1C0A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9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B0F8-C3A6-4FFE-8CF1-00ED25FB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E3FC-1F57-4C8A-8479-8AEB11BF9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80CF8-729A-452E-95AC-0D86CE54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FFAD5-E4A1-48F8-BF4F-662B175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619A-A8FC-476C-82CA-8738185CA550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B33B1-093F-4296-B970-E0FFDDE0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54B09-744F-4313-8791-27F2D0A0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507F7-0B37-4BC9-A753-D24763CE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867D-6FDD-44CE-9EDF-857DDDB32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F5D6-E1B5-4851-B95C-D92610829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8707-4388-4D22-BCD9-F5416463BA67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DE5B-5658-4BE8-8437-E1D69811A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ADITYA M. KAKDE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72AD-860C-4C65-90F0-1AE77EF5E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1758-B985-4FF9-B3A4-F680B9C42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04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package" Target="../embeddings/Microsoft_Excel_Macro-Enabled_Worksheet.xlsm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3348-E86D-4F03-9840-2DCCD0752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 CUSTOMER RENTENTION MODEL USING DEEP LEARNING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79A3-52D2-4023-BE8F-433420E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43C6-D8C1-421C-BCBD-7E4971F6A084}" type="datetime3">
              <a:rPr lang="en-US" smtClean="0"/>
              <a:t>25 February 2019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1726-F792-4369-87F3-A63A6AF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1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D0D8-1E68-45AC-B5E9-99C4E18DD4AA}"/>
              </a:ext>
            </a:extLst>
          </p:cNvPr>
          <p:cNvSpPr/>
          <p:nvPr/>
        </p:nvSpPr>
        <p:spPr>
          <a:xfrm>
            <a:off x="0" y="213064"/>
            <a:ext cx="11203619" cy="284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BACC5B-042C-4608-88F7-C84292B6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</p:spTree>
    <p:extLst>
      <p:ext uri="{BB962C8B-B14F-4D97-AF65-F5344CB8AC3E}">
        <p14:creationId xmlns:p14="http://schemas.microsoft.com/office/powerpoint/2010/main" val="21414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79A3-52D2-4023-BE8F-433420E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C279-0EC8-4A8A-ADDB-B7C0CA4C1319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1726-F792-4369-87F3-A63A6AF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2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D0D8-1E68-45AC-B5E9-99C4E18DD4AA}"/>
              </a:ext>
            </a:extLst>
          </p:cNvPr>
          <p:cNvSpPr/>
          <p:nvPr/>
        </p:nvSpPr>
        <p:spPr>
          <a:xfrm>
            <a:off x="0" y="213064"/>
            <a:ext cx="11203619" cy="284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EB74A-6C06-4890-9AA6-7412C8681086}"/>
              </a:ext>
            </a:extLst>
          </p:cNvPr>
          <p:cNvSpPr txBox="1"/>
          <p:nvPr/>
        </p:nvSpPr>
        <p:spPr>
          <a:xfrm>
            <a:off x="523783" y="763480"/>
            <a:ext cx="718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SCOPE</a:t>
            </a:r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305CA-27DD-4EBD-807E-11C1DA5A9B2D}"/>
              </a:ext>
            </a:extLst>
          </p:cNvPr>
          <p:cNvSpPr txBox="1"/>
          <p:nvPr/>
        </p:nvSpPr>
        <p:spPr>
          <a:xfrm>
            <a:off x="1269507" y="1624614"/>
            <a:ext cx="952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predictive analysis of Customer Retention using Deep Learning Principles on real-time industrial data.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DC6D1-7E74-408E-8332-F4A3AADDE0B4}"/>
              </a:ext>
            </a:extLst>
          </p:cNvPr>
          <p:cNvSpPr txBox="1"/>
          <p:nvPr/>
        </p:nvSpPr>
        <p:spPr>
          <a:xfrm>
            <a:off x="1140781" y="2547944"/>
            <a:ext cx="424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PACKAGES USED </a:t>
            </a:r>
            <a:endParaRPr lang="en-IN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F2DCD-F393-4F9D-AB8F-ECC5F136C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81" y="3429000"/>
            <a:ext cx="5715000" cy="2428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F20910-49F0-4292-9EA2-C862B9F7E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81" y="3890656"/>
            <a:ext cx="4960894" cy="1675643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6779CD5-268F-4310-90AF-41A097C9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</p:spTree>
    <p:extLst>
      <p:ext uri="{BB962C8B-B14F-4D97-AF65-F5344CB8AC3E}">
        <p14:creationId xmlns:p14="http://schemas.microsoft.com/office/powerpoint/2010/main" val="314638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79A3-52D2-4023-BE8F-433420E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E794-AE7B-45C5-867C-A360281D01A5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1726-F792-4369-87F3-A63A6AF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3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D0D8-1E68-45AC-B5E9-99C4E18DD4AA}"/>
              </a:ext>
            </a:extLst>
          </p:cNvPr>
          <p:cNvSpPr/>
          <p:nvPr/>
        </p:nvSpPr>
        <p:spPr>
          <a:xfrm>
            <a:off x="0" y="213064"/>
            <a:ext cx="11203619" cy="284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EB77D-95CD-49D8-86C5-78670D5100C3}"/>
              </a:ext>
            </a:extLst>
          </p:cNvPr>
          <p:cNvSpPr txBox="1"/>
          <p:nvPr/>
        </p:nvSpPr>
        <p:spPr>
          <a:xfrm>
            <a:off x="569650" y="630877"/>
            <a:ext cx="516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</a:t>
            </a:r>
            <a:endParaRPr lang="en-IN" sz="2400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27B738-19DC-41F3-BF6F-70E0157C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F1E3-3011-4E60-9C7A-F37FC4FD7191}"/>
              </a:ext>
            </a:extLst>
          </p:cNvPr>
          <p:cNvSpPr txBox="1"/>
          <p:nvPr/>
        </p:nvSpPr>
        <p:spPr>
          <a:xfrm>
            <a:off x="665825" y="1162975"/>
            <a:ext cx="1053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Churn Model is implemented using TensorFlow and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basic proposed neural network approach to building a churn is followed by building an Artificial Neural Network (ANN)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E78FB-168B-4BC8-AD08-CE03EA957381}"/>
              </a:ext>
            </a:extLst>
          </p:cNvPr>
          <p:cNvSpPr txBox="1"/>
          <p:nvPr/>
        </p:nvSpPr>
        <p:spPr>
          <a:xfrm>
            <a:off x="569650" y="2262840"/>
            <a:ext cx="567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ARTIFICIAL NEURAL NETWORK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E548A-646C-4BE9-9598-01DE091561AD}"/>
              </a:ext>
            </a:extLst>
          </p:cNvPr>
          <p:cNvSpPr txBox="1"/>
          <p:nvPr/>
        </p:nvSpPr>
        <p:spPr>
          <a:xfrm>
            <a:off x="745724" y="2947386"/>
            <a:ext cx="1080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network that comprises a large set of simple nodes known as neural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 was proposed based on advanced biology research concerning human brain tissue and neural system, and can be used to simulate neural activities of information processing in the human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8568A2-149D-49FD-ACD6-15450627E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73" y="3878277"/>
            <a:ext cx="4362747" cy="28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0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79A3-52D2-4023-BE8F-433420E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371A-458B-47B0-A321-0D45D3EF4AD2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1726-F792-4369-87F3-A63A6AF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4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D0D8-1E68-45AC-B5E9-99C4E18DD4AA}"/>
              </a:ext>
            </a:extLst>
          </p:cNvPr>
          <p:cNvSpPr/>
          <p:nvPr/>
        </p:nvSpPr>
        <p:spPr>
          <a:xfrm>
            <a:off x="0" y="213064"/>
            <a:ext cx="11203619" cy="284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0C834-419A-44B5-9313-AA1623795C21}"/>
              </a:ext>
            </a:extLst>
          </p:cNvPr>
          <p:cNvSpPr txBox="1"/>
          <p:nvPr/>
        </p:nvSpPr>
        <p:spPr>
          <a:xfrm>
            <a:off x="838200" y="825623"/>
            <a:ext cx="6041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STEPS INVOLVED IN MAKING THE MODEL</a:t>
            </a:r>
            <a:endParaRPr lang="en-IN" sz="2400" b="1" dirty="0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2DCB8609-55C5-4615-A185-0631D1CB848E}"/>
              </a:ext>
            </a:extLst>
          </p:cNvPr>
          <p:cNvSpPr/>
          <p:nvPr/>
        </p:nvSpPr>
        <p:spPr>
          <a:xfrm>
            <a:off x="838200" y="2605595"/>
            <a:ext cx="2863788" cy="823405"/>
          </a:xfrm>
          <a:prstGeom prst="flowChartInputOutpu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32BA-CC68-4BD9-A4B2-58F371B047D1}"/>
              </a:ext>
            </a:extLst>
          </p:cNvPr>
          <p:cNvSpPr txBox="1"/>
          <p:nvPr/>
        </p:nvSpPr>
        <p:spPr>
          <a:xfrm>
            <a:off x="1266917" y="2832631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81EE59F-3A26-47BB-A197-9C7E19BC048B}"/>
              </a:ext>
            </a:extLst>
          </p:cNvPr>
          <p:cNvSpPr/>
          <p:nvPr/>
        </p:nvSpPr>
        <p:spPr>
          <a:xfrm>
            <a:off x="2139518" y="1438183"/>
            <a:ext cx="585927" cy="559293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7CD35-2D74-4D78-9DFB-E204846A25C4}"/>
              </a:ext>
            </a:extLst>
          </p:cNvPr>
          <p:cNvCxnSpPr>
            <a:stCxn id="12" idx="4"/>
          </p:cNvCxnSpPr>
          <p:nvPr/>
        </p:nvCxnSpPr>
        <p:spPr>
          <a:xfrm flipH="1">
            <a:off x="2423604" y="1997476"/>
            <a:ext cx="8878" cy="6081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4666946-3C9B-4426-9FBE-5CA2E055D0A4}"/>
              </a:ext>
            </a:extLst>
          </p:cNvPr>
          <p:cNvSpPr/>
          <p:nvPr/>
        </p:nvSpPr>
        <p:spPr>
          <a:xfrm>
            <a:off x="4518734" y="2605595"/>
            <a:ext cx="2423604" cy="823405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AA10E-C61D-43E1-BB05-817656EE1626}"/>
              </a:ext>
            </a:extLst>
          </p:cNvPr>
          <p:cNvSpPr txBox="1"/>
          <p:nvPr/>
        </p:nvSpPr>
        <p:spPr>
          <a:xfrm>
            <a:off x="4634143" y="2790261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E976E-8063-4E70-B13B-726D24D06470}"/>
              </a:ext>
            </a:extLst>
          </p:cNvPr>
          <p:cNvCxnSpPr>
            <a:stCxn id="10" idx="5"/>
            <a:endCxn id="15" idx="1"/>
          </p:cNvCxnSpPr>
          <p:nvPr/>
        </p:nvCxnSpPr>
        <p:spPr>
          <a:xfrm>
            <a:off x="3415609" y="3017298"/>
            <a:ext cx="110312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24F20-D840-42BC-85DA-487678665AF1}"/>
              </a:ext>
            </a:extLst>
          </p:cNvPr>
          <p:cNvSpPr/>
          <p:nvPr/>
        </p:nvSpPr>
        <p:spPr>
          <a:xfrm>
            <a:off x="7688062" y="2603344"/>
            <a:ext cx="2530136" cy="82340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19AD5-B0B2-4152-B0B2-93914716A89C}"/>
              </a:ext>
            </a:extLst>
          </p:cNvPr>
          <p:cNvSpPr txBox="1"/>
          <p:nvPr/>
        </p:nvSpPr>
        <p:spPr>
          <a:xfrm>
            <a:off x="7797554" y="2790261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THE MODEL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2CC862-8040-49CC-B2B1-CDB2E3029D92}"/>
              </a:ext>
            </a:extLst>
          </p:cNvPr>
          <p:cNvCxnSpPr>
            <a:cxnSpLocks/>
          </p:cNvCxnSpPr>
          <p:nvPr/>
        </p:nvCxnSpPr>
        <p:spPr>
          <a:xfrm>
            <a:off x="6942338" y="2832631"/>
            <a:ext cx="745724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E3BED06-D693-4A92-B2C1-FB12C8968F91}"/>
              </a:ext>
            </a:extLst>
          </p:cNvPr>
          <p:cNvSpPr/>
          <p:nvPr/>
        </p:nvSpPr>
        <p:spPr>
          <a:xfrm>
            <a:off x="7688062" y="4270159"/>
            <a:ext cx="2610035" cy="122491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ABC558-E779-4075-9DAD-2789694BEB61}"/>
              </a:ext>
            </a:extLst>
          </p:cNvPr>
          <p:cNvSpPr txBox="1"/>
          <p:nvPr/>
        </p:nvSpPr>
        <p:spPr>
          <a:xfrm>
            <a:off x="7797554" y="4608278"/>
            <a:ext cx="242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AND TEST THE MODEL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EDFE10-9089-4C8D-B65B-75AC7C25676A}"/>
              </a:ext>
            </a:extLst>
          </p:cNvPr>
          <p:cNvCxnSpPr/>
          <p:nvPr/>
        </p:nvCxnSpPr>
        <p:spPr>
          <a:xfrm>
            <a:off x="8868793" y="3426749"/>
            <a:ext cx="0" cy="8434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1F4AC734-32CA-4DCE-B4AB-802C790C6D45}"/>
              </a:ext>
            </a:extLst>
          </p:cNvPr>
          <p:cNvSpPr/>
          <p:nvPr/>
        </p:nvSpPr>
        <p:spPr>
          <a:xfrm>
            <a:off x="3967171" y="4318986"/>
            <a:ext cx="2885243" cy="1224914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715917-6639-4C02-A212-385E90FA00B3}"/>
              </a:ext>
            </a:extLst>
          </p:cNvPr>
          <p:cNvSpPr txBox="1"/>
          <p:nvPr/>
        </p:nvSpPr>
        <p:spPr>
          <a:xfrm>
            <a:off x="4743635" y="4740332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34011-9CAF-439A-8FA6-649BB9F61156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6852414" y="4882616"/>
            <a:ext cx="83564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1D5A70B3-9D55-4D0F-A2A1-3BDFEB8976C2}"/>
              </a:ext>
            </a:extLst>
          </p:cNvPr>
          <p:cNvSpPr/>
          <p:nvPr/>
        </p:nvSpPr>
        <p:spPr>
          <a:xfrm>
            <a:off x="935357" y="4609045"/>
            <a:ext cx="2502355" cy="811518"/>
          </a:xfrm>
          <a:prstGeom prst="flowChartInputOutpu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A5E5DC-3708-4A2D-AAD2-EE7B658C8FAA}"/>
              </a:ext>
            </a:extLst>
          </p:cNvPr>
          <p:cNvSpPr txBox="1"/>
          <p:nvPr/>
        </p:nvSpPr>
        <p:spPr>
          <a:xfrm>
            <a:off x="1425320" y="4691638"/>
            <a:ext cx="151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 RESULTS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A96716-8F8E-4FB7-820F-C3093A3ED8DA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3273271" y="4924998"/>
            <a:ext cx="693900" cy="64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4045635C-F172-42F6-8D1A-6C2204CA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</p:spTree>
    <p:extLst>
      <p:ext uri="{BB962C8B-B14F-4D97-AF65-F5344CB8AC3E}">
        <p14:creationId xmlns:p14="http://schemas.microsoft.com/office/powerpoint/2010/main" val="343486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79A3-52D2-4023-BE8F-433420E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E794-AE7B-45C5-867C-A360281D01A5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1726-F792-4369-87F3-A63A6AF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5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D0D8-1E68-45AC-B5E9-99C4E18DD4AA}"/>
              </a:ext>
            </a:extLst>
          </p:cNvPr>
          <p:cNvSpPr/>
          <p:nvPr/>
        </p:nvSpPr>
        <p:spPr>
          <a:xfrm>
            <a:off x="0" y="213064"/>
            <a:ext cx="11203619" cy="284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C8B68-5EA0-404F-B492-197136B79E20}"/>
              </a:ext>
            </a:extLst>
          </p:cNvPr>
          <p:cNvSpPr txBox="1"/>
          <p:nvPr/>
        </p:nvSpPr>
        <p:spPr>
          <a:xfrm>
            <a:off x="569650" y="1811045"/>
            <a:ext cx="11052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customer data from 2013 to 2017 was collected, preprocessed and split into training and testing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Peer churn model was designed for the above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was designed using Artificial Neural Networks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training set was used to train the model over 100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testing set was then fed into the model to derive the prediction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prediction set was then mapped onto the 2018 data to validate the results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EB77D-95CD-49D8-86C5-78670D5100C3}"/>
              </a:ext>
            </a:extLst>
          </p:cNvPr>
          <p:cNvSpPr txBox="1"/>
          <p:nvPr/>
        </p:nvSpPr>
        <p:spPr>
          <a:xfrm>
            <a:off x="838200" y="1256190"/>
            <a:ext cx="516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PROCESS </a:t>
            </a:r>
            <a:endParaRPr lang="en-IN" sz="2800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27B738-19DC-41F3-BF6F-70E0157C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</p:spTree>
    <p:extLst>
      <p:ext uri="{BB962C8B-B14F-4D97-AF65-F5344CB8AC3E}">
        <p14:creationId xmlns:p14="http://schemas.microsoft.com/office/powerpoint/2010/main" val="15182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79A3-52D2-4023-BE8F-433420E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B493-2938-47C6-9D5E-9AC42EAED3C6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1726-F792-4369-87F3-A63A6AF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6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D0D8-1E68-45AC-B5E9-99C4E18DD4AA}"/>
              </a:ext>
            </a:extLst>
          </p:cNvPr>
          <p:cNvSpPr/>
          <p:nvPr/>
        </p:nvSpPr>
        <p:spPr>
          <a:xfrm>
            <a:off x="0" y="213064"/>
            <a:ext cx="11203619" cy="284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E3451-1041-46DF-88E7-8547C3A8B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92486"/>
            <a:ext cx="9664083" cy="5436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09B4C1-6088-4184-B28D-69904CAAD411}"/>
              </a:ext>
            </a:extLst>
          </p:cNvPr>
          <p:cNvSpPr txBox="1"/>
          <p:nvPr/>
        </p:nvSpPr>
        <p:spPr>
          <a:xfrm>
            <a:off x="838200" y="497150"/>
            <a:ext cx="50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0E8F-54F8-4551-9F94-C6587ECE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DBC82F2-5836-4610-9670-FB5107899211}"/>
              </a:ext>
            </a:extLst>
          </p:cNvPr>
          <p:cNvSpPr/>
          <p:nvPr/>
        </p:nvSpPr>
        <p:spPr>
          <a:xfrm>
            <a:off x="1544715" y="1154097"/>
            <a:ext cx="1260629" cy="4572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EF73DE-91E6-4D83-BDAE-F50FF2EB1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07569"/>
              </p:ext>
            </p:extLst>
          </p:nvPr>
        </p:nvGraphicFramePr>
        <p:xfrm>
          <a:off x="10324729" y="3249229"/>
          <a:ext cx="124790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acro-Enabled Worksheet" showAsIcon="1" r:id="rId4" imgW="914400" imgH="792360" progId="Excel.SheetMacroEnabled.12">
                  <p:embed/>
                </p:oleObj>
              </mc:Choice>
              <mc:Fallback>
                <p:oleObj name="Macro-Enabled Worksheet" showAsIcon="1" r:id="rId4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24729" y="3249229"/>
                        <a:ext cx="1247908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76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79A3-52D2-4023-BE8F-433420E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569-E56B-4560-9628-5BA77E3171CD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1726-F792-4369-87F3-A63A6AF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7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D0D8-1E68-45AC-B5E9-99C4E18DD4AA}"/>
              </a:ext>
            </a:extLst>
          </p:cNvPr>
          <p:cNvSpPr/>
          <p:nvPr/>
        </p:nvSpPr>
        <p:spPr>
          <a:xfrm>
            <a:off x="0" y="213064"/>
            <a:ext cx="11203619" cy="284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B08BE-198A-4807-9706-DB668BD0D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1" y="944855"/>
            <a:ext cx="9667783" cy="5438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2DC6A-B853-4229-A2DE-23900683D723}"/>
              </a:ext>
            </a:extLst>
          </p:cNvPr>
          <p:cNvSpPr txBox="1"/>
          <p:nvPr/>
        </p:nvSpPr>
        <p:spPr>
          <a:xfrm>
            <a:off x="985421" y="497150"/>
            <a:ext cx="94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AFTER CONVERTING INTO MATRIX OF FEATURES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5155D-5D6C-4661-B580-247453AB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</p:spTree>
    <p:extLst>
      <p:ext uri="{BB962C8B-B14F-4D97-AF65-F5344CB8AC3E}">
        <p14:creationId xmlns:p14="http://schemas.microsoft.com/office/powerpoint/2010/main" val="144354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79A3-52D2-4023-BE8F-433420E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5A9-AF8E-47F6-A6B3-3B83F109BAFC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1726-F792-4369-87F3-A63A6AF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D0D8-1E68-45AC-B5E9-99C4E18DD4AA}"/>
              </a:ext>
            </a:extLst>
          </p:cNvPr>
          <p:cNvSpPr/>
          <p:nvPr/>
        </p:nvSpPr>
        <p:spPr>
          <a:xfrm>
            <a:off x="0" y="213064"/>
            <a:ext cx="11203619" cy="284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0FF43-DEC0-45E9-BB33-9DC55FF47925}"/>
              </a:ext>
            </a:extLst>
          </p:cNvPr>
          <p:cNvSpPr txBox="1"/>
          <p:nvPr/>
        </p:nvSpPr>
        <p:spPr>
          <a:xfrm>
            <a:off x="506027" y="683581"/>
            <a:ext cx="64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F9567-6C40-4E19-AC63-B1BBA505D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" y="1203767"/>
            <a:ext cx="1729890" cy="4450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F860F7-BB0A-4E52-B65F-60020EC4A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17" y="744277"/>
            <a:ext cx="7785458" cy="543746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3865DA9-84C4-493A-BAD2-F3D9F5B2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37F68-AD58-468C-9667-58F79660D630}"/>
              </a:ext>
            </a:extLst>
          </p:cNvPr>
          <p:cNvSpPr/>
          <p:nvPr/>
        </p:nvSpPr>
        <p:spPr>
          <a:xfrm>
            <a:off x="3178206" y="1199267"/>
            <a:ext cx="3089429" cy="4975152"/>
          </a:xfrm>
          <a:prstGeom prst="rect">
            <a:avLst/>
          </a:prstGeom>
          <a:noFill/>
          <a:ln>
            <a:solidFill>
              <a:srgbClr val="D9E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EA3C38-9FD2-49E4-8CC3-BDC920EFCA6E}"/>
              </a:ext>
            </a:extLst>
          </p:cNvPr>
          <p:cNvSpPr/>
          <p:nvPr/>
        </p:nvSpPr>
        <p:spPr>
          <a:xfrm>
            <a:off x="3178206" y="1199267"/>
            <a:ext cx="3089429" cy="4975152"/>
          </a:xfrm>
          <a:prstGeom prst="rect">
            <a:avLst/>
          </a:prstGeom>
          <a:noFill/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CA6C8-29B7-4635-8A27-D73F41464813}"/>
              </a:ext>
            </a:extLst>
          </p:cNvPr>
          <p:cNvSpPr/>
          <p:nvPr/>
        </p:nvSpPr>
        <p:spPr>
          <a:xfrm>
            <a:off x="2356411" y="280576"/>
            <a:ext cx="4057835" cy="6812533"/>
          </a:xfrm>
          <a:prstGeom prst="rect">
            <a:avLst/>
          </a:prstGeom>
          <a:solidFill>
            <a:srgbClr val="ACB9CA"/>
          </a:solidFill>
          <a:ln>
            <a:solidFill>
              <a:srgbClr val="ACB9CA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36AE0D6-DFB5-48CA-95AE-FE3F0E34B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61119"/>
              </p:ext>
            </p:extLst>
          </p:nvPr>
        </p:nvGraphicFramePr>
        <p:xfrm>
          <a:off x="10472081" y="346300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2081" y="346300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18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79A3-52D2-4023-BE8F-433420E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A14A-E2D5-464E-BADB-5F9F726B3E41}" type="datetime3">
              <a:rPr lang="en-US" smtClean="0"/>
              <a:t>25 February 2019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1726-F792-4369-87F3-A63A6AF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758-B985-4FF9-B3A4-F680B9C42760}" type="slidenum">
              <a:rPr lang="en-IN" smtClean="0"/>
              <a:t>9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D0D8-1E68-45AC-B5E9-99C4E18DD4AA}"/>
              </a:ext>
            </a:extLst>
          </p:cNvPr>
          <p:cNvSpPr/>
          <p:nvPr/>
        </p:nvSpPr>
        <p:spPr>
          <a:xfrm>
            <a:off x="0" y="213064"/>
            <a:ext cx="11203619" cy="284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B5DDD4-58DA-49B2-8AB5-3857174D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M. KAKDE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F4847-F2A1-4B6C-A087-FC2FA0247379}"/>
              </a:ext>
            </a:extLst>
          </p:cNvPr>
          <p:cNvSpPr txBox="1"/>
          <p:nvPr/>
        </p:nvSpPr>
        <p:spPr>
          <a:xfrm>
            <a:off x="2645546" y="2725445"/>
            <a:ext cx="6294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THANK YOU FOR YOUR ATTENTION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19186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Excel Worksheet</vt:lpstr>
      <vt:lpstr>Microsoft Excel Macro-Enabled Worksheet</vt:lpstr>
      <vt:lpstr>PREDICTIVE CUSTOMER RENTENTION MODEL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CUSTOMER RENTENTION MODEL USING DEEP LEARNING</dc:title>
  <dc:creator>MOHAN KAKDE</dc:creator>
  <cp:lastModifiedBy>MOHAN KAKDE</cp:lastModifiedBy>
  <cp:revision>49</cp:revision>
  <dcterms:created xsi:type="dcterms:W3CDTF">2019-02-15T03:37:08Z</dcterms:created>
  <dcterms:modified xsi:type="dcterms:W3CDTF">2019-02-25T05:02:22Z</dcterms:modified>
</cp:coreProperties>
</file>