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0" r:id="rId9"/>
    <p:sldId id="265" r:id="rId10"/>
    <p:sldId id="266" r:id="rId11"/>
    <p:sldId id="16140631" r:id="rId12"/>
    <p:sldId id="16140633" r:id="rId13"/>
    <p:sldId id="16140632" r:id="rId14"/>
    <p:sldId id="268" r:id="rId15"/>
    <p:sldId id="16140623" r:id="rId16"/>
    <p:sldId id="269" r:id="rId17"/>
    <p:sldId id="16140627" r:id="rId18"/>
    <p:sldId id="16140628" r:id="rId19"/>
    <p:sldId id="1614062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4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62615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8/4/2025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altLang="en-GB" b="1" dirty="0">
                <a:solidFill>
                  <a:schemeClr val="accent1"/>
                </a:solidFill>
                <a:latin typeface="Arial" panose="020B0604020202020204" pitchFamily="34" charset="0"/>
                <a:cs typeface="Arial" panose="020B0604020202020204" pitchFamily="34" charset="0"/>
              </a:rPr>
              <a:t>INTERVIEW TRAINER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2758119" y="3965335"/>
            <a:ext cx="7980183" cy="138366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Presented By:</a:t>
            </a:r>
          </a:p>
          <a:p>
            <a:r>
              <a:rPr lang="en-US" sz="2800" b="1" dirty="0" smtClean="0">
                <a:solidFill>
                  <a:schemeClr val="accent1">
                    <a:lumMod val="75000"/>
                  </a:schemeClr>
                </a:solidFill>
                <a:latin typeface="Arial" panose="020B0604020202020204"/>
                <a:cs typeface="Arial" panose="020B0604020202020204"/>
              </a:rPr>
              <a:t>ADITYA KAMAL</a:t>
            </a:r>
            <a:r>
              <a:rPr lang="en-US" sz="2800" b="1" dirty="0" smtClean="0">
                <a:solidFill>
                  <a:schemeClr val="accent1">
                    <a:lumMod val="75000"/>
                  </a:schemeClr>
                </a:solidFill>
                <a:latin typeface="Arial" panose="020B0604020202020204"/>
                <a:cs typeface="Arial" panose="020B0604020202020204"/>
              </a:rPr>
              <a:t>-</a:t>
            </a:r>
            <a:endParaRPr lang="en-US" sz="2800" b="1" dirty="0">
              <a:solidFill>
                <a:schemeClr val="accent1">
                  <a:lumMod val="75000"/>
                </a:schemeClr>
              </a:solidFill>
              <a:latin typeface="Arial" panose="020B0604020202020204"/>
              <a:cs typeface="Arial" panose="020B0604020202020204"/>
            </a:endParaRPr>
          </a:p>
          <a:p>
            <a:r>
              <a:rPr lang="en-US" sz="2800" b="1" dirty="0">
                <a:solidFill>
                  <a:schemeClr val="accent1">
                    <a:lumMod val="75000"/>
                  </a:schemeClr>
                </a:solidFill>
                <a:latin typeface="Arial" panose="020B0604020202020204"/>
                <a:cs typeface="Arial" panose="020B0604020202020204"/>
              </a:rPr>
              <a:t>SJB INSTITUTE OF TECHNOLOGY- </a:t>
            </a:r>
            <a:r>
              <a:rPr lang="en-US" sz="2800" b="1" dirty="0" smtClean="0">
                <a:solidFill>
                  <a:schemeClr val="accent1">
                    <a:lumMod val="75000"/>
                  </a:schemeClr>
                </a:solidFill>
                <a:latin typeface="Arial" panose="020B0604020202020204"/>
                <a:cs typeface="Arial" panose="020B0604020202020204"/>
              </a:rPr>
              <a:t>ISE</a:t>
            </a:r>
            <a:endParaRPr lang="en-US" sz="28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390" y="1301750"/>
            <a:ext cx="9119219" cy="46736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lnSpcReduction="10000"/>
          </a:bodyPr>
          <a:lstStyle/>
          <a:p>
            <a:pPr marL="0" indent="0">
              <a:buNone/>
            </a:pPr>
            <a:r>
              <a:rPr lang="en-US" altLang="en-GB" sz="2400" dirty="0">
                <a:latin typeface="Arial" panose="020B0604020202020204" pitchFamily="34" charset="0"/>
                <a:cs typeface="Arial" panose="020B0604020202020204" pitchFamily="34" charset="0"/>
                <a:sym typeface="+mn-ea"/>
              </a:rPr>
              <a:t>The Interview Trainer Agent successfully demonstrates how advanced AI technologies can revolutionize the interview preparation process by making it intelligent, adaptive, and highly personalized. By combining the powerful natural-language generation capabilities of IBM Granite models with Retrieval-Augmented Generation (RAG), the system delivers role-relevant interview questions, detailed model answers, and actionable feedback based on real-world hiring trends. It effectively guides users through both technical and behavioral preparation, enhancing their confidence and readiness for competitive job markets. This solution has strong potential not only to improve individual performance in interviews, but also to serve as a scalable, industry-aligned platform that modernizes the way candidates prepare for professional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575" y="1374775"/>
            <a:ext cx="11029315" cy="4868545"/>
          </a:xfrm>
        </p:spPr>
        <p:txBody>
          <a:bodyPr>
            <a:noAutofit/>
          </a:bodyPr>
          <a:lstStyle/>
          <a:p>
            <a:pPr marL="0" indent="0">
              <a:lnSpc>
                <a:spcPct val="90000"/>
              </a:lnSpc>
              <a:buNone/>
            </a:pPr>
            <a:endParaRPr lang="en-US" sz="1100" b="1" dirty="0">
              <a:latin typeface="Arial" panose="020B0604020202020204" pitchFamily="34" charset="0"/>
              <a:cs typeface="Arial" panose="020B0604020202020204" pitchFamily="34" charset="0"/>
            </a:endParaRPr>
          </a:p>
          <a:p>
            <a:pPr marL="305435" indent="-305435">
              <a:lnSpc>
                <a:spcPct val="90000"/>
              </a:lnSpc>
            </a:pPr>
            <a:r>
              <a:rPr lang="en-US" altLang="en-GB" sz="1600" b="1" dirty="0">
                <a:latin typeface="Arial" panose="020B0604020202020204" pitchFamily="34" charset="0"/>
                <a:cs typeface="Arial" panose="020B0604020202020204" pitchFamily="34" charset="0"/>
              </a:rPr>
              <a:t>Voice-based Mock Interviews:</a:t>
            </a:r>
          </a:p>
          <a:p>
            <a:pPr marL="0" indent="0">
              <a:lnSpc>
                <a:spcPct val="100000"/>
              </a:lnSpc>
              <a:buNone/>
            </a:pPr>
            <a:r>
              <a:rPr lang="en-US" altLang="en-GB" sz="1400" dirty="0">
                <a:latin typeface="Arial" panose="020B0604020202020204" pitchFamily="34" charset="0"/>
                <a:cs typeface="Arial" panose="020B0604020202020204" pitchFamily="34" charset="0"/>
              </a:rPr>
              <a:t>Integrate speech-to-text and voice emotion analysis to conduct verbal mock interviews with real-time assessment of speaking style, confidence, tone, and body language.</a:t>
            </a:r>
          </a:p>
          <a:p>
            <a:pPr marL="305435" indent="-305435">
              <a:lnSpc>
                <a:spcPct val="100000"/>
              </a:lnSpc>
            </a:pPr>
            <a:r>
              <a:rPr lang="en-US" altLang="en-GB" sz="1600" b="1" dirty="0">
                <a:latin typeface="Arial" panose="020B0604020202020204" pitchFamily="34" charset="0"/>
                <a:cs typeface="Arial" panose="020B0604020202020204" pitchFamily="34" charset="0"/>
              </a:rPr>
              <a:t>Company-Specific Simulation:</a:t>
            </a:r>
          </a:p>
          <a:p>
            <a:pPr marL="0" indent="0">
              <a:lnSpc>
                <a:spcPct val="100000"/>
              </a:lnSpc>
              <a:buNone/>
            </a:pPr>
            <a:r>
              <a:rPr lang="en-US" altLang="en-GB" sz="1400" dirty="0">
                <a:latin typeface="Arial" panose="020B0604020202020204" pitchFamily="34" charset="0"/>
                <a:cs typeface="Arial" panose="020B0604020202020204" pitchFamily="34" charset="0"/>
              </a:rPr>
              <a:t>Automatically detect target companies from the user’s resume/job application and provide company-specific interview simulations based on past hiring patterns and frequently asked questions.</a:t>
            </a:r>
          </a:p>
          <a:p>
            <a:pPr marL="305435" indent="-305435">
              <a:lnSpc>
                <a:spcPct val="100000"/>
              </a:lnSpc>
            </a:pPr>
            <a:r>
              <a:rPr lang="en-US" altLang="en-GB" sz="1600" b="1" dirty="0">
                <a:latin typeface="Arial" panose="020B0604020202020204" pitchFamily="34" charset="0"/>
                <a:cs typeface="Arial" panose="020B0604020202020204" pitchFamily="34" charset="0"/>
              </a:rPr>
              <a:t>Adaptive Learning &amp; Career Path Guidance:</a:t>
            </a:r>
          </a:p>
          <a:p>
            <a:pPr marL="0" indent="0">
              <a:lnSpc>
                <a:spcPct val="100000"/>
              </a:lnSpc>
              <a:buNone/>
            </a:pPr>
            <a:r>
              <a:rPr lang="en-US" altLang="en-GB" sz="1400" dirty="0">
                <a:latin typeface="Arial" panose="020B0604020202020204" pitchFamily="34" charset="0"/>
                <a:cs typeface="Arial" panose="020B0604020202020204" pitchFamily="34" charset="0"/>
              </a:rPr>
              <a:t>Incorporate long-term learning tracking – identifying gaps over multiple sessions and recommending structured learning paths, courses, and career mentorship.</a:t>
            </a:r>
          </a:p>
          <a:p>
            <a:pPr marL="305435" indent="-305435">
              <a:lnSpc>
                <a:spcPct val="100000"/>
              </a:lnSpc>
            </a:pPr>
            <a:r>
              <a:rPr lang="en-US" altLang="en-GB" sz="1600" b="1" dirty="0">
                <a:latin typeface="Arial" panose="020B0604020202020204" pitchFamily="34" charset="0"/>
                <a:cs typeface="Arial" panose="020B0604020202020204" pitchFamily="34" charset="0"/>
              </a:rPr>
              <a:t>Multilingual Support:</a:t>
            </a:r>
          </a:p>
          <a:p>
            <a:pPr marL="0" indent="0">
              <a:lnSpc>
                <a:spcPct val="100000"/>
              </a:lnSpc>
              <a:buNone/>
            </a:pPr>
            <a:r>
              <a:rPr lang="en-US" altLang="en-GB" sz="1400" dirty="0">
                <a:latin typeface="Arial" panose="020B0604020202020204" pitchFamily="34" charset="0"/>
                <a:cs typeface="Arial" panose="020B0604020202020204" pitchFamily="34" charset="0"/>
              </a:rPr>
              <a:t>Enable question generation and interview practice in multiple regional and international languages, making it accessible to non-English speaking candidates.</a:t>
            </a:r>
          </a:p>
          <a:p>
            <a:pPr marL="305435" indent="-305435">
              <a:lnSpc>
                <a:spcPct val="100000"/>
              </a:lnSpc>
            </a:pPr>
            <a:r>
              <a:rPr lang="en-US" altLang="en-GB" sz="1600" b="1" dirty="0">
                <a:latin typeface="Arial" panose="020B0604020202020204" pitchFamily="34" charset="0"/>
                <a:cs typeface="Arial" panose="020B0604020202020204" pitchFamily="34" charset="0"/>
              </a:rPr>
              <a:t>Integration With Job Platforms:</a:t>
            </a:r>
          </a:p>
          <a:p>
            <a:pPr marL="0" indent="0">
              <a:lnSpc>
                <a:spcPct val="100000"/>
              </a:lnSpc>
              <a:buNone/>
            </a:pPr>
            <a:r>
              <a:rPr lang="en-US" altLang="en-GB" sz="1400" dirty="0">
                <a:latin typeface="Arial" panose="020B0604020202020204" pitchFamily="34" charset="0"/>
                <a:cs typeface="Arial" panose="020B0604020202020204" pitchFamily="34" charset="0"/>
              </a:rPr>
              <a:t>Connect with job portals like LinkedIn, Naukri, or Indeed to fetch upcoming interviews and schedule personalized preparation timelines for the user automatically.</a:t>
            </a:r>
          </a:p>
          <a:p>
            <a:pPr marL="305435" indent="-305435">
              <a:lnSpc>
                <a:spcPct val="100000"/>
              </a:lnSpc>
            </a:pPr>
            <a:r>
              <a:rPr lang="en-US" altLang="en-GB" sz="1600" b="1" dirty="0">
                <a:latin typeface="Arial" panose="020B0604020202020204" pitchFamily="34" charset="0"/>
                <a:cs typeface="Arial" panose="020B0604020202020204" pitchFamily="34" charset="0"/>
              </a:rPr>
              <a:t>Group/Panel Interview Training:</a:t>
            </a:r>
          </a:p>
          <a:p>
            <a:pPr marL="0" indent="0">
              <a:lnSpc>
                <a:spcPct val="90000"/>
              </a:lnSpc>
              <a:buNone/>
            </a:pPr>
            <a:r>
              <a:rPr lang="en-US" altLang="en-GB" sz="1400" dirty="0">
                <a:latin typeface="Arial" panose="020B0604020202020204" pitchFamily="34" charset="0"/>
                <a:cs typeface="Arial" panose="020B0604020202020204" pitchFamily="34" charset="0"/>
              </a:rPr>
              <a:t>Extend capabilities to simulate panel interviews and group discussions (GD), including multi-agent interactions to mimic real-world selection rounds.</a:t>
            </a:r>
          </a:p>
        </p:txBody>
      </p:sp>
      <p:sp>
        <p:nvSpPr>
          <p:cNvPr id="5" name="Title 4"/>
          <p:cNvSpPr txBox="1"/>
          <p:nvPr/>
        </p:nvSpPr>
        <p:spPr>
          <a:xfrm>
            <a:off x="535670" y="844659"/>
            <a:ext cx="11029616" cy="530296"/>
          </a:xfrm>
          <a:prstGeom prst="rect">
            <a:avLst/>
          </a:prstGeom>
        </p:spPr>
        <p:txBody>
          <a:bodyPr vert="horz" lIns="91440" tIns="45720" rIns="91440" bIns="45720" rtlCol="0" anchor="b"/>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panose="020B0604020202020204"/>
                <a:cs typeface="Arial" panose="020B0604020202020204"/>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581025" y="1231900"/>
            <a:ext cx="11029315" cy="4743450"/>
          </a:xfrm>
        </p:spPr>
        <p:txBody>
          <a:bodyPr/>
          <a:lstStyle/>
          <a:p>
            <a:pPr marL="305435" indent="-305435"/>
            <a:r>
              <a:rPr lang="en-US" altLang="en-GB" sz="1600" dirty="0">
                <a:latin typeface="Arial" panose="020B0604020202020204" pitchFamily="34" charset="0"/>
                <a:cs typeface="Arial" panose="020B0604020202020204" pitchFamily="34" charset="0"/>
              </a:rPr>
              <a:t>IBM Watson Assistant –</a:t>
            </a:r>
          </a:p>
          <a:p>
            <a:pPr marL="0" indent="0">
              <a:buNone/>
            </a:pPr>
            <a:r>
              <a:rPr lang="en-US" altLang="en-GB" sz="1600" dirty="0">
                <a:latin typeface="Arial" panose="020B0604020202020204" pitchFamily="34" charset="0"/>
                <a:cs typeface="Arial" panose="020B0604020202020204" pitchFamily="34" charset="0"/>
              </a:rPr>
              <a:t>https://www.ibm.com/cloud/watson-assistant</a:t>
            </a:r>
          </a:p>
          <a:p>
            <a:pPr marL="305435" indent="-305435"/>
            <a:r>
              <a:rPr lang="en-US" altLang="en-GB" sz="1600" dirty="0">
                <a:latin typeface="Arial" panose="020B0604020202020204" pitchFamily="34" charset="0"/>
                <a:cs typeface="Arial" panose="020B0604020202020204" pitchFamily="34" charset="0"/>
              </a:rPr>
              <a:t>IBM Watsonx &amp; Granite LLMs –</a:t>
            </a:r>
          </a:p>
          <a:p>
            <a:pPr marL="0" indent="0">
              <a:buNone/>
            </a:pPr>
            <a:r>
              <a:rPr lang="en-US" altLang="en-GB" sz="1600" dirty="0">
                <a:latin typeface="Arial" panose="020B0604020202020204" pitchFamily="34" charset="0"/>
                <a:cs typeface="Arial" panose="020B0604020202020204" pitchFamily="34" charset="0"/>
              </a:rPr>
              <a:t>https://www.ibm.com/watsonx</a:t>
            </a:r>
          </a:p>
          <a:p>
            <a:r>
              <a:rPr lang="en-US" altLang="en-GB" sz="1600" dirty="0">
                <a:latin typeface="Arial" panose="020B0604020202020204" pitchFamily="34" charset="0"/>
                <a:cs typeface="Arial" panose="020B0604020202020204" pitchFamily="34" charset="0"/>
              </a:rPr>
              <a:t>IBM Cloud Documentation –</a:t>
            </a:r>
          </a:p>
          <a:p>
            <a:pPr marL="0" indent="0">
              <a:buNone/>
            </a:pPr>
            <a:r>
              <a:rPr lang="en-US" altLang="en-GB" sz="1600" dirty="0">
                <a:latin typeface="Arial" panose="020B0604020202020204" pitchFamily="34" charset="0"/>
                <a:cs typeface="Arial" panose="020B0604020202020204" pitchFamily="34" charset="0"/>
              </a:rPr>
              <a:t>https://cloud.ibm.com/docs</a:t>
            </a:r>
          </a:p>
          <a:p>
            <a:pPr marL="305435" indent="-305435"/>
            <a:r>
              <a:rPr lang="en-US" altLang="en-GB" sz="1600" dirty="0">
                <a:latin typeface="Arial" panose="020B0604020202020204" pitchFamily="34" charset="0"/>
                <a:cs typeface="Arial" panose="020B0604020202020204" pitchFamily="34" charset="0"/>
              </a:rPr>
              <a:t>IBM SkillsBuild - Getting Started with AI –</a:t>
            </a:r>
          </a:p>
          <a:p>
            <a:pPr marL="0" indent="0">
              <a:buNone/>
            </a:pPr>
            <a:r>
              <a:rPr lang="en-US" altLang="en-GB" sz="1600" dirty="0">
                <a:latin typeface="Arial" panose="020B0604020202020204" pitchFamily="34" charset="0"/>
                <a:cs typeface="Arial" panose="020B0604020202020204" pitchFamily="34" charset="0"/>
              </a:rPr>
              <a:t>https://www.skillsbuild.org</a:t>
            </a:r>
          </a:p>
          <a:p>
            <a:pPr marL="305435" indent="-305435"/>
            <a:r>
              <a:rPr lang="en-US" altLang="en-GB" sz="1600" dirty="0">
                <a:latin typeface="Arial" panose="020B0604020202020204" pitchFamily="34" charset="0"/>
                <a:cs typeface="Arial" panose="020B0604020202020204" pitchFamily="34" charset="0"/>
              </a:rPr>
              <a:t>Natural Language Processing (NLP) concepts –</a:t>
            </a:r>
          </a:p>
          <a:p>
            <a:pPr marL="0" indent="0">
              <a:buNone/>
            </a:pPr>
            <a:r>
              <a:rPr lang="en-US" altLang="en-GB" sz="1600" dirty="0">
                <a:latin typeface="Arial" panose="020B0604020202020204" pitchFamily="34" charset="0"/>
                <a:cs typeface="Arial" panose="020B0604020202020204" pitchFamily="34" charset="0"/>
              </a:rPr>
              <a:t>https://www.geeksforgeeks.org/nlp-natural-language-processing/</a:t>
            </a:r>
          </a:p>
          <a:p>
            <a:pPr marL="305435" indent="-305435"/>
            <a:r>
              <a:rPr lang="en-US" altLang="en-GB" sz="1600" dirty="0">
                <a:latin typeface="Arial" panose="020B0604020202020204" pitchFamily="34" charset="0"/>
                <a:cs typeface="Arial" panose="020B0604020202020204" pitchFamily="34" charset="0"/>
              </a:rPr>
              <a:t>Chatbot Design Guidelines –</a:t>
            </a:r>
          </a:p>
          <a:p>
            <a:pPr marL="0" indent="0">
              <a:buNone/>
            </a:pPr>
            <a:r>
              <a:rPr lang="en-US" altLang="en-GB" sz="1600" dirty="0">
                <a:latin typeface="Arial" panose="020B0604020202020204" pitchFamily="34" charset="0"/>
                <a:cs typeface="Arial" panose="020B0604020202020204" pitchFamily="34" charset="0"/>
              </a:rPr>
              <a:t>https://www.ibm.com/blogs/watson-health/chatbots-design/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p>
        </p:txBody>
      </p:sp>
      <p:pic>
        <p:nvPicPr>
          <p:cNvPr id="5" name="Content Placeholder 4"/>
          <p:cNvPicPr>
            <a:picLocks noGrp="1" noChangeAspect="1"/>
          </p:cNvPicPr>
          <p:nvPr>
            <p:ph idx="1"/>
          </p:nvPr>
        </p:nvPicPr>
        <p:blipFill>
          <a:blip r:embed="rId2"/>
          <a:stretch>
            <a:fillRect/>
          </a:stretch>
        </p:blipFill>
        <p:spPr>
          <a:xfrm>
            <a:off x="3019582" y="1301750"/>
            <a:ext cx="6152836" cy="467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p>
        </p:txBody>
      </p:sp>
      <p:pic>
        <p:nvPicPr>
          <p:cNvPr id="5" name="Content Placeholder 4"/>
          <p:cNvPicPr>
            <a:picLocks noGrp="1" noChangeAspect="1"/>
          </p:cNvPicPr>
          <p:nvPr>
            <p:ph idx="1"/>
          </p:nvPr>
        </p:nvPicPr>
        <p:blipFill>
          <a:blip r:embed="rId2"/>
          <a:stretch>
            <a:fillRect/>
          </a:stretch>
        </p:blipFill>
        <p:spPr>
          <a:xfrm>
            <a:off x="3089150" y="1301750"/>
            <a:ext cx="6013700" cy="4673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2640457" y="1301750"/>
            <a:ext cx="6911085" cy="467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10000"/>
          </a:bodyPr>
          <a:lstStyle/>
          <a:p>
            <a:pPr marL="0" indent="0">
              <a:buNone/>
            </a:pPr>
            <a:r>
              <a:rPr lang="en-US" altLang="en-GB" dirty="0">
                <a:latin typeface="Arial" panose="020B0604020202020204" pitchFamily="34" charset="0"/>
                <a:cs typeface="Arial" panose="020B0604020202020204" pitchFamily="34" charset="0"/>
              </a:rPr>
              <a:t> </a:t>
            </a:r>
            <a:r>
              <a:rPr lang="en-US" altLang="en-GB" sz="2000" b="1" dirty="0" smtClean="0">
                <a:latin typeface="Arial" panose="020B0604020202020204" pitchFamily="34" charset="0"/>
                <a:cs typeface="Arial" panose="020B0604020202020204" pitchFamily="34" charset="0"/>
              </a:rPr>
              <a:t>Interview Trainer Agent  </a:t>
            </a:r>
            <a:endParaRPr lang="en-US" altLang="en-GB" dirty="0">
              <a:latin typeface="Arial" panose="020B0604020202020204" pitchFamily="34" charset="0"/>
              <a:cs typeface="Arial" panose="020B0604020202020204" pitchFamily="34" charset="0"/>
            </a:endParaRPr>
          </a:p>
          <a:p>
            <a:pPr marL="0" indent="0">
              <a:buNone/>
            </a:pPr>
            <a:r>
              <a:rPr lang="en-US" altLang="en-GB" sz="1800" b="1" dirty="0">
                <a:latin typeface="Arial" panose="020B0604020202020204" pitchFamily="34" charset="0"/>
                <a:cs typeface="Arial" panose="020B0604020202020204" pitchFamily="34" charset="0"/>
              </a:rPr>
              <a:t>The Challenge</a:t>
            </a:r>
            <a:r>
              <a:rPr lang="en-US" altLang="en-GB" sz="1800" dirty="0">
                <a:latin typeface="Arial" panose="020B0604020202020204" pitchFamily="34" charset="0"/>
                <a:cs typeface="Arial" panose="020B0604020202020204" pitchFamily="34" charset="0"/>
              </a:rPr>
              <a:t> </a:t>
            </a:r>
            <a:r>
              <a:rPr lang="en-US" altLang="en-GB" dirty="0">
                <a:latin typeface="Arial" panose="020B0604020202020204" pitchFamily="34" charset="0"/>
                <a:cs typeface="Arial" panose="020B0604020202020204" pitchFamily="34" charset="0"/>
              </a:rPr>
              <a:t>– An Interview Trainer Agent, powered by RAG (Retrieval-Augmented Generation), </a:t>
            </a:r>
          </a:p>
          <a:p>
            <a:pPr marL="0" indent="0">
              <a:buNone/>
            </a:pPr>
            <a:r>
              <a:rPr lang="en-US" altLang="en-GB" dirty="0">
                <a:latin typeface="Arial" panose="020B0604020202020204" pitchFamily="34" charset="0"/>
                <a:cs typeface="Arial" panose="020B0604020202020204" pitchFamily="34" charset="0"/>
              </a:rPr>
              <a:t>prepares users for job interviews by generating tailored question sets and preparation strategies based </a:t>
            </a:r>
          </a:p>
          <a:p>
            <a:pPr marL="0" indent="0">
              <a:buNone/>
            </a:pPr>
            <a:r>
              <a:rPr lang="en-US" altLang="en-GB" dirty="0">
                <a:latin typeface="Arial" panose="020B0604020202020204" pitchFamily="34" charset="0"/>
                <a:cs typeface="Arial" panose="020B0604020202020204" pitchFamily="34" charset="0"/>
              </a:rPr>
              <a:t>on their profile name, experience level, and job role. </a:t>
            </a:r>
          </a:p>
          <a:p>
            <a:r>
              <a:rPr lang="en-US" altLang="en-GB" dirty="0">
                <a:latin typeface="Arial" panose="020B0604020202020204" pitchFamily="34" charset="0"/>
                <a:cs typeface="Arial" panose="020B0604020202020204" pitchFamily="34" charset="0"/>
              </a:rPr>
              <a:t>It retrieves role-specific interview questions, industry expectations, behavioral scenarios, and HR </a:t>
            </a:r>
          </a:p>
          <a:p>
            <a:pPr marL="0" indent="0">
              <a:buNone/>
            </a:pPr>
            <a:r>
              <a:rPr lang="en-US" altLang="en-GB" dirty="0">
                <a:latin typeface="Arial" panose="020B0604020202020204" pitchFamily="34" charset="0"/>
                <a:cs typeface="Arial" panose="020B0604020202020204" pitchFamily="34" charset="0"/>
              </a:rPr>
              <a:t>guidelines from recruitment portals, professional networks, and company interview databases. </a:t>
            </a:r>
          </a:p>
          <a:p>
            <a:r>
              <a:rPr lang="en-US" altLang="en-GB" dirty="0">
                <a:latin typeface="Arial" panose="020B0604020202020204" pitchFamily="34" charset="0"/>
                <a:cs typeface="Arial" panose="020B0604020202020204" pitchFamily="34" charset="0"/>
              </a:rPr>
              <a:t>Users can input their resume or job title, and the agent provides targeted questions, model answers, </a:t>
            </a:r>
          </a:p>
          <a:p>
            <a:pPr marL="0" indent="0">
              <a:buNone/>
            </a:pPr>
            <a:r>
              <a:rPr lang="en-US" altLang="en-GB" dirty="0">
                <a:latin typeface="Arial" panose="020B0604020202020204" pitchFamily="34" charset="0"/>
                <a:cs typeface="Arial" panose="020B0604020202020204" pitchFamily="34" charset="0"/>
              </a:rPr>
              <a:t>and improvement tips. </a:t>
            </a:r>
          </a:p>
          <a:p>
            <a:r>
              <a:rPr lang="en-US" altLang="en-GB" dirty="0">
                <a:latin typeface="Arial" panose="020B0604020202020204" pitchFamily="34" charset="0"/>
                <a:cs typeface="Arial" panose="020B0604020202020204" pitchFamily="34" charset="0"/>
              </a:rPr>
              <a:t>It supports both technical and soft skill assessment, ensuring a comprehensive interview prep </a:t>
            </a:r>
          </a:p>
          <a:p>
            <a:pPr marL="0" indent="0">
              <a:buNone/>
            </a:pPr>
            <a:r>
              <a:rPr lang="en-US" altLang="en-GB" dirty="0">
                <a:latin typeface="Arial" panose="020B0604020202020204" pitchFamily="34" charset="0"/>
                <a:cs typeface="Arial" panose="020B0604020202020204" pitchFamily="34" charset="0"/>
              </a:rPr>
              <a:t>experience. </a:t>
            </a:r>
          </a:p>
          <a:p>
            <a:r>
              <a:rPr lang="en-US" altLang="en-GB" dirty="0">
                <a:latin typeface="Arial" panose="020B0604020202020204" pitchFamily="34" charset="0"/>
                <a:cs typeface="Arial" panose="020B0604020202020204" pitchFamily="34" charset="0"/>
              </a:rPr>
              <a:t>This AI-driven assistant builds user confidence, sharpens responses, and increases success rates in </a:t>
            </a:r>
          </a:p>
          <a:p>
            <a:pPr marL="0" indent="0">
              <a:buNone/>
            </a:pPr>
            <a:r>
              <a:rPr lang="en-US" altLang="en-GB" dirty="0">
                <a:latin typeface="Arial" panose="020B0604020202020204" pitchFamily="34" charset="0"/>
                <a:cs typeface="Arial" panose="020B0604020202020204" pitchFamily="34" charset="0"/>
              </a:rPr>
              <a:t>competitive hiring environments.</a:t>
            </a:r>
            <a:r>
              <a:rPr lang="en-US" altLang="en-GB"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960" y="909320"/>
            <a:ext cx="11613515" cy="5948680"/>
          </a:xfrm>
        </p:spPr>
        <p:txBody>
          <a:bodyPr vert="horz" lIns="91440" tIns="45720" rIns="91440" bIns="45720" rtlCol="0" anchor="ctr">
            <a:noAutofit/>
          </a:bodyPr>
          <a:lstStyle/>
          <a:p>
            <a:pPr marL="0" indent="0">
              <a:lnSpc>
                <a:spcPct val="90000"/>
              </a:lnSpc>
              <a:buNone/>
            </a:pPr>
            <a:r>
              <a:rPr lang="en-US" altLang="en-GB" sz="1600" b="1" dirty="0">
                <a:latin typeface="Arial" panose="020B0604020202020204" pitchFamily="34" charset="0"/>
                <a:cs typeface="Arial" panose="020B0604020202020204" pitchFamily="34" charset="0"/>
              </a:rPr>
              <a:t>Proposed Solution – AI-Powered Interview Trainer Agent</a:t>
            </a:r>
          </a:p>
          <a:p>
            <a:pPr marL="0" indent="0">
              <a:lnSpc>
                <a:spcPct val="90000"/>
              </a:lnSpc>
              <a:buNone/>
            </a:pPr>
            <a:r>
              <a:rPr lang="en-US" altLang="en-GB" sz="1400" dirty="0">
                <a:latin typeface="Arial" panose="020B0604020202020204" pitchFamily="34" charset="0"/>
                <a:cs typeface="Arial" panose="020B0604020202020204" pitchFamily="34" charset="0"/>
              </a:rPr>
              <a:t>Our solution is an intelligent Interview Trainer Agent that delivers deeply personalized, end-to-end interview preparation using IBM’s Granite model with Retrieval-Augmented Generation (RAG).</a:t>
            </a:r>
          </a:p>
          <a:p>
            <a:pPr marL="0" indent="0">
              <a:lnSpc>
                <a:spcPct val="90000"/>
              </a:lnSpc>
              <a:buNone/>
            </a:pPr>
            <a:endParaRPr lang="en-US" altLang="en-GB" sz="1400" dirty="0">
              <a:latin typeface="Arial" panose="020B0604020202020204" pitchFamily="34" charset="0"/>
              <a:cs typeface="Arial" panose="020B0604020202020204" pitchFamily="34" charset="0"/>
            </a:endParaRPr>
          </a:p>
          <a:p>
            <a:pPr marL="0" indent="0">
              <a:lnSpc>
                <a:spcPct val="90000"/>
              </a:lnSpc>
              <a:buNone/>
            </a:pPr>
            <a:r>
              <a:rPr lang="en-US" altLang="en-GB" sz="1600" b="1" dirty="0">
                <a:latin typeface="Arial" panose="020B0604020202020204" pitchFamily="34" charset="0"/>
                <a:cs typeface="Arial" panose="020B0604020202020204" pitchFamily="34" charset="0"/>
              </a:rPr>
              <a:t>Personalized Question Generation</a:t>
            </a:r>
          </a:p>
          <a:p>
            <a:pPr marL="305435" indent="-305435">
              <a:lnSpc>
                <a:spcPct val="90000"/>
              </a:lnSpc>
            </a:pPr>
            <a:r>
              <a:rPr lang="en-US" altLang="en-GB" sz="1400" dirty="0">
                <a:latin typeface="Arial" panose="020B0604020202020204" pitchFamily="34" charset="0"/>
                <a:cs typeface="Arial" panose="020B0604020202020204" pitchFamily="34" charset="0"/>
              </a:rPr>
              <a:t>Dynamically creates interview question sets tailored to each user’s name, experience level, and desired job role.</a:t>
            </a:r>
          </a:p>
          <a:p>
            <a:pPr marL="305435" indent="-305435">
              <a:lnSpc>
                <a:spcPct val="90000"/>
              </a:lnSpc>
            </a:pPr>
            <a:r>
              <a:rPr lang="en-US" altLang="en-GB" sz="1400" dirty="0">
                <a:latin typeface="Arial" panose="020B0604020202020204" pitchFamily="34" charset="0"/>
                <a:cs typeface="Arial" panose="020B0604020202020204" pitchFamily="34" charset="0"/>
              </a:rPr>
              <a:t>Focuses preparations around the user’s unique career trajectory and target industry.</a:t>
            </a:r>
          </a:p>
          <a:p>
            <a:pPr marL="0" indent="0">
              <a:lnSpc>
                <a:spcPct val="90000"/>
              </a:lnSpc>
              <a:buNone/>
            </a:pPr>
            <a:endParaRPr lang="en-US" altLang="en-GB" sz="1400" dirty="0">
              <a:latin typeface="Arial" panose="020B0604020202020204" pitchFamily="34" charset="0"/>
              <a:cs typeface="Arial" panose="020B0604020202020204" pitchFamily="34" charset="0"/>
            </a:endParaRPr>
          </a:p>
          <a:p>
            <a:pPr marL="0" indent="0">
              <a:lnSpc>
                <a:spcPct val="90000"/>
              </a:lnSpc>
              <a:buNone/>
            </a:pPr>
            <a:r>
              <a:rPr lang="en-US" altLang="en-GB" sz="1600" b="1" dirty="0">
                <a:latin typeface="Arial" panose="020B0604020202020204" pitchFamily="34" charset="0"/>
                <a:cs typeface="Arial" panose="020B0604020202020204" pitchFamily="34" charset="0"/>
              </a:rPr>
              <a:t>RAG-Driven Insights</a:t>
            </a:r>
          </a:p>
          <a:p>
            <a:pPr marL="305435" indent="-305435">
              <a:lnSpc>
                <a:spcPct val="90000"/>
              </a:lnSpc>
            </a:pPr>
            <a:r>
              <a:rPr lang="en-US" altLang="en-GB" sz="1400" dirty="0">
                <a:latin typeface="Arial" panose="020B0604020202020204" pitchFamily="34" charset="0"/>
                <a:cs typeface="Arial" panose="020B0604020202020204" pitchFamily="34" charset="0"/>
              </a:rPr>
              <a:t>Employs a RAG architecture to retrieve and synthesize real-world interview content from:</a:t>
            </a:r>
          </a:p>
          <a:p>
            <a:pPr marL="305435" indent="-305435">
              <a:lnSpc>
                <a:spcPct val="90000"/>
              </a:lnSpc>
            </a:pPr>
            <a:r>
              <a:rPr lang="en-US" altLang="en-GB" sz="1400" dirty="0">
                <a:latin typeface="Arial" panose="020B0604020202020204" pitchFamily="34" charset="0"/>
                <a:cs typeface="Arial" panose="020B0604020202020204" pitchFamily="34" charset="0"/>
              </a:rPr>
              <a:t>Recruitment portals</a:t>
            </a:r>
          </a:p>
          <a:p>
            <a:pPr marL="305435" indent="-305435">
              <a:lnSpc>
                <a:spcPct val="90000"/>
              </a:lnSpc>
            </a:pPr>
            <a:r>
              <a:rPr lang="en-US" altLang="en-GB" sz="1400" dirty="0">
                <a:latin typeface="Arial" panose="020B0604020202020204" pitchFamily="34" charset="0"/>
                <a:cs typeface="Arial" panose="020B0604020202020204" pitchFamily="34" charset="0"/>
              </a:rPr>
              <a:t>Professional networking platforms</a:t>
            </a:r>
          </a:p>
          <a:p>
            <a:pPr marL="305435" indent="-305435">
              <a:lnSpc>
                <a:spcPct val="90000"/>
              </a:lnSpc>
            </a:pPr>
            <a:r>
              <a:rPr lang="en-US" altLang="en-GB" sz="1400" dirty="0">
                <a:latin typeface="Arial" panose="020B0604020202020204" pitchFamily="34" charset="0"/>
                <a:cs typeface="Arial" panose="020B0604020202020204" pitchFamily="34" charset="0"/>
              </a:rPr>
              <a:t>Company-specific interview databases</a:t>
            </a:r>
          </a:p>
          <a:p>
            <a:pPr marL="305435" indent="-305435">
              <a:lnSpc>
                <a:spcPct val="90000"/>
              </a:lnSpc>
            </a:pPr>
            <a:r>
              <a:rPr lang="en-US" altLang="en-GB" sz="1400" dirty="0">
                <a:latin typeface="Arial" panose="020B0604020202020204" pitchFamily="34" charset="0"/>
                <a:cs typeface="Arial" panose="020B0604020202020204" pitchFamily="34" charset="0"/>
              </a:rPr>
              <a:t>Ensures industry-relevant, role-specific, and up-to-date guidance.</a:t>
            </a:r>
          </a:p>
          <a:p>
            <a:pPr marL="305435" indent="-305435">
              <a:lnSpc>
                <a:spcPct val="90000"/>
              </a:lnSpc>
            </a:pPr>
            <a:endParaRPr lang="en-US" altLang="en-GB" sz="1400" dirty="0">
              <a:latin typeface="Arial" panose="020B0604020202020204" pitchFamily="34" charset="0"/>
              <a:cs typeface="Arial" panose="020B0604020202020204" pitchFamily="34" charset="0"/>
            </a:endParaRPr>
          </a:p>
          <a:p>
            <a:pPr marL="0" indent="0">
              <a:lnSpc>
                <a:spcPct val="90000"/>
              </a:lnSpc>
              <a:buNone/>
            </a:pPr>
            <a:endParaRPr lang="en-US" altLang="en-GB"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a:solidFill>
                  <a:schemeClr val="accent1"/>
                </a:solidFill>
                <a:latin typeface="Arial" panose="020B0604020202020204" pitchFamily="34" charset="0"/>
                <a:cs typeface="Arial" panose="020B0604020202020204" pitchFamily="34" charset="0"/>
                <a:sym typeface="+mn-ea"/>
              </a:rPr>
              <a:t>Proposed Solution</a:t>
            </a:r>
            <a:endParaRPr lang="en-US" altLang="en-US" sz="4000" b="1">
              <a:solidFill>
                <a:schemeClr val="accent1"/>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581025" y="1579880"/>
            <a:ext cx="11029315" cy="4542790"/>
          </a:xfrm>
        </p:spPr>
        <p:txBody>
          <a:bodyPr>
            <a:noAutofit/>
          </a:bodyPr>
          <a:lstStyle/>
          <a:p>
            <a:pPr marL="0" indent="0">
              <a:lnSpc>
                <a:spcPct val="90000"/>
              </a:lnSpc>
              <a:buNone/>
            </a:pPr>
            <a:r>
              <a:rPr lang="en-US" altLang="en-GB" sz="1600" b="1" dirty="0">
                <a:latin typeface="Arial" panose="020B0604020202020204" pitchFamily="34" charset="0"/>
                <a:cs typeface="Arial" panose="020B0604020202020204" pitchFamily="34" charset="0"/>
                <a:sym typeface="+mn-ea"/>
              </a:rPr>
              <a:t>Comprehensive Preparation Toolkit</a:t>
            </a:r>
            <a:endParaRPr lang="en-US" altLang="en-GB" sz="1600" b="1"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sym typeface="+mn-ea"/>
              </a:rPr>
              <a:t>Targeted Questions: Provides relevant technical, behavioral, and HR-style interview questions based on user profile.</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sym typeface="+mn-ea"/>
              </a:rPr>
              <a:t>Model Answers: Supplies high-quality sample responses demonstrating ideal answering techniques.</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sym typeface="+mn-ea"/>
              </a:rPr>
              <a:t>Actionable Tips: Delivers concrete suggestions to refine user responses, enhance delivery, and avoid common pitfalls.</a:t>
            </a:r>
          </a:p>
          <a:p>
            <a:pPr marL="305435" indent="-305435">
              <a:lnSpc>
                <a:spcPct val="90000"/>
              </a:lnSpc>
            </a:pPr>
            <a:endParaRPr lang="en-US" altLang="en-GB" sz="1400">
              <a:latin typeface="Arial" panose="020B0604020202020204" pitchFamily="34" charset="0"/>
              <a:cs typeface="Arial" panose="020B0604020202020204" pitchFamily="34" charset="0"/>
            </a:endParaRPr>
          </a:p>
          <a:p>
            <a:pPr marL="0" indent="0">
              <a:buNone/>
            </a:pPr>
            <a:r>
              <a:rPr lang="en-US" altLang="en-GB" sz="1600" b="1">
                <a:latin typeface="Arial" panose="020B0604020202020204" pitchFamily="34" charset="0"/>
                <a:cs typeface="Arial" panose="020B0604020202020204" pitchFamily="34" charset="0"/>
              </a:rPr>
              <a:t>Holistic Skill Assessment</a:t>
            </a:r>
          </a:p>
          <a:p>
            <a:r>
              <a:rPr lang="en-US" altLang="en-GB" sz="1400">
                <a:latin typeface="Arial" panose="020B0604020202020204" pitchFamily="34" charset="0"/>
                <a:cs typeface="Arial" panose="020B0604020202020204" pitchFamily="34" charset="0"/>
              </a:rPr>
              <a:t>Covers both technical competencies (coding challenges, system design, domain-based questions) and soft skills (communication, adaptability, leadership).</a:t>
            </a:r>
          </a:p>
          <a:p>
            <a:r>
              <a:rPr lang="en-US" altLang="en-GB" sz="1400">
                <a:latin typeface="Arial" panose="020B0604020202020204" pitchFamily="34" charset="0"/>
                <a:cs typeface="Arial" panose="020B0604020202020204" pitchFamily="34" charset="0"/>
              </a:rPr>
              <a:t>Enables well-rounded preparation in line with modern hiring expectations.</a:t>
            </a:r>
          </a:p>
          <a:p>
            <a:endParaRPr lang="en-US" altLang="en-GB" sz="1400">
              <a:latin typeface="Arial" panose="020B0604020202020204" pitchFamily="34" charset="0"/>
              <a:cs typeface="Arial" panose="020B0604020202020204" pitchFamily="34" charset="0"/>
            </a:endParaRPr>
          </a:p>
          <a:p>
            <a:pPr marL="0" indent="0">
              <a:buNone/>
            </a:pPr>
            <a:r>
              <a:rPr lang="en-US" altLang="en-GB" sz="1600" b="1">
                <a:latin typeface="Arial" panose="020B0604020202020204" pitchFamily="34" charset="0"/>
                <a:cs typeface="Arial" panose="020B0604020202020204" pitchFamily="34" charset="0"/>
              </a:rPr>
              <a:t>Empowering Candidate Confidence</a:t>
            </a:r>
          </a:p>
          <a:p>
            <a:r>
              <a:rPr lang="en-US" altLang="en-GB" sz="1400">
                <a:latin typeface="Arial" panose="020B0604020202020204" pitchFamily="34" charset="0"/>
                <a:cs typeface="Arial" panose="020B0604020202020204" pitchFamily="34" charset="0"/>
              </a:rPr>
              <a:t>Through a structured, adaptive, and feedback-rich training pathway, the agent helps users:</a:t>
            </a:r>
          </a:p>
          <a:p>
            <a:r>
              <a:rPr lang="en-US" altLang="en-GB" sz="1400">
                <a:latin typeface="Arial" panose="020B0604020202020204" pitchFamily="34" charset="0"/>
                <a:cs typeface="Arial" panose="020B0604020202020204" pitchFamily="34" charset="0"/>
              </a:rPr>
              <a:t>Build confidence</a:t>
            </a:r>
          </a:p>
          <a:p>
            <a:r>
              <a:rPr lang="en-US" altLang="en-GB" sz="1400">
                <a:latin typeface="Arial" panose="020B0604020202020204" pitchFamily="34" charset="0"/>
                <a:cs typeface="Arial" panose="020B0604020202020204" pitchFamily="34" charset="0"/>
              </a:rPr>
              <a:t>Improve performance under pressure</a:t>
            </a:r>
          </a:p>
          <a:p>
            <a:r>
              <a:rPr lang="en-US" altLang="en-GB" sz="1400">
                <a:latin typeface="Arial" panose="020B0604020202020204" pitchFamily="34" charset="0"/>
                <a:cs typeface="Arial" panose="020B0604020202020204" pitchFamily="34" charset="0"/>
              </a:rPr>
              <a:t>Maximize success rates in high-stakes interview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2500"/>
          </a:bodyPr>
          <a:lstStyle/>
          <a:p>
            <a:pPr marL="0" indent="0">
              <a:buNone/>
            </a:pPr>
            <a:r>
              <a:rPr lang="en-US" altLang="en-GB" sz="1800" b="1">
                <a:solidFill>
                  <a:srgbClr val="0F0F0F"/>
                </a:solidFill>
                <a:latin typeface="Arial" panose="020B0604020202020204" pitchFamily="34" charset="0"/>
                <a:cs typeface="Arial" panose="020B0604020202020204" pitchFamily="34" charset="0"/>
              </a:rPr>
              <a:t>System Requirements</a:t>
            </a:r>
          </a:p>
          <a:p>
            <a:r>
              <a:rPr lang="en-US" altLang="en-GB" sz="1800">
                <a:solidFill>
                  <a:srgbClr val="0F0F0F"/>
                </a:solidFill>
                <a:latin typeface="Arial" panose="020B0604020202020204" pitchFamily="34" charset="0"/>
                <a:cs typeface="Arial" panose="020B0604020202020204" pitchFamily="34" charset="0"/>
              </a:rPr>
              <a:t>IBM Cloud Trial Account</a:t>
            </a:r>
          </a:p>
          <a:p>
            <a:r>
              <a:rPr lang="en-US" altLang="en-GB" sz="1800">
                <a:solidFill>
                  <a:srgbClr val="0F0F0F"/>
                </a:solidFill>
                <a:latin typeface="Arial" panose="020B0604020202020204" pitchFamily="34" charset="0"/>
                <a:cs typeface="Arial" panose="020B0604020202020204" pitchFamily="34" charset="0"/>
              </a:rPr>
              <a:t>Browser (for Watson Assistant UI)</a:t>
            </a:r>
          </a:p>
          <a:p>
            <a:r>
              <a:rPr lang="en-US" altLang="en-GB" sz="1800">
                <a:solidFill>
                  <a:srgbClr val="0F0F0F"/>
                </a:solidFill>
                <a:latin typeface="Arial" panose="020B0604020202020204" pitchFamily="34" charset="0"/>
                <a:cs typeface="Arial" panose="020B0604020202020204" pitchFamily="34" charset="0"/>
              </a:rPr>
              <a:t>Basic system with internet for deployment testing</a:t>
            </a:r>
          </a:p>
          <a:p>
            <a:pPr marL="0" indent="0">
              <a:buNone/>
            </a:pPr>
            <a:r>
              <a:rPr lang="en-US" altLang="en-GB" sz="1800" b="1">
                <a:solidFill>
                  <a:srgbClr val="0F0F0F"/>
                </a:solidFill>
                <a:latin typeface="Arial" panose="020B0604020202020204" pitchFamily="34" charset="0"/>
                <a:cs typeface="Arial" panose="020B0604020202020204" pitchFamily="34" charset="0"/>
              </a:rPr>
              <a:t>Libraries / Tools Used</a:t>
            </a:r>
          </a:p>
          <a:p>
            <a:r>
              <a:rPr lang="en-US" altLang="en-GB" sz="1800">
                <a:solidFill>
                  <a:srgbClr val="0F0F0F"/>
                </a:solidFill>
                <a:latin typeface="Arial" panose="020B0604020202020204" pitchFamily="34" charset="0"/>
                <a:cs typeface="Arial" panose="020B0604020202020204" pitchFamily="34" charset="0"/>
              </a:rPr>
              <a:t>ibm-watson-assistant (via IBM Cloud UI)</a:t>
            </a:r>
          </a:p>
          <a:p>
            <a:r>
              <a:rPr lang="en-US" altLang="en-GB" sz="1800">
                <a:solidFill>
                  <a:srgbClr val="0F0F0F"/>
                </a:solidFill>
                <a:latin typeface="Arial" panose="020B0604020202020204" pitchFamily="34" charset="0"/>
                <a:cs typeface="Arial" panose="020B0604020202020204" pitchFamily="34" charset="0"/>
              </a:rPr>
              <a:t>ibm-watson-machine-learning or watsonx.ai (for LLM)</a:t>
            </a:r>
          </a:p>
          <a:p>
            <a:r>
              <a:rPr lang="en-US" altLang="en-GB" sz="1800">
                <a:solidFill>
                  <a:srgbClr val="0F0F0F"/>
                </a:solidFill>
                <a:latin typeface="Arial" panose="020B0604020202020204" pitchFamily="34" charset="0"/>
                <a:cs typeface="Arial" panose="020B0604020202020204" pitchFamily="34" charset="0"/>
              </a:rPr>
              <a:t>Flask or Streamlit (for backend integration)</a:t>
            </a:r>
          </a:p>
          <a:p>
            <a:r>
              <a:rPr lang="en-US" altLang="en-GB" sz="1800">
                <a:solidFill>
                  <a:srgbClr val="0F0F0F"/>
                </a:solidFill>
                <a:latin typeface="Arial" panose="020B0604020202020204" pitchFamily="34" charset="0"/>
                <a:cs typeface="Arial" panose="020B0604020202020204" pitchFamily="34" charset="0"/>
              </a:rPr>
              <a:t>requests, json, etc. for API calls (Python backend)</a:t>
            </a:r>
          </a:p>
          <a:p>
            <a:pPr marL="0" indent="0">
              <a:buNone/>
            </a:pPr>
            <a:r>
              <a:rPr lang="en-US" altLang="en-GB" sz="1800" b="1">
                <a:solidFill>
                  <a:srgbClr val="0F0F0F"/>
                </a:solidFill>
                <a:latin typeface="Arial" panose="020B0604020202020204" pitchFamily="34" charset="0"/>
                <a:cs typeface="Arial" panose="020B0604020202020204" pitchFamily="34" charset="0"/>
              </a:rPr>
              <a:t>IBM Cloud Services: </a:t>
            </a:r>
          </a:p>
          <a:p>
            <a:r>
              <a:rPr lang="en-US" altLang="en-GB" sz="1800">
                <a:solidFill>
                  <a:srgbClr val="0F0F0F"/>
                </a:solidFill>
                <a:latin typeface="Arial" panose="020B0604020202020204" pitchFamily="34" charset="0"/>
                <a:cs typeface="Arial" panose="020B0604020202020204" pitchFamily="34" charset="0"/>
              </a:rPr>
              <a:t>Watson Assistant, Watsonx Granite Model, Cloud Functions</a:t>
            </a:r>
          </a:p>
          <a:p>
            <a:pPr marL="0" indent="0">
              <a:buNone/>
            </a:pPr>
            <a:r>
              <a:rPr lang="en-US" altLang="en-GB" sz="1800">
                <a:solidFill>
                  <a:srgbClr val="0F0F0F"/>
                </a:solidFill>
                <a:latin typeface="Arial" panose="020B0604020202020204" pitchFamily="34" charset="0"/>
                <a:cs typeface="Arial" panose="020B0604020202020204" pitchFamily="34" charset="0"/>
              </a:rPr>
              <a:t>/ Foundry (if deployed)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739900"/>
            <a:ext cx="11029315" cy="4235450"/>
          </a:xfrm>
        </p:spPr>
        <p:txBody>
          <a:bodyPr>
            <a:noAutofit/>
          </a:bodyPr>
          <a:lstStyle/>
          <a:p>
            <a:pPr marL="0" indent="0">
              <a:lnSpc>
                <a:spcPct val="70000"/>
              </a:lnSpc>
              <a:buNone/>
            </a:pPr>
            <a:r>
              <a:rPr lang="en-US" altLang="en-GB" sz="1600" b="1">
                <a:latin typeface="Arial" panose="020B0604020202020204" pitchFamily="34" charset="0"/>
                <a:cs typeface="Arial" panose="020B0604020202020204" pitchFamily="34" charset="0"/>
              </a:rPr>
              <a:t>Algorithm Selection:</a:t>
            </a:r>
          </a:p>
          <a:p>
            <a:pPr>
              <a:lnSpc>
                <a:spcPct val="90000"/>
              </a:lnSpc>
            </a:pPr>
            <a:r>
              <a:rPr lang="en-US" altLang="en-GB" sz="1400">
                <a:latin typeface="Arial" panose="020B0604020202020204" pitchFamily="34" charset="0"/>
                <a:cs typeface="Arial" panose="020B0604020202020204" pitchFamily="34" charset="0"/>
              </a:rPr>
              <a:t>This project employs a Retrieval-Augmented Generation (RAG) architecture combined with IBM Granite large language models (LLMs). RAG is chosen because it effectively blends knowledge retrieval with context-aware text generation, which is essential in delivering interview questions that are both personalized and industry-relevant. By pairing Granite’s powerful natural-language generation capabilities with real-time retrieval from curated interview datasets, the system ensures accuracy, diversity, and adaptability in question delivery.</a:t>
            </a:r>
          </a:p>
          <a:p>
            <a:pPr marL="0" indent="0">
              <a:lnSpc>
                <a:spcPct val="70000"/>
              </a:lnSpc>
              <a:buNone/>
            </a:pPr>
            <a:r>
              <a:rPr lang="en-US" altLang="en-GB" sz="1600" b="1">
                <a:latin typeface="Arial" panose="020B0604020202020204" pitchFamily="34" charset="0"/>
                <a:cs typeface="Arial" panose="020B0604020202020204" pitchFamily="34" charset="0"/>
              </a:rPr>
              <a:t>Data Input:</a:t>
            </a:r>
          </a:p>
          <a:p>
            <a:pPr marL="305435" indent="-305435">
              <a:lnSpc>
                <a:spcPct val="50000"/>
              </a:lnSpc>
            </a:pPr>
            <a:r>
              <a:rPr lang="en-US" altLang="en-GB" sz="1400">
                <a:latin typeface="Arial" panose="020B0604020202020204" pitchFamily="34" charset="0"/>
                <a:cs typeface="Arial" panose="020B0604020202020204" pitchFamily="34" charset="0"/>
              </a:rPr>
              <a:t>The model accepts several input features:</a:t>
            </a:r>
          </a:p>
          <a:p>
            <a:pPr marL="305435" indent="-305435">
              <a:lnSpc>
                <a:spcPct val="50000"/>
              </a:lnSpc>
            </a:pPr>
            <a:r>
              <a:rPr lang="en-US" altLang="en-GB" sz="1400">
                <a:latin typeface="Arial" panose="020B0604020202020204" pitchFamily="34" charset="0"/>
                <a:cs typeface="Arial" panose="020B0604020202020204" pitchFamily="34" charset="0"/>
              </a:rPr>
              <a:t>User profile details: name, target role, experience level</a:t>
            </a:r>
          </a:p>
          <a:p>
            <a:pPr marL="305435" indent="-305435">
              <a:lnSpc>
                <a:spcPct val="50000"/>
              </a:lnSpc>
            </a:pPr>
            <a:r>
              <a:rPr lang="en-US" altLang="en-GB" sz="1400">
                <a:latin typeface="Arial" panose="020B0604020202020204" pitchFamily="34" charset="0"/>
                <a:cs typeface="Arial" panose="020B0604020202020204" pitchFamily="34" charset="0"/>
              </a:rPr>
              <a:t>Resume-based extracted features: skills, education, prior projects</a:t>
            </a:r>
          </a:p>
          <a:p>
            <a:pPr marL="305435" indent="-305435">
              <a:lnSpc>
                <a:spcPct val="50000"/>
              </a:lnSpc>
            </a:pPr>
            <a:r>
              <a:rPr lang="en-US" altLang="en-GB" sz="1400">
                <a:latin typeface="Arial" panose="020B0604020202020204" pitchFamily="34" charset="0"/>
                <a:cs typeface="Arial" panose="020B0604020202020204" pitchFamily="34" charset="0"/>
              </a:rPr>
              <a:t>Historical interaction data: accuracy scores, past responses, weak areas</a:t>
            </a:r>
          </a:p>
          <a:p>
            <a:pPr marL="0" indent="0">
              <a:lnSpc>
                <a:spcPct val="70000"/>
              </a:lnSpc>
              <a:buNone/>
            </a:pPr>
            <a:r>
              <a:rPr lang="en-US" altLang="en-GB" sz="1600" b="1">
                <a:latin typeface="Arial" panose="020B0604020202020204" pitchFamily="34" charset="0"/>
                <a:cs typeface="Arial" panose="020B0604020202020204" pitchFamily="34" charset="0"/>
              </a:rPr>
              <a:t>Training Process:</a:t>
            </a:r>
          </a:p>
          <a:p>
            <a:pPr marL="305435" indent="-305435">
              <a:lnSpc>
                <a:spcPct val="90000"/>
              </a:lnSpc>
            </a:pPr>
            <a:r>
              <a:rPr lang="en-US" altLang="en-GB" sz="1400">
                <a:latin typeface="Arial" panose="020B0604020202020204" pitchFamily="34" charset="0"/>
                <a:cs typeface="Arial" panose="020B0604020202020204" pitchFamily="34" charset="0"/>
              </a:rPr>
              <a:t>The external interview question bank is converted into embeddings using Granite’s embedding models and stored in a vector database (IBM Cloudant/Db2). The LLM is prompt-tuned with structured interview instructions. During training, semantic similarity retrieval (top-k) is tested and optimized to ensure relevant content retrieval based on user profile vectors. Hyperparameters like retrieval depth, prompt templates, and generation temperature are tuned using offline evaluation and user feedback loops.</a:t>
            </a:r>
          </a:p>
          <a:p>
            <a:pPr marL="0" indent="0">
              <a:lnSpc>
                <a:spcPct val="70000"/>
              </a:lnSpc>
              <a:buNone/>
            </a:pPr>
            <a:r>
              <a:rPr lang="en-US" altLang="en-GB" sz="1600" b="1">
                <a:latin typeface="Arial" panose="020B0604020202020204" pitchFamily="34" charset="0"/>
                <a:cs typeface="Arial" panose="020B0604020202020204" pitchFamily="34" charset="0"/>
              </a:rPr>
              <a:t>Prediction Process:</a:t>
            </a:r>
          </a:p>
          <a:p>
            <a:pPr marL="305435" indent="-305435">
              <a:lnSpc>
                <a:spcPct val="90000"/>
              </a:lnSpc>
            </a:pPr>
            <a:r>
              <a:rPr lang="en-US" altLang="en-GB" sz="1400">
                <a:latin typeface="Arial" panose="020B0604020202020204" pitchFamily="34" charset="0"/>
                <a:cs typeface="Arial" panose="020B0604020202020204" pitchFamily="34" charset="0"/>
              </a:rPr>
              <a:t>At runtime, the user’s inputs are converted into query embeddings. The retrieval module identifies the most contextually similar interview questions and HR expectations. These are passed to the Granite generative model, which constructs personalized interview questions, ideal model answers, and real-time improvement tips. During mock interviews, user responses are scored by the model, and future questions are adaptively selected based on response quality, gradually improving user performance in both technical and behavioral skills. The cycle continues interactively, building confidence and refining the user’s preparedness for real interviews.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691" y="1301750"/>
            <a:ext cx="9332617" cy="4673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429" y="1301750"/>
            <a:ext cx="9133141" cy="46736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1112</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INTERVIEW TRAINER AGENT</vt:lpstr>
      <vt:lpstr>OUTLINE</vt:lpstr>
      <vt:lpstr>Problem Statement</vt:lpstr>
      <vt:lpstr>Proposed Solution</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32</cp:revision>
  <dcterms:created xsi:type="dcterms:W3CDTF">2021-05-26T16:50:00Z</dcterms:created>
  <dcterms:modified xsi:type="dcterms:W3CDTF">2025-08-04T08:49:35Z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915F0752B7974827953ADFC4E12C1305_13</vt:lpwstr>
  </property>
  <property fmtid="{D5CDD505-2E9C-101B-9397-08002B2CF9AE}" pid="4" name="KSOProductBuildVer">
    <vt:lpwstr>2057-12.2.0.21936</vt:lpwstr>
  </property>
</Properties>
</file>