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6459200" cy="12725400"/>
  <p:notesSz cx="18745200" cy="12725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637" y="53"/>
      </p:cViewPr>
      <p:guideLst>
        <p:guide orient="horz" pos="2880"/>
        <p:guide pos="1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4440" y="3944874"/>
            <a:ext cx="13990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68880" y="7126224"/>
            <a:ext cx="1152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2960" y="2926842"/>
            <a:ext cx="71597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476488" y="2926842"/>
            <a:ext cx="71597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960" y="509016"/>
            <a:ext cx="14813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960" y="2926842"/>
            <a:ext cx="14813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96128" y="11834622"/>
            <a:ext cx="52669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22960" y="11834622"/>
            <a:ext cx="37856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0625" y="11834622"/>
            <a:ext cx="37856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138" y="605122"/>
            <a:ext cx="4469765" cy="8121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</a:pPr>
            <a:r>
              <a:rPr sz="2400" b="1" dirty="0">
                <a:latin typeface="Trebuchet MS"/>
                <a:cs typeface="Trebuchet MS"/>
              </a:rPr>
              <a:t>Population</a:t>
            </a:r>
            <a:r>
              <a:rPr sz="2400" b="1" spc="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Analysis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70" dirty="0">
                <a:latin typeface="Trebuchet MS"/>
                <a:cs typeface="Trebuchet MS"/>
              </a:rPr>
              <a:t>-</a:t>
            </a:r>
            <a:r>
              <a:rPr sz="2400" b="1" spc="2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Overview</a:t>
            </a:r>
            <a:endParaRPr sz="2400">
              <a:latin typeface="Trebuchet MS"/>
              <a:cs typeface="Trebuchet MS"/>
            </a:endParaRPr>
          </a:p>
          <a:p>
            <a:pPr marL="12700">
              <a:spcBef>
                <a:spcPts val="495"/>
              </a:spcBef>
            </a:pPr>
            <a:r>
              <a:rPr spc="-10" dirty="0">
                <a:solidFill>
                  <a:srgbClr val="6AAAF1"/>
                </a:solidFill>
                <a:latin typeface="Trebuchet MS"/>
                <a:cs typeface="Trebuchet MS"/>
              </a:rPr>
              <a:t>Fiscal</a:t>
            </a:r>
            <a:r>
              <a:rPr spc="-85" dirty="0">
                <a:solidFill>
                  <a:srgbClr val="6AAAF1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AAAF1"/>
                </a:solidFill>
                <a:latin typeface="Trebuchet MS"/>
                <a:cs typeface="Trebuchet MS"/>
              </a:rPr>
              <a:t>Year:</a:t>
            </a:r>
            <a:r>
              <a:rPr spc="-85" dirty="0">
                <a:solidFill>
                  <a:srgbClr val="6AAAF1"/>
                </a:solidFill>
                <a:latin typeface="Trebuchet MS"/>
                <a:cs typeface="Trebuchet MS"/>
              </a:rPr>
              <a:t> </a:t>
            </a:r>
            <a:r>
              <a:rPr spc="80" dirty="0">
                <a:solidFill>
                  <a:srgbClr val="6AAAF1"/>
                </a:solidFill>
                <a:latin typeface="Trebuchet MS"/>
                <a:cs typeface="Trebuchet MS"/>
              </a:rPr>
              <a:t>2022-2024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6938" y="1863692"/>
            <a:ext cx="4572000" cy="914994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3175" algn="ctr">
              <a:spcBef>
                <a:spcPts val="975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#</a:t>
            </a:r>
            <a:r>
              <a:rPr sz="1500" b="1" spc="2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of</a:t>
            </a:r>
            <a:r>
              <a:rPr sz="1500" b="1" spc="3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Individuals</a:t>
            </a:r>
            <a:r>
              <a:rPr sz="1500" b="1" spc="1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Enrolled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in</a:t>
            </a:r>
            <a:r>
              <a:rPr sz="1500" b="1" spc="-1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Mediacid</a:t>
            </a:r>
            <a:r>
              <a:rPr sz="1500" b="1" spc="-1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50" dirty="0">
                <a:solidFill>
                  <a:srgbClr val="416085"/>
                </a:solidFill>
                <a:latin typeface="Trebuchet MS"/>
                <a:cs typeface="Trebuchet MS"/>
              </a:rPr>
              <a:t>&amp;</a:t>
            </a:r>
            <a:r>
              <a:rPr sz="1500" b="1" spc="1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60" dirty="0">
                <a:solidFill>
                  <a:srgbClr val="416085"/>
                </a:solidFill>
                <a:latin typeface="Trebuchet MS"/>
                <a:cs typeface="Trebuchet MS"/>
              </a:rPr>
              <a:t>SNAP</a:t>
            </a:r>
            <a:endParaRPr sz="1500">
              <a:latin typeface="Trebuchet MS"/>
              <a:cs typeface="Trebuchet MS"/>
            </a:endParaRPr>
          </a:p>
          <a:p>
            <a:pPr algn="ctr">
              <a:spcBef>
                <a:spcPts val="1275"/>
              </a:spcBef>
            </a:pPr>
            <a:r>
              <a:rPr sz="2550" spc="55" dirty="0">
                <a:solidFill>
                  <a:srgbClr val="6AAAF1"/>
                </a:solidFill>
                <a:latin typeface="Trebuchet MS"/>
                <a:cs typeface="Trebuchet MS"/>
              </a:rPr>
              <a:t>26,740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53738" y="1863692"/>
            <a:ext cx="4572000" cy="914994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spcBef>
                <a:spcPts val="975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#</a:t>
            </a:r>
            <a:r>
              <a:rPr sz="1500" b="1" spc="-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of Individuals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in</a:t>
            </a:r>
            <a:r>
              <a:rPr sz="1500" b="1" spc="-4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Medicaid,</a:t>
            </a:r>
            <a:r>
              <a:rPr sz="1500" b="1" spc="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80" dirty="0">
                <a:solidFill>
                  <a:srgbClr val="416085"/>
                </a:solidFill>
                <a:latin typeface="Trebuchet MS"/>
                <a:cs typeface="Trebuchet MS"/>
              </a:rPr>
              <a:t>SNAP</a:t>
            </a:r>
            <a:r>
              <a:rPr sz="1500" b="1" spc="-6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and</a:t>
            </a:r>
            <a:r>
              <a:rPr sz="1500" b="1" spc="-4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416085"/>
                </a:solidFill>
                <a:latin typeface="Trebuchet MS"/>
                <a:cs typeface="Trebuchet MS"/>
              </a:rPr>
              <a:t>TANF</a:t>
            </a:r>
            <a:endParaRPr sz="1500">
              <a:latin typeface="Trebuchet MS"/>
              <a:cs typeface="Trebuchet MS"/>
            </a:endParaRPr>
          </a:p>
          <a:p>
            <a:pPr algn="ctr">
              <a:spcBef>
                <a:spcPts val="1275"/>
              </a:spcBef>
            </a:pPr>
            <a:r>
              <a:rPr sz="2550" spc="55" dirty="0">
                <a:solidFill>
                  <a:srgbClr val="6AAAF1"/>
                </a:solidFill>
                <a:latin typeface="Trebuchet MS"/>
                <a:cs typeface="Trebuchet MS"/>
              </a:rPr>
              <a:t>26,740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138" y="1863692"/>
            <a:ext cx="4572000" cy="914994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spcBef>
                <a:spcPts val="975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#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of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Medicaid</a:t>
            </a:r>
            <a:r>
              <a:rPr sz="1500" b="1" spc="-4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Individuals</a:t>
            </a:r>
            <a:endParaRPr sz="1500">
              <a:latin typeface="Trebuchet MS"/>
              <a:cs typeface="Trebuchet MS"/>
            </a:endParaRPr>
          </a:p>
          <a:p>
            <a:pPr algn="ctr">
              <a:spcBef>
                <a:spcPts val="1275"/>
              </a:spcBef>
            </a:pPr>
            <a:r>
              <a:rPr sz="2550" spc="55" dirty="0">
                <a:solidFill>
                  <a:srgbClr val="6AAAF1"/>
                </a:solidFill>
                <a:latin typeface="Trebuchet MS"/>
                <a:cs typeface="Trebuchet MS"/>
              </a:rPr>
              <a:t>26,740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1438" y="3194017"/>
            <a:ext cx="23742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Cross</a:t>
            </a:r>
            <a:r>
              <a:rPr sz="1500" b="1" spc="5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Program</a:t>
            </a:r>
            <a:r>
              <a:rPr sz="1500" b="1" spc="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Enrollment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6338" y="3530568"/>
            <a:ext cx="7048500" cy="3438525"/>
            <a:chOff x="457200" y="3114675"/>
            <a:chExt cx="7048500" cy="34385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114675"/>
              <a:ext cx="6819899" cy="34385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874" y="3381374"/>
              <a:ext cx="114299" cy="31622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77111" y="3376612"/>
              <a:ext cx="123825" cy="3171825"/>
            </a:xfrm>
            <a:custGeom>
              <a:avLst/>
              <a:gdLst/>
              <a:ahLst/>
              <a:cxnLst/>
              <a:rect l="l" t="t" r="r" b="b"/>
              <a:pathLst>
                <a:path w="123825" h="3171825">
                  <a:moveTo>
                    <a:pt x="0" y="0"/>
                  </a:moveTo>
                  <a:lnTo>
                    <a:pt x="123824" y="0"/>
                  </a:lnTo>
                  <a:lnTo>
                    <a:pt x="123824" y="3171824"/>
                  </a:lnTo>
                  <a:lnTo>
                    <a:pt x="0" y="31718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91489" y="3508342"/>
            <a:ext cx="822325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355" dirty="0">
                <a:latin typeface="Trebuchet MS"/>
                <a:cs typeface="Trebuchet MS"/>
              </a:rPr>
              <a:t>%</a:t>
            </a:r>
            <a:r>
              <a:rPr sz="1050" spc="1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CER</a:t>
            </a:r>
            <a:r>
              <a:rPr sz="1050" spc="75" dirty="0">
                <a:latin typeface="Trebuchet MS"/>
                <a:cs typeface="Trebuchet MS"/>
              </a:rPr>
              <a:t> </a:t>
            </a:r>
            <a:r>
              <a:rPr sz="1050" spc="50" dirty="0">
                <a:latin typeface="Trebuchet MS"/>
                <a:cs typeface="Trebuchet MS"/>
              </a:rPr>
              <a:t>Req…</a:t>
            </a:r>
            <a:endParaRPr sz="1050">
              <a:latin typeface="Trebuchet MS"/>
              <a:cs typeface="Trebuchet MS"/>
            </a:endParaRPr>
          </a:p>
          <a:p>
            <a:pPr marL="168910">
              <a:spcBef>
                <a:spcPts val="990"/>
              </a:spcBef>
            </a:pPr>
            <a:r>
              <a:rPr sz="1050" spc="-10" dirty="0">
                <a:latin typeface="Trebuchet MS"/>
                <a:cs typeface="Trebuchet MS"/>
              </a:rPr>
              <a:t>1.23K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1004" y="6765893"/>
            <a:ext cx="3524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latin typeface="Trebuchet MS"/>
                <a:cs typeface="Trebuchet MS"/>
              </a:rPr>
              <a:t>1.23K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6338" y="6778592"/>
            <a:ext cx="2266950" cy="190500"/>
          </a:xfrm>
          <a:custGeom>
            <a:avLst/>
            <a:gdLst/>
            <a:ahLst/>
            <a:cxnLst/>
            <a:rect l="l" t="t" r="r" b="b"/>
            <a:pathLst>
              <a:path w="2266950" h="190500">
                <a:moveTo>
                  <a:pt x="2242163" y="190499"/>
                </a:moveTo>
                <a:lnTo>
                  <a:pt x="0" y="190499"/>
                </a:lnTo>
                <a:lnTo>
                  <a:pt x="0" y="0"/>
                </a:lnTo>
                <a:lnTo>
                  <a:pt x="2242163" y="0"/>
                </a:lnTo>
                <a:lnTo>
                  <a:pt x="2245808" y="725"/>
                </a:lnTo>
                <a:lnTo>
                  <a:pt x="2266949" y="24785"/>
                </a:lnTo>
                <a:lnTo>
                  <a:pt x="2266949" y="165714"/>
                </a:lnTo>
                <a:lnTo>
                  <a:pt x="2242163" y="19049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3963" y="6813518"/>
            <a:ext cx="218376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600" spc="-30" dirty="0">
                <a:solidFill>
                  <a:srgbClr val="0073BA"/>
                </a:solidFill>
                <a:latin typeface="Verdana"/>
                <a:cs typeface="Verdana"/>
              </a:rPr>
              <a:t>Esri</a:t>
            </a:r>
            <a:r>
              <a:rPr sz="600" spc="-30" dirty="0">
                <a:latin typeface="Verdana"/>
                <a:cs typeface="Verdana"/>
              </a:rPr>
              <a:t>,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-55" dirty="0">
                <a:latin typeface="Verdana"/>
                <a:cs typeface="Verdana"/>
              </a:rPr>
              <a:t>TomTom,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30" dirty="0">
                <a:latin typeface="Verdana"/>
                <a:cs typeface="Verdana"/>
              </a:rPr>
              <a:t>Garmin,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50" dirty="0">
                <a:latin typeface="Verdana"/>
                <a:cs typeface="Verdana"/>
              </a:rPr>
              <a:t>FAO, </a:t>
            </a:r>
            <a:r>
              <a:rPr sz="600" spc="-40" dirty="0">
                <a:latin typeface="Verdana"/>
                <a:cs typeface="Verdana"/>
              </a:rPr>
              <a:t>NOAA,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35" dirty="0">
                <a:latin typeface="Verdana"/>
                <a:cs typeface="Verdana"/>
              </a:rPr>
              <a:t>USGS,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60" dirty="0">
                <a:latin typeface="Verdana"/>
                <a:cs typeface="Verdana"/>
              </a:rPr>
              <a:t>©</a:t>
            </a:r>
            <a:r>
              <a:rPr sz="600" spc="-55" dirty="0">
                <a:latin typeface="Verdana"/>
                <a:cs typeface="Verdana"/>
              </a:rPr>
              <a:t> </a:t>
            </a:r>
            <a:r>
              <a:rPr sz="600" spc="-10" dirty="0">
                <a:latin typeface="Verdana"/>
                <a:cs typeface="Verdana"/>
              </a:rPr>
              <a:t>OpenStreetMap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5375" y="3078130"/>
            <a:ext cx="7934325" cy="3971925"/>
            <a:chOff x="376237" y="2662237"/>
            <a:chExt cx="7934325" cy="3971925"/>
          </a:xfrm>
        </p:grpSpPr>
        <p:sp>
          <p:nvSpPr>
            <p:cNvPr id="16" name="object 16"/>
            <p:cNvSpPr/>
            <p:nvPr/>
          </p:nvSpPr>
          <p:spPr>
            <a:xfrm>
              <a:off x="6915150" y="5915025"/>
              <a:ext cx="314325" cy="590550"/>
            </a:xfrm>
            <a:custGeom>
              <a:avLst/>
              <a:gdLst/>
              <a:ahLst/>
              <a:cxnLst/>
              <a:rect l="l" t="t" r="r" b="b"/>
              <a:pathLst>
                <a:path w="314325" h="590550">
                  <a:moveTo>
                    <a:pt x="314324" y="590549"/>
                  </a:moveTo>
                  <a:lnTo>
                    <a:pt x="0" y="590549"/>
                  </a:lnTo>
                  <a:lnTo>
                    <a:pt x="0" y="0"/>
                  </a:lnTo>
                  <a:lnTo>
                    <a:pt x="314324" y="0"/>
                  </a:lnTo>
                  <a:lnTo>
                    <a:pt x="314324" y="590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4675" y="5924550"/>
              <a:ext cx="295275" cy="571500"/>
            </a:xfrm>
            <a:custGeom>
              <a:avLst/>
              <a:gdLst/>
              <a:ahLst/>
              <a:cxnLst/>
              <a:rect l="l" t="t" r="r" b="b"/>
              <a:pathLst>
                <a:path w="295275" h="571500">
                  <a:moveTo>
                    <a:pt x="0" y="0"/>
                  </a:moveTo>
                  <a:lnTo>
                    <a:pt x="295274" y="0"/>
                  </a:lnTo>
                  <a:lnTo>
                    <a:pt x="295274" y="571499"/>
                  </a:lnTo>
                  <a:lnTo>
                    <a:pt x="0" y="571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5162" y="6015037"/>
              <a:ext cx="114299" cy="1142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34200" y="6210300"/>
              <a:ext cx="276225" cy="19050"/>
            </a:xfrm>
            <a:custGeom>
              <a:avLst/>
              <a:gdLst/>
              <a:ahLst/>
              <a:cxnLst/>
              <a:rect l="l" t="t" r="r" b="b"/>
              <a:pathLst>
                <a:path w="276225" h="19050">
                  <a:moveTo>
                    <a:pt x="27622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276224" y="0"/>
                  </a:lnTo>
                  <a:lnTo>
                    <a:pt x="276224" y="19049"/>
                  </a:lnTo>
                  <a:close/>
                </a:path>
              </a:pathLst>
            </a:custGeom>
            <a:solidFill>
              <a:srgbClr val="DDDDD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5162" y="6343650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>
                  <a:moveTo>
                    <a:pt x="107156" y="28574"/>
                  </a:moveTo>
                  <a:lnTo>
                    <a:pt x="7143" y="28574"/>
                  </a:lnTo>
                  <a:lnTo>
                    <a:pt x="0" y="21431"/>
                  </a:lnTo>
                  <a:lnTo>
                    <a:pt x="0" y="7143"/>
                  </a:lnTo>
                  <a:lnTo>
                    <a:pt x="7143" y="0"/>
                  </a:lnTo>
                  <a:lnTo>
                    <a:pt x="14287" y="0"/>
                  </a:lnTo>
                  <a:lnTo>
                    <a:pt x="107156" y="0"/>
                  </a:lnTo>
                  <a:lnTo>
                    <a:pt x="114299" y="7143"/>
                  </a:lnTo>
                  <a:lnTo>
                    <a:pt x="114299" y="21431"/>
                  </a:lnTo>
                  <a:lnTo>
                    <a:pt x="107156" y="2857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000" y="2667000"/>
              <a:ext cx="7924800" cy="3962400"/>
            </a:xfrm>
            <a:custGeom>
              <a:avLst/>
              <a:gdLst/>
              <a:ahLst/>
              <a:cxnLst/>
              <a:rect l="l" t="t" r="r" b="b"/>
              <a:pathLst>
                <a:path w="7924800" h="3962400">
                  <a:moveTo>
                    <a:pt x="0" y="3962400"/>
                  </a:moveTo>
                  <a:lnTo>
                    <a:pt x="0" y="0"/>
                  </a:lnTo>
                  <a:lnTo>
                    <a:pt x="7924800" y="0"/>
                  </a:lnTo>
                  <a:lnTo>
                    <a:pt x="7924800" y="3962400"/>
                  </a:lnTo>
                  <a:lnTo>
                    <a:pt x="0" y="3962400"/>
                  </a:lnTo>
                  <a:close/>
                </a:path>
              </a:pathLst>
            </a:custGeom>
            <a:ln w="9525">
              <a:solidFill>
                <a:srgbClr val="0094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34150" y="7308817"/>
            <a:ext cx="346964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ABAWD</a:t>
            </a:r>
            <a:r>
              <a:rPr sz="1500" b="1" spc="3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Work</a:t>
            </a:r>
            <a:r>
              <a:rPr sz="1500" b="1" spc="10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Requirement</a:t>
            </a:r>
            <a:r>
              <a:rPr sz="1500" b="1" spc="7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Individuals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6763" y="9874605"/>
            <a:ext cx="161583" cy="51244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spcBef>
                <a:spcPts val="70"/>
              </a:spcBef>
            </a:pPr>
            <a:r>
              <a:rPr sz="1050" spc="-10" dirty="0">
                <a:latin typeface="Trebuchet MS"/>
                <a:cs typeface="Trebuchet MS"/>
              </a:rPr>
              <a:t>Industry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62200" y="7688230"/>
            <a:ext cx="11758930" cy="4453255"/>
            <a:chOff x="1643062" y="7272337"/>
            <a:chExt cx="11758930" cy="4453255"/>
          </a:xfrm>
        </p:grpSpPr>
        <p:sp>
          <p:nvSpPr>
            <p:cNvPr id="25" name="object 25"/>
            <p:cNvSpPr/>
            <p:nvPr/>
          </p:nvSpPr>
          <p:spPr>
            <a:xfrm>
              <a:off x="1700212" y="7277100"/>
              <a:ext cx="10020300" cy="4438650"/>
            </a:xfrm>
            <a:custGeom>
              <a:avLst/>
              <a:gdLst/>
              <a:ahLst/>
              <a:cxnLst/>
              <a:rect l="l" t="t" r="r" b="b"/>
              <a:pathLst>
                <a:path w="10020300" h="4438650">
                  <a:moveTo>
                    <a:pt x="0" y="0"/>
                  </a:moveTo>
                  <a:lnTo>
                    <a:pt x="0" y="119843"/>
                  </a:lnTo>
                </a:path>
                <a:path w="10020300" h="4438650">
                  <a:moveTo>
                    <a:pt x="0" y="767886"/>
                  </a:moveTo>
                  <a:lnTo>
                    <a:pt x="0" y="1007573"/>
                  </a:lnTo>
                </a:path>
                <a:path w="10020300" h="4438650">
                  <a:moveTo>
                    <a:pt x="0" y="1655616"/>
                  </a:moveTo>
                  <a:lnTo>
                    <a:pt x="0" y="1895303"/>
                  </a:lnTo>
                </a:path>
                <a:path w="10020300" h="4438650">
                  <a:moveTo>
                    <a:pt x="0" y="2543346"/>
                  </a:moveTo>
                  <a:lnTo>
                    <a:pt x="0" y="2783033"/>
                  </a:lnTo>
                </a:path>
                <a:path w="10020300" h="4438650">
                  <a:moveTo>
                    <a:pt x="0" y="4318806"/>
                  </a:moveTo>
                  <a:lnTo>
                    <a:pt x="0" y="4438649"/>
                  </a:lnTo>
                </a:path>
                <a:path w="10020300" h="4438650">
                  <a:moveTo>
                    <a:pt x="0" y="3431076"/>
                  </a:moveTo>
                  <a:lnTo>
                    <a:pt x="0" y="3670763"/>
                  </a:lnTo>
                </a:path>
                <a:path w="10020300" h="4438650">
                  <a:moveTo>
                    <a:pt x="1666874" y="4318806"/>
                  </a:moveTo>
                  <a:lnTo>
                    <a:pt x="1666874" y="4438649"/>
                  </a:lnTo>
                </a:path>
                <a:path w="10020300" h="4438650">
                  <a:moveTo>
                    <a:pt x="1666874" y="0"/>
                  </a:moveTo>
                  <a:lnTo>
                    <a:pt x="1666874" y="119843"/>
                  </a:lnTo>
                </a:path>
                <a:path w="10020300" h="4438650">
                  <a:moveTo>
                    <a:pt x="1666874" y="3431076"/>
                  </a:moveTo>
                  <a:lnTo>
                    <a:pt x="1666874" y="3670763"/>
                  </a:lnTo>
                </a:path>
                <a:path w="10020300" h="4438650">
                  <a:moveTo>
                    <a:pt x="1666874" y="767886"/>
                  </a:moveTo>
                  <a:lnTo>
                    <a:pt x="1666874" y="1007573"/>
                  </a:lnTo>
                </a:path>
                <a:path w="10020300" h="4438650">
                  <a:moveTo>
                    <a:pt x="1666874" y="2543346"/>
                  </a:moveTo>
                  <a:lnTo>
                    <a:pt x="1666874" y="2783033"/>
                  </a:lnTo>
                </a:path>
                <a:path w="10020300" h="4438650">
                  <a:moveTo>
                    <a:pt x="1666874" y="1655616"/>
                  </a:moveTo>
                  <a:lnTo>
                    <a:pt x="1666874" y="1895303"/>
                  </a:lnTo>
                </a:path>
                <a:path w="10020300" h="4438650">
                  <a:moveTo>
                    <a:pt x="3343274" y="2219324"/>
                  </a:moveTo>
                  <a:lnTo>
                    <a:pt x="3343274" y="2783033"/>
                  </a:lnTo>
                </a:path>
                <a:path w="10020300" h="4438650">
                  <a:moveTo>
                    <a:pt x="3343274" y="1655616"/>
                  </a:moveTo>
                  <a:lnTo>
                    <a:pt x="3343274" y="1895303"/>
                  </a:lnTo>
                </a:path>
                <a:path w="10020300" h="4438650">
                  <a:moveTo>
                    <a:pt x="3343274" y="0"/>
                  </a:moveTo>
                  <a:lnTo>
                    <a:pt x="3343274" y="119843"/>
                  </a:lnTo>
                </a:path>
                <a:path w="10020300" h="4438650">
                  <a:moveTo>
                    <a:pt x="3343274" y="443864"/>
                  </a:moveTo>
                  <a:lnTo>
                    <a:pt x="3343274" y="1007573"/>
                  </a:lnTo>
                </a:path>
                <a:path w="10020300" h="4438650">
                  <a:moveTo>
                    <a:pt x="3343274" y="3994784"/>
                  </a:moveTo>
                  <a:lnTo>
                    <a:pt x="3343274" y="4438649"/>
                  </a:lnTo>
                </a:path>
                <a:path w="10020300" h="4438650">
                  <a:moveTo>
                    <a:pt x="3343274" y="3431076"/>
                  </a:moveTo>
                  <a:lnTo>
                    <a:pt x="3343274" y="3670763"/>
                  </a:lnTo>
                </a:path>
                <a:path w="10020300" h="4438650">
                  <a:moveTo>
                    <a:pt x="5010149" y="0"/>
                  </a:moveTo>
                  <a:lnTo>
                    <a:pt x="5010149" y="119843"/>
                  </a:lnTo>
                </a:path>
                <a:path w="10020300" h="4438650">
                  <a:moveTo>
                    <a:pt x="5010149" y="3107054"/>
                  </a:moveTo>
                  <a:lnTo>
                    <a:pt x="5010149" y="3670763"/>
                  </a:lnTo>
                </a:path>
                <a:path w="10020300" h="4438650">
                  <a:moveTo>
                    <a:pt x="5010149" y="1331594"/>
                  </a:moveTo>
                  <a:lnTo>
                    <a:pt x="5010149" y="1895303"/>
                  </a:lnTo>
                </a:path>
                <a:path w="10020300" h="4438650">
                  <a:moveTo>
                    <a:pt x="5010149" y="2219324"/>
                  </a:moveTo>
                  <a:lnTo>
                    <a:pt x="5010149" y="2783033"/>
                  </a:lnTo>
                </a:path>
                <a:path w="10020300" h="4438650">
                  <a:moveTo>
                    <a:pt x="5010149" y="3994784"/>
                  </a:moveTo>
                  <a:lnTo>
                    <a:pt x="5010149" y="4438649"/>
                  </a:lnTo>
                </a:path>
                <a:path w="10020300" h="4438650">
                  <a:moveTo>
                    <a:pt x="5010149" y="443864"/>
                  </a:moveTo>
                  <a:lnTo>
                    <a:pt x="5010149" y="1007573"/>
                  </a:lnTo>
                </a:path>
                <a:path w="10020300" h="4438650">
                  <a:moveTo>
                    <a:pt x="6677024" y="2219324"/>
                  </a:moveTo>
                  <a:lnTo>
                    <a:pt x="6677024" y="2783033"/>
                  </a:lnTo>
                </a:path>
                <a:path w="10020300" h="4438650">
                  <a:moveTo>
                    <a:pt x="6677024" y="0"/>
                  </a:moveTo>
                  <a:lnTo>
                    <a:pt x="6677024" y="119843"/>
                  </a:lnTo>
                </a:path>
                <a:path w="10020300" h="4438650">
                  <a:moveTo>
                    <a:pt x="6677024" y="3107054"/>
                  </a:moveTo>
                  <a:lnTo>
                    <a:pt x="6677024" y="3670763"/>
                  </a:lnTo>
                </a:path>
                <a:path w="10020300" h="4438650">
                  <a:moveTo>
                    <a:pt x="6677024" y="1331594"/>
                  </a:moveTo>
                  <a:lnTo>
                    <a:pt x="6677024" y="1895303"/>
                  </a:lnTo>
                </a:path>
                <a:path w="10020300" h="4438650">
                  <a:moveTo>
                    <a:pt x="6677024" y="443864"/>
                  </a:moveTo>
                  <a:lnTo>
                    <a:pt x="6677024" y="1007573"/>
                  </a:lnTo>
                </a:path>
                <a:path w="10020300" h="4438650">
                  <a:moveTo>
                    <a:pt x="6677024" y="3994784"/>
                  </a:moveTo>
                  <a:lnTo>
                    <a:pt x="6677024" y="4438649"/>
                  </a:lnTo>
                </a:path>
                <a:path w="10020300" h="4438650">
                  <a:moveTo>
                    <a:pt x="8353424" y="0"/>
                  </a:moveTo>
                  <a:lnTo>
                    <a:pt x="8353424" y="119843"/>
                  </a:lnTo>
                </a:path>
                <a:path w="10020300" h="4438650">
                  <a:moveTo>
                    <a:pt x="8353424" y="443864"/>
                  </a:moveTo>
                  <a:lnTo>
                    <a:pt x="8353424" y="1007573"/>
                  </a:lnTo>
                </a:path>
                <a:path w="10020300" h="4438650">
                  <a:moveTo>
                    <a:pt x="8353424" y="1331594"/>
                  </a:moveTo>
                  <a:lnTo>
                    <a:pt x="8353424" y="1895303"/>
                  </a:lnTo>
                </a:path>
                <a:path w="10020300" h="4438650">
                  <a:moveTo>
                    <a:pt x="8353424" y="3107054"/>
                  </a:moveTo>
                  <a:lnTo>
                    <a:pt x="8353424" y="3670763"/>
                  </a:lnTo>
                </a:path>
                <a:path w="10020300" h="4438650">
                  <a:moveTo>
                    <a:pt x="8353424" y="3994784"/>
                  </a:moveTo>
                  <a:lnTo>
                    <a:pt x="8353424" y="4438649"/>
                  </a:lnTo>
                </a:path>
                <a:path w="10020300" h="4438650">
                  <a:moveTo>
                    <a:pt x="8353424" y="2219324"/>
                  </a:moveTo>
                  <a:lnTo>
                    <a:pt x="8353424" y="2783033"/>
                  </a:lnTo>
                </a:path>
                <a:path w="10020300" h="4438650">
                  <a:moveTo>
                    <a:pt x="10020299" y="3994784"/>
                  </a:moveTo>
                  <a:lnTo>
                    <a:pt x="10020299" y="4438649"/>
                  </a:lnTo>
                </a:path>
                <a:path w="10020300" h="4438650">
                  <a:moveTo>
                    <a:pt x="10020299" y="2219324"/>
                  </a:moveTo>
                  <a:lnTo>
                    <a:pt x="10020299" y="3670763"/>
                  </a:lnTo>
                </a:path>
                <a:path w="10020300" h="4438650">
                  <a:moveTo>
                    <a:pt x="10020299" y="1331594"/>
                  </a:moveTo>
                  <a:lnTo>
                    <a:pt x="10020299" y="1895303"/>
                  </a:lnTo>
                </a:path>
                <a:path w="10020300" h="4438650">
                  <a:moveTo>
                    <a:pt x="10020299" y="0"/>
                  </a:moveTo>
                  <a:lnTo>
                    <a:pt x="10020299" y="100757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396911" y="7277100"/>
              <a:ext cx="0" cy="4438650"/>
            </a:xfrm>
            <a:custGeom>
              <a:avLst/>
              <a:gdLst/>
              <a:ahLst/>
              <a:cxnLst/>
              <a:rect l="l" t="t" r="r" b="b"/>
              <a:pathLst>
                <a:path h="4438650">
                  <a:moveTo>
                    <a:pt x="0" y="0"/>
                  </a:moveTo>
                  <a:lnTo>
                    <a:pt x="0" y="4438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5437" y="7396949"/>
              <a:ext cx="10164445" cy="3875404"/>
            </a:xfrm>
            <a:custGeom>
              <a:avLst/>
              <a:gdLst/>
              <a:ahLst/>
              <a:cxnLst/>
              <a:rect l="l" t="t" r="r" b="b"/>
              <a:pathLst>
                <a:path w="10164445" h="3875404">
                  <a:moveTo>
                    <a:pt x="9897923" y="2663190"/>
                  </a:moveTo>
                  <a:lnTo>
                    <a:pt x="0" y="2663190"/>
                  </a:lnTo>
                  <a:lnTo>
                    <a:pt x="0" y="2987205"/>
                  </a:lnTo>
                  <a:lnTo>
                    <a:pt x="9897923" y="2987205"/>
                  </a:lnTo>
                  <a:lnTo>
                    <a:pt x="9897923" y="2663190"/>
                  </a:lnTo>
                  <a:close/>
                </a:path>
                <a:path w="10164445" h="3875404">
                  <a:moveTo>
                    <a:pt x="10001517" y="0"/>
                  </a:moveTo>
                  <a:lnTo>
                    <a:pt x="0" y="0"/>
                  </a:lnTo>
                  <a:lnTo>
                    <a:pt x="0" y="324015"/>
                  </a:lnTo>
                  <a:lnTo>
                    <a:pt x="10001517" y="324015"/>
                  </a:lnTo>
                  <a:lnTo>
                    <a:pt x="10001517" y="0"/>
                  </a:lnTo>
                  <a:close/>
                </a:path>
                <a:path w="10164445" h="3875404">
                  <a:moveTo>
                    <a:pt x="10034105" y="1775460"/>
                  </a:moveTo>
                  <a:lnTo>
                    <a:pt x="0" y="1775460"/>
                  </a:lnTo>
                  <a:lnTo>
                    <a:pt x="0" y="2099475"/>
                  </a:lnTo>
                  <a:lnTo>
                    <a:pt x="10034105" y="2099475"/>
                  </a:lnTo>
                  <a:lnTo>
                    <a:pt x="10034105" y="1775460"/>
                  </a:lnTo>
                  <a:close/>
                </a:path>
                <a:path w="10164445" h="3875404">
                  <a:moveTo>
                    <a:pt x="10035769" y="887730"/>
                  </a:moveTo>
                  <a:lnTo>
                    <a:pt x="0" y="887730"/>
                  </a:lnTo>
                  <a:lnTo>
                    <a:pt x="0" y="1211745"/>
                  </a:lnTo>
                  <a:lnTo>
                    <a:pt x="10035769" y="1211745"/>
                  </a:lnTo>
                  <a:lnTo>
                    <a:pt x="10035769" y="887730"/>
                  </a:lnTo>
                  <a:close/>
                </a:path>
                <a:path w="10164445" h="3875404">
                  <a:moveTo>
                    <a:pt x="10164432" y="3550920"/>
                  </a:moveTo>
                  <a:lnTo>
                    <a:pt x="0" y="3550920"/>
                  </a:lnTo>
                  <a:lnTo>
                    <a:pt x="0" y="3874935"/>
                  </a:lnTo>
                  <a:lnTo>
                    <a:pt x="10164432" y="3874935"/>
                  </a:lnTo>
                  <a:lnTo>
                    <a:pt x="10164432" y="3550920"/>
                  </a:lnTo>
                  <a:close/>
                </a:path>
              </a:pathLst>
            </a:custGeom>
            <a:solidFill>
              <a:srgbClr val="00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5437" y="7720964"/>
              <a:ext cx="3366770" cy="3875404"/>
            </a:xfrm>
            <a:custGeom>
              <a:avLst/>
              <a:gdLst/>
              <a:ahLst/>
              <a:cxnLst/>
              <a:rect l="l" t="t" r="r" b="b"/>
              <a:pathLst>
                <a:path w="3366770" h="3875404">
                  <a:moveTo>
                    <a:pt x="3308502" y="1775460"/>
                  </a:moveTo>
                  <a:lnTo>
                    <a:pt x="0" y="1775460"/>
                  </a:lnTo>
                  <a:lnTo>
                    <a:pt x="0" y="2099487"/>
                  </a:lnTo>
                  <a:lnTo>
                    <a:pt x="3308502" y="2099487"/>
                  </a:lnTo>
                  <a:lnTo>
                    <a:pt x="3308502" y="1775460"/>
                  </a:lnTo>
                  <a:close/>
                </a:path>
                <a:path w="3366770" h="3875404">
                  <a:moveTo>
                    <a:pt x="3325215" y="3550920"/>
                  </a:moveTo>
                  <a:lnTo>
                    <a:pt x="0" y="3550920"/>
                  </a:lnTo>
                  <a:lnTo>
                    <a:pt x="0" y="3874947"/>
                  </a:lnTo>
                  <a:lnTo>
                    <a:pt x="3325215" y="3874947"/>
                  </a:lnTo>
                  <a:lnTo>
                    <a:pt x="3325215" y="3550920"/>
                  </a:lnTo>
                  <a:close/>
                </a:path>
                <a:path w="3366770" h="3875404">
                  <a:moveTo>
                    <a:pt x="3347770" y="0"/>
                  </a:moveTo>
                  <a:lnTo>
                    <a:pt x="0" y="0"/>
                  </a:lnTo>
                  <a:lnTo>
                    <a:pt x="0" y="324027"/>
                  </a:lnTo>
                  <a:lnTo>
                    <a:pt x="3347770" y="324027"/>
                  </a:lnTo>
                  <a:lnTo>
                    <a:pt x="3347770" y="0"/>
                  </a:lnTo>
                  <a:close/>
                </a:path>
                <a:path w="3366770" h="3875404">
                  <a:moveTo>
                    <a:pt x="3356953" y="2663190"/>
                  </a:moveTo>
                  <a:lnTo>
                    <a:pt x="0" y="2663190"/>
                  </a:lnTo>
                  <a:lnTo>
                    <a:pt x="0" y="2987217"/>
                  </a:lnTo>
                  <a:lnTo>
                    <a:pt x="3356953" y="2987217"/>
                  </a:lnTo>
                  <a:lnTo>
                    <a:pt x="3356953" y="2663190"/>
                  </a:lnTo>
                  <a:close/>
                </a:path>
                <a:path w="3366770" h="3875404">
                  <a:moveTo>
                    <a:pt x="3366147" y="887730"/>
                  </a:moveTo>
                  <a:lnTo>
                    <a:pt x="0" y="887730"/>
                  </a:lnTo>
                  <a:lnTo>
                    <a:pt x="0" y="1211757"/>
                  </a:lnTo>
                  <a:lnTo>
                    <a:pt x="3366147" y="1211757"/>
                  </a:lnTo>
                  <a:lnTo>
                    <a:pt x="3366147" y="887730"/>
                  </a:lnTo>
                  <a:close/>
                </a:path>
              </a:pathLst>
            </a:custGeom>
            <a:solidFill>
              <a:srgbClr val="003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0212" y="7277100"/>
              <a:ext cx="0" cy="4438650"/>
            </a:xfrm>
            <a:custGeom>
              <a:avLst/>
              <a:gdLst/>
              <a:ahLst/>
              <a:cxnLst/>
              <a:rect l="l" t="t" r="r" b="b"/>
              <a:pathLst>
                <a:path h="4438650">
                  <a:moveTo>
                    <a:pt x="0" y="4438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47825" y="7281862"/>
              <a:ext cx="47625" cy="4438650"/>
            </a:xfrm>
            <a:custGeom>
              <a:avLst/>
              <a:gdLst/>
              <a:ahLst/>
              <a:cxnLst/>
              <a:rect l="l" t="t" r="r" b="b"/>
              <a:pathLst>
                <a:path w="47625" h="4438650">
                  <a:moveTo>
                    <a:pt x="47624" y="4438649"/>
                  </a:moveTo>
                  <a:lnTo>
                    <a:pt x="0" y="4438649"/>
                  </a:lnTo>
                </a:path>
                <a:path w="47625" h="4438650">
                  <a:moveTo>
                    <a:pt x="47624" y="3552824"/>
                  </a:moveTo>
                  <a:lnTo>
                    <a:pt x="0" y="3552824"/>
                  </a:lnTo>
                </a:path>
                <a:path w="47625" h="4438650">
                  <a:moveTo>
                    <a:pt x="47624" y="2657474"/>
                  </a:moveTo>
                  <a:lnTo>
                    <a:pt x="0" y="2657474"/>
                  </a:lnTo>
                </a:path>
                <a:path w="47625" h="4438650">
                  <a:moveTo>
                    <a:pt x="47624" y="1771649"/>
                  </a:moveTo>
                  <a:lnTo>
                    <a:pt x="0" y="1771649"/>
                  </a:lnTo>
                </a:path>
                <a:path w="47625" h="4438650">
                  <a:moveTo>
                    <a:pt x="47624" y="885824"/>
                  </a:moveTo>
                  <a:lnTo>
                    <a:pt x="0" y="885824"/>
                  </a:lnTo>
                </a:path>
                <a:path w="47625" h="4438650">
                  <a:moveTo>
                    <a:pt x="4762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96779" y="11432104"/>
            <a:ext cx="4286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12.17K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53996" y="10544374"/>
            <a:ext cx="4286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11.85K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22087" y="9656644"/>
            <a:ext cx="4286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12.01K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22923" y="8768914"/>
            <a:ext cx="4286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12.01K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10558" y="7881184"/>
            <a:ext cx="4286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11.97K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86691" y="11756125"/>
            <a:ext cx="3524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3.98K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07327" y="10868396"/>
            <a:ext cx="3524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4.02K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78336" y="9980666"/>
            <a:ext cx="3524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3.96K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07160" y="9092936"/>
            <a:ext cx="3524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4.03K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07495" y="8205206"/>
            <a:ext cx="3524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Trebuchet MS"/>
                <a:cs typeface="Trebuchet MS"/>
              </a:rPr>
              <a:t>4.01K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6388" y="11594115"/>
            <a:ext cx="7772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latin typeface="Trebuchet MS"/>
                <a:cs typeface="Trebuchet MS"/>
              </a:rPr>
              <a:t>Construction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47838" y="10706385"/>
            <a:ext cx="60579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latin typeface="Trebuchet MS"/>
                <a:cs typeface="Trebuchet MS"/>
              </a:rPr>
              <a:t>Education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09739" y="9818655"/>
            <a:ext cx="6457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20" dirty="0">
                <a:latin typeface="Trebuchet MS"/>
                <a:cs typeface="Trebuchet MS"/>
              </a:rPr>
              <a:t>Healthcare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85914" y="8930925"/>
            <a:ext cx="77025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45" dirty="0">
                <a:latin typeface="Trebuchet MS"/>
                <a:cs typeface="Trebuchet MS"/>
              </a:rPr>
              <a:t>Manufactur...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95488" y="8043195"/>
            <a:ext cx="3556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latin typeface="Trebuchet MS"/>
                <a:cs typeface="Trebuchet MS"/>
              </a:rPr>
              <a:t>Retail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86013" y="12185617"/>
            <a:ext cx="6858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dirty="0">
                <a:latin typeface="Trebuchet MS"/>
                <a:cs typeface="Trebuchet MS"/>
              </a:rPr>
              <a:t>0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28396" y="12185617"/>
            <a:ext cx="12890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25" dirty="0">
                <a:latin typeface="Trebuchet MS"/>
                <a:cs typeface="Trebuchet MS"/>
              </a:rPr>
              <a:t>2K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99352" y="12185617"/>
            <a:ext cx="12890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25" dirty="0">
                <a:latin typeface="Trebuchet MS"/>
                <a:cs typeface="Trebuchet MS"/>
              </a:rPr>
              <a:t>4K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70309" y="12185617"/>
            <a:ext cx="12890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25" dirty="0">
                <a:latin typeface="Trebuchet MS"/>
                <a:cs typeface="Trebuchet MS"/>
              </a:rPr>
              <a:t>6K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041267" y="12185617"/>
            <a:ext cx="12890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25" dirty="0">
                <a:latin typeface="Trebuchet MS"/>
                <a:cs typeface="Trebuchet MS"/>
              </a:rPr>
              <a:t>8K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83649" y="12185617"/>
            <a:ext cx="18605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25" dirty="0">
                <a:latin typeface="Trebuchet MS"/>
                <a:cs typeface="Trebuchet MS"/>
              </a:rPr>
              <a:t>10K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54606" y="12185617"/>
            <a:ext cx="18605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25" dirty="0">
                <a:latin typeface="Trebuchet MS"/>
                <a:cs typeface="Trebuchet MS"/>
              </a:rPr>
              <a:t>12K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025564" y="12185617"/>
            <a:ext cx="18605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25" dirty="0">
                <a:latin typeface="Trebuchet MS"/>
                <a:cs typeface="Trebuchet MS"/>
              </a:rPr>
              <a:t>14K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4206538" y="7683467"/>
            <a:ext cx="152400" cy="4457700"/>
            <a:chOff x="13487400" y="7267575"/>
            <a:chExt cx="152400" cy="4457700"/>
          </a:xfrm>
        </p:grpSpPr>
        <p:sp>
          <p:nvSpPr>
            <p:cNvPr id="55" name="object 55"/>
            <p:cNvSpPr/>
            <p:nvPr/>
          </p:nvSpPr>
          <p:spPr>
            <a:xfrm>
              <a:off x="13492162" y="7277100"/>
              <a:ext cx="142875" cy="4438650"/>
            </a:xfrm>
            <a:custGeom>
              <a:avLst/>
              <a:gdLst/>
              <a:ahLst/>
              <a:cxnLst/>
              <a:rect l="l" t="t" r="r" b="b"/>
              <a:pathLst>
                <a:path w="142875" h="4438650">
                  <a:moveTo>
                    <a:pt x="142874" y="0"/>
                  </a:moveTo>
                  <a:lnTo>
                    <a:pt x="142874" y="4438649"/>
                  </a:lnTo>
                  <a:lnTo>
                    <a:pt x="0" y="4438649"/>
                  </a:lnTo>
                  <a:lnTo>
                    <a:pt x="0" y="0"/>
                  </a:lnTo>
                  <a:lnTo>
                    <a:pt x="142874" y="0"/>
                  </a:lnTo>
                  <a:close/>
                </a:path>
              </a:pathLst>
            </a:custGeom>
            <a:solidFill>
              <a:srgbClr val="1770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496924" y="7281862"/>
              <a:ext cx="133350" cy="4429125"/>
            </a:xfrm>
            <a:custGeom>
              <a:avLst/>
              <a:gdLst/>
              <a:ahLst/>
              <a:cxnLst/>
              <a:rect l="l" t="t" r="r" b="b"/>
              <a:pathLst>
                <a:path w="133350" h="4429125">
                  <a:moveTo>
                    <a:pt x="0" y="4400549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5" y="21140"/>
                  </a:lnTo>
                  <a:lnTo>
                    <a:pt x="24785" y="0"/>
                  </a:lnTo>
                  <a:lnTo>
                    <a:pt x="28574" y="0"/>
                  </a:lnTo>
                  <a:lnTo>
                    <a:pt x="104774" y="0"/>
                  </a:lnTo>
                  <a:lnTo>
                    <a:pt x="133349" y="28574"/>
                  </a:lnTo>
                  <a:lnTo>
                    <a:pt x="133349" y="4400549"/>
                  </a:lnTo>
                  <a:lnTo>
                    <a:pt x="133349" y="4404338"/>
                  </a:lnTo>
                  <a:lnTo>
                    <a:pt x="124980" y="4420755"/>
                  </a:lnTo>
                  <a:lnTo>
                    <a:pt x="122301" y="4423434"/>
                  </a:lnTo>
                  <a:lnTo>
                    <a:pt x="119211" y="4425499"/>
                  </a:lnTo>
                  <a:lnTo>
                    <a:pt x="115710" y="4426949"/>
                  </a:lnTo>
                  <a:lnTo>
                    <a:pt x="112209" y="4428399"/>
                  </a:lnTo>
                  <a:lnTo>
                    <a:pt x="108564" y="4429124"/>
                  </a:lnTo>
                  <a:lnTo>
                    <a:pt x="104774" y="4429124"/>
                  </a:lnTo>
                  <a:lnTo>
                    <a:pt x="28574" y="4429124"/>
                  </a:lnTo>
                  <a:lnTo>
                    <a:pt x="24785" y="4429124"/>
                  </a:lnTo>
                  <a:lnTo>
                    <a:pt x="21140" y="4428399"/>
                  </a:lnTo>
                  <a:lnTo>
                    <a:pt x="17639" y="4426949"/>
                  </a:lnTo>
                  <a:lnTo>
                    <a:pt x="14138" y="4425499"/>
                  </a:lnTo>
                  <a:lnTo>
                    <a:pt x="2175" y="4411484"/>
                  </a:lnTo>
                  <a:lnTo>
                    <a:pt x="725" y="4407983"/>
                  </a:lnTo>
                  <a:lnTo>
                    <a:pt x="0" y="4404338"/>
                  </a:lnTo>
                  <a:lnTo>
                    <a:pt x="0" y="4400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518951" y="11691937"/>
              <a:ext cx="89535" cy="28575"/>
            </a:xfrm>
            <a:custGeom>
              <a:avLst/>
              <a:gdLst/>
              <a:ahLst/>
              <a:cxnLst/>
              <a:rect l="l" t="t" r="r" b="b"/>
              <a:pathLst>
                <a:path w="89534" h="28575">
                  <a:moveTo>
                    <a:pt x="89296" y="5171"/>
                  </a:moveTo>
                  <a:lnTo>
                    <a:pt x="89296" y="23403"/>
                  </a:lnTo>
                  <a:lnTo>
                    <a:pt x="88599" y="25087"/>
                  </a:lnTo>
                  <a:lnTo>
                    <a:pt x="85809" y="27877"/>
                  </a:lnTo>
                  <a:lnTo>
                    <a:pt x="84125" y="28574"/>
                  </a:lnTo>
                  <a:lnTo>
                    <a:pt x="5171" y="28575"/>
                  </a:lnTo>
                  <a:lnTo>
                    <a:pt x="3487" y="27877"/>
                  </a:lnTo>
                  <a:lnTo>
                    <a:pt x="697" y="25087"/>
                  </a:lnTo>
                  <a:lnTo>
                    <a:pt x="0" y="23403"/>
                  </a:lnTo>
                  <a:lnTo>
                    <a:pt x="0" y="5171"/>
                  </a:lnTo>
                  <a:lnTo>
                    <a:pt x="697" y="3487"/>
                  </a:lnTo>
                  <a:lnTo>
                    <a:pt x="3487" y="697"/>
                  </a:lnTo>
                  <a:lnTo>
                    <a:pt x="5171" y="0"/>
                  </a:lnTo>
                  <a:lnTo>
                    <a:pt x="84125" y="0"/>
                  </a:lnTo>
                  <a:lnTo>
                    <a:pt x="85809" y="697"/>
                  </a:lnTo>
                  <a:lnTo>
                    <a:pt x="88599" y="3487"/>
                  </a:lnTo>
                  <a:lnTo>
                    <a:pt x="89296" y="5171"/>
                  </a:lnTo>
                  <a:close/>
                </a:path>
              </a:pathLst>
            </a:custGeom>
            <a:solidFill>
              <a:srgbClr val="000000">
                <a:alpha val="1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492162" y="11691937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116300" y="14287"/>
                  </a:moveTo>
                  <a:lnTo>
                    <a:pt x="142875" y="14287"/>
                  </a:lnTo>
                </a:path>
                <a:path w="142875" h="28575">
                  <a:moveTo>
                    <a:pt x="0" y="14287"/>
                  </a:moveTo>
                  <a:lnTo>
                    <a:pt x="26789" y="14287"/>
                  </a:lnTo>
                </a:path>
                <a:path w="142875" h="28575">
                  <a:moveTo>
                    <a:pt x="26789" y="21431"/>
                  </a:moveTo>
                  <a:lnTo>
                    <a:pt x="26789" y="7143"/>
                  </a:lnTo>
                  <a:lnTo>
                    <a:pt x="26789" y="5171"/>
                  </a:lnTo>
                  <a:lnTo>
                    <a:pt x="27486" y="3487"/>
                  </a:lnTo>
                  <a:lnTo>
                    <a:pt x="28881" y="2092"/>
                  </a:lnTo>
                  <a:lnTo>
                    <a:pt x="30276" y="697"/>
                  </a:lnTo>
                  <a:lnTo>
                    <a:pt x="31960" y="0"/>
                  </a:lnTo>
                  <a:lnTo>
                    <a:pt x="33932" y="0"/>
                  </a:lnTo>
                  <a:lnTo>
                    <a:pt x="108942" y="0"/>
                  </a:lnTo>
                  <a:lnTo>
                    <a:pt x="116085" y="7143"/>
                  </a:lnTo>
                  <a:lnTo>
                    <a:pt x="116085" y="21431"/>
                  </a:lnTo>
                  <a:lnTo>
                    <a:pt x="108942" y="28575"/>
                  </a:lnTo>
                  <a:lnTo>
                    <a:pt x="33932" y="28575"/>
                  </a:lnTo>
                  <a:lnTo>
                    <a:pt x="31960" y="28575"/>
                  </a:lnTo>
                  <a:lnTo>
                    <a:pt x="30276" y="27877"/>
                  </a:lnTo>
                  <a:lnTo>
                    <a:pt x="28881" y="26482"/>
                  </a:lnTo>
                  <a:lnTo>
                    <a:pt x="27486" y="25087"/>
                  </a:lnTo>
                  <a:lnTo>
                    <a:pt x="26789" y="23403"/>
                  </a:lnTo>
                  <a:lnTo>
                    <a:pt x="26789" y="214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518951" y="7272337"/>
              <a:ext cx="89535" cy="28575"/>
            </a:xfrm>
            <a:custGeom>
              <a:avLst/>
              <a:gdLst/>
              <a:ahLst/>
              <a:cxnLst/>
              <a:rect l="l" t="t" r="r" b="b"/>
              <a:pathLst>
                <a:path w="89534" h="28575">
                  <a:moveTo>
                    <a:pt x="89296" y="5171"/>
                  </a:moveTo>
                  <a:lnTo>
                    <a:pt x="89296" y="23403"/>
                  </a:lnTo>
                  <a:lnTo>
                    <a:pt x="88599" y="25087"/>
                  </a:lnTo>
                  <a:lnTo>
                    <a:pt x="85809" y="27877"/>
                  </a:lnTo>
                  <a:lnTo>
                    <a:pt x="84125" y="28574"/>
                  </a:lnTo>
                  <a:lnTo>
                    <a:pt x="5171" y="28575"/>
                  </a:lnTo>
                  <a:lnTo>
                    <a:pt x="3487" y="27877"/>
                  </a:lnTo>
                  <a:lnTo>
                    <a:pt x="697" y="25087"/>
                  </a:lnTo>
                  <a:lnTo>
                    <a:pt x="0" y="23403"/>
                  </a:lnTo>
                  <a:lnTo>
                    <a:pt x="0" y="5171"/>
                  </a:lnTo>
                  <a:lnTo>
                    <a:pt x="697" y="3487"/>
                  </a:lnTo>
                  <a:lnTo>
                    <a:pt x="3487" y="697"/>
                  </a:lnTo>
                  <a:lnTo>
                    <a:pt x="5171" y="0"/>
                  </a:lnTo>
                  <a:lnTo>
                    <a:pt x="84125" y="0"/>
                  </a:lnTo>
                  <a:lnTo>
                    <a:pt x="85809" y="697"/>
                  </a:lnTo>
                  <a:lnTo>
                    <a:pt x="88599" y="3487"/>
                  </a:lnTo>
                  <a:lnTo>
                    <a:pt x="89296" y="5171"/>
                  </a:lnTo>
                  <a:close/>
                </a:path>
              </a:pathLst>
            </a:custGeom>
            <a:solidFill>
              <a:srgbClr val="000000">
                <a:alpha val="1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492162" y="7272337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116300" y="14287"/>
                  </a:moveTo>
                  <a:lnTo>
                    <a:pt x="142875" y="14287"/>
                  </a:lnTo>
                </a:path>
                <a:path w="142875" h="28575">
                  <a:moveTo>
                    <a:pt x="0" y="14287"/>
                  </a:moveTo>
                  <a:lnTo>
                    <a:pt x="26789" y="14287"/>
                  </a:lnTo>
                </a:path>
                <a:path w="142875" h="28575">
                  <a:moveTo>
                    <a:pt x="26789" y="21431"/>
                  </a:moveTo>
                  <a:lnTo>
                    <a:pt x="26789" y="7143"/>
                  </a:lnTo>
                  <a:lnTo>
                    <a:pt x="26789" y="5171"/>
                  </a:lnTo>
                  <a:lnTo>
                    <a:pt x="27486" y="3487"/>
                  </a:lnTo>
                  <a:lnTo>
                    <a:pt x="28881" y="2092"/>
                  </a:lnTo>
                  <a:lnTo>
                    <a:pt x="30276" y="697"/>
                  </a:lnTo>
                  <a:lnTo>
                    <a:pt x="31960" y="0"/>
                  </a:lnTo>
                  <a:lnTo>
                    <a:pt x="33932" y="0"/>
                  </a:lnTo>
                  <a:lnTo>
                    <a:pt x="108942" y="0"/>
                  </a:lnTo>
                  <a:lnTo>
                    <a:pt x="116085" y="7143"/>
                  </a:lnTo>
                  <a:lnTo>
                    <a:pt x="116085" y="21431"/>
                  </a:lnTo>
                  <a:lnTo>
                    <a:pt x="108942" y="28575"/>
                  </a:lnTo>
                  <a:lnTo>
                    <a:pt x="33932" y="28575"/>
                  </a:lnTo>
                  <a:lnTo>
                    <a:pt x="31960" y="28575"/>
                  </a:lnTo>
                  <a:lnTo>
                    <a:pt x="30276" y="27877"/>
                  </a:lnTo>
                  <a:lnTo>
                    <a:pt x="28881" y="26482"/>
                  </a:lnTo>
                  <a:lnTo>
                    <a:pt x="27486" y="25087"/>
                  </a:lnTo>
                  <a:lnTo>
                    <a:pt x="26789" y="23403"/>
                  </a:lnTo>
                  <a:lnTo>
                    <a:pt x="26789" y="214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358063" y="12414218"/>
            <a:ext cx="115951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dirty="0">
                <a:latin typeface="Trebuchet MS"/>
                <a:cs typeface="Trebuchet MS"/>
              </a:rPr>
              <a:t>Lost</a:t>
            </a:r>
            <a:r>
              <a:rPr sz="1050" spc="-4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Benifits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spc="-20" dirty="0">
                <a:latin typeface="Trebuchet MS"/>
                <a:cs typeface="Trebuchet MS"/>
              </a:rPr>
              <a:t>Count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492288" y="7623143"/>
            <a:ext cx="8509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dirty="0">
                <a:latin typeface="Trebuchet MS"/>
                <a:cs typeface="Trebuchet MS"/>
              </a:rPr>
              <a:t>ABAWD</a:t>
            </a:r>
            <a:r>
              <a:rPr sz="1050" spc="225" dirty="0">
                <a:latin typeface="Trebuchet MS"/>
                <a:cs typeface="Trebuchet MS"/>
              </a:rPr>
              <a:t> </a:t>
            </a:r>
            <a:r>
              <a:rPr sz="1050" spc="95" dirty="0">
                <a:latin typeface="Trebuchet MS"/>
                <a:cs typeface="Trebuchet MS"/>
              </a:rPr>
              <a:t>Wo…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635164" y="7975568"/>
            <a:ext cx="727075" cy="410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10" dirty="0">
                <a:latin typeface="Trebuchet MS"/>
                <a:cs typeface="Trebuchet MS"/>
              </a:rPr>
              <a:t>Employment</a:t>
            </a:r>
            <a:endParaRPr sz="900">
              <a:latin typeface="Trebuchet MS"/>
              <a:cs typeface="Trebuchet MS"/>
            </a:endParaRPr>
          </a:p>
          <a:p>
            <a:pPr>
              <a:spcBef>
                <a:spcPts val="870"/>
              </a:spcBef>
            </a:pPr>
            <a:r>
              <a:rPr sz="900" spc="50" dirty="0">
                <a:latin typeface="Trebuchet MS"/>
                <a:cs typeface="Trebuchet MS"/>
              </a:rPr>
              <a:t>Non-</a:t>
            </a:r>
            <a:r>
              <a:rPr sz="900" spc="-10" dirty="0">
                <a:latin typeface="Trebuchet MS"/>
                <a:cs typeface="Trebuchet MS"/>
              </a:rPr>
              <a:t>Compl…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95375" y="7192930"/>
            <a:ext cx="14335125" cy="5495925"/>
            <a:chOff x="376237" y="6777037"/>
            <a:chExt cx="14335125" cy="5495925"/>
          </a:xfrm>
        </p:grpSpPr>
        <p:sp>
          <p:nvSpPr>
            <p:cNvPr id="65" name="object 65"/>
            <p:cNvSpPr/>
            <p:nvPr/>
          </p:nvSpPr>
          <p:spPr>
            <a:xfrm>
              <a:off x="13773148" y="760094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00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773148" y="783907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003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1000" y="6781800"/>
              <a:ext cx="14325600" cy="5486400"/>
            </a:xfrm>
            <a:custGeom>
              <a:avLst/>
              <a:gdLst/>
              <a:ahLst/>
              <a:cxnLst/>
              <a:rect l="l" t="t" r="r" b="b"/>
              <a:pathLst>
                <a:path w="14325600" h="5486400">
                  <a:moveTo>
                    <a:pt x="0" y="5486400"/>
                  </a:moveTo>
                  <a:lnTo>
                    <a:pt x="0" y="0"/>
                  </a:lnTo>
                  <a:lnTo>
                    <a:pt x="14325600" y="0"/>
                  </a:lnTo>
                  <a:lnTo>
                    <a:pt x="14325600" y="5486400"/>
                  </a:lnTo>
                  <a:lnTo>
                    <a:pt x="0" y="5486400"/>
                  </a:lnTo>
                  <a:close/>
                </a:path>
              </a:pathLst>
            </a:custGeom>
            <a:ln w="9525">
              <a:solidFill>
                <a:srgbClr val="0094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1120439" y="3194017"/>
            <a:ext cx="23742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Cross</a:t>
            </a:r>
            <a:r>
              <a:rPr sz="1500" b="1" spc="5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Program</a:t>
            </a:r>
            <a:r>
              <a:rPr sz="1500" b="1" spc="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Enrollment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810751" y="3716305"/>
            <a:ext cx="4453255" cy="2314575"/>
            <a:chOff x="9091612" y="3300412"/>
            <a:chExt cx="4453255" cy="2314575"/>
          </a:xfrm>
        </p:grpSpPr>
        <p:sp>
          <p:nvSpPr>
            <p:cNvPr id="70" name="object 70"/>
            <p:cNvSpPr/>
            <p:nvPr/>
          </p:nvSpPr>
          <p:spPr>
            <a:xfrm>
              <a:off x="9096375" y="5567362"/>
              <a:ext cx="4438650" cy="0"/>
            </a:xfrm>
            <a:custGeom>
              <a:avLst/>
              <a:gdLst/>
              <a:ahLst/>
              <a:cxnLst/>
              <a:rect l="l" t="t" r="r" b="b"/>
              <a:pathLst>
                <a:path w="4438650">
                  <a:moveTo>
                    <a:pt x="0" y="0"/>
                  </a:moveTo>
                  <a:lnTo>
                    <a:pt x="44386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096375" y="3309937"/>
              <a:ext cx="4438650" cy="1695450"/>
            </a:xfrm>
            <a:custGeom>
              <a:avLst/>
              <a:gdLst/>
              <a:ahLst/>
              <a:cxnLst/>
              <a:rect l="l" t="t" r="r" b="b"/>
              <a:pathLst>
                <a:path w="4438650" h="1695450">
                  <a:moveTo>
                    <a:pt x="750131" y="1695449"/>
                  </a:moveTo>
                  <a:lnTo>
                    <a:pt x="3688517" y="1695449"/>
                  </a:lnTo>
                </a:path>
                <a:path w="4438650" h="1695450">
                  <a:moveTo>
                    <a:pt x="4301051" y="1695449"/>
                  </a:moveTo>
                  <a:lnTo>
                    <a:pt x="4438649" y="1695449"/>
                  </a:lnTo>
                </a:path>
                <a:path w="4438650" h="1695450">
                  <a:moveTo>
                    <a:pt x="0" y="1695449"/>
                  </a:moveTo>
                  <a:lnTo>
                    <a:pt x="137598" y="1695449"/>
                  </a:lnTo>
                </a:path>
                <a:path w="4438650" h="1695450">
                  <a:moveTo>
                    <a:pt x="750131" y="1123949"/>
                  </a:moveTo>
                  <a:lnTo>
                    <a:pt x="3688517" y="1123949"/>
                  </a:lnTo>
                </a:path>
                <a:path w="4438650" h="1695450">
                  <a:moveTo>
                    <a:pt x="4301051" y="1123949"/>
                  </a:moveTo>
                  <a:lnTo>
                    <a:pt x="4438649" y="1123949"/>
                  </a:lnTo>
                </a:path>
                <a:path w="4438650" h="1695450">
                  <a:moveTo>
                    <a:pt x="0" y="1123949"/>
                  </a:moveTo>
                  <a:lnTo>
                    <a:pt x="137598" y="1123949"/>
                  </a:lnTo>
                </a:path>
                <a:path w="4438650" h="1695450">
                  <a:moveTo>
                    <a:pt x="1637861" y="561974"/>
                  </a:moveTo>
                  <a:lnTo>
                    <a:pt x="3688517" y="561974"/>
                  </a:lnTo>
                </a:path>
                <a:path w="4438650" h="1695450">
                  <a:moveTo>
                    <a:pt x="4301051" y="561974"/>
                  </a:moveTo>
                  <a:lnTo>
                    <a:pt x="4438649" y="561974"/>
                  </a:lnTo>
                </a:path>
                <a:path w="4438650" h="1695450">
                  <a:moveTo>
                    <a:pt x="0" y="561974"/>
                  </a:moveTo>
                  <a:lnTo>
                    <a:pt x="1025328" y="561974"/>
                  </a:lnTo>
                </a:path>
                <a:path w="4438650" h="1695450">
                  <a:moveTo>
                    <a:pt x="0" y="0"/>
                  </a:moveTo>
                  <a:lnTo>
                    <a:pt x="2800787" y="0"/>
                  </a:lnTo>
                </a:path>
                <a:path w="4438650" h="1695450">
                  <a:moveTo>
                    <a:pt x="4301051" y="0"/>
                  </a:moveTo>
                  <a:lnTo>
                    <a:pt x="4438649" y="0"/>
                  </a:lnTo>
                </a:path>
                <a:path w="4438650" h="1695450">
                  <a:moveTo>
                    <a:pt x="3413321" y="0"/>
                  </a:moveTo>
                  <a:lnTo>
                    <a:pt x="368851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784892" y="3305175"/>
              <a:ext cx="612775" cy="2257425"/>
            </a:xfrm>
            <a:custGeom>
              <a:avLst/>
              <a:gdLst/>
              <a:ahLst/>
              <a:cxnLst/>
              <a:rect l="l" t="t" r="r" b="b"/>
              <a:pathLst>
                <a:path w="612775" h="2257425">
                  <a:moveTo>
                    <a:pt x="612533" y="2257424"/>
                  </a:moveTo>
                  <a:lnTo>
                    <a:pt x="0" y="2257424"/>
                  </a:lnTo>
                  <a:lnTo>
                    <a:pt x="0" y="0"/>
                  </a:lnTo>
                  <a:lnTo>
                    <a:pt x="612533" y="0"/>
                  </a:lnTo>
                  <a:lnTo>
                    <a:pt x="612533" y="2257424"/>
                  </a:lnTo>
                  <a:close/>
                </a:path>
              </a:pathLst>
            </a:custGeom>
            <a:solidFill>
              <a:srgbClr val="00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784892" y="3305175"/>
              <a:ext cx="612775" cy="2257425"/>
            </a:xfrm>
            <a:custGeom>
              <a:avLst/>
              <a:gdLst/>
              <a:ahLst/>
              <a:cxnLst/>
              <a:rect l="l" t="t" r="r" b="b"/>
              <a:pathLst>
                <a:path w="612775" h="2257425">
                  <a:moveTo>
                    <a:pt x="0" y="2257424"/>
                  </a:moveTo>
                  <a:lnTo>
                    <a:pt x="612533" y="2257424"/>
                  </a:lnTo>
                  <a:lnTo>
                    <a:pt x="612533" y="0"/>
                  </a:lnTo>
                  <a:lnTo>
                    <a:pt x="0" y="0"/>
                  </a:lnTo>
                  <a:lnTo>
                    <a:pt x="0" y="2257424"/>
                  </a:lnTo>
                  <a:close/>
                </a:path>
              </a:pathLst>
            </a:custGeom>
            <a:ln w="9524">
              <a:solidFill>
                <a:srgbClr val="0094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233973" y="4059719"/>
              <a:ext cx="612775" cy="1503045"/>
            </a:xfrm>
            <a:custGeom>
              <a:avLst/>
              <a:gdLst/>
              <a:ahLst/>
              <a:cxnLst/>
              <a:rect l="l" t="t" r="r" b="b"/>
              <a:pathLst>
                <a:path w="612775" h="1503045">
                  <a:moveTo>
                    <a:pt x="612533" y="1502880"/>
                  </a:moveTo>
                  <a:lnTo>
                    <a:pt x="0" y="1502880"/>
                  </a:lnTo>
                  <a:lnTo>
                    <a:pt x="0" y="0"/>
                  </a:lnTo>
                  <a:lnTo>
                    <a:pt x="612533" y="0"/>
                  </a:lnTo>
                  <a:lnTo>
                    <a:pt x="612533" y="1502880"/>
                  </a:lnTo>
                  <a:close/>
                </a:path>
              </a:pathLst>
            </a:custGeom>
            <a:solidFill>
              <a:srgbClr val="003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233973" y="4059719"/>
              <a:ext cx="612775" cy="1503045"/>
            </a:xfrm>
            <a:custGeom>
              <a:avLst/>
              <a:gdLst/>
              <a:ahLst/>
              <a:cxnLst/>
              <a:rect l="l" t="t" r="r" b="b"/>
              <a:pathLst>
                <a:path w="612775" h="1503045">
                  <a:moveTo>
                    <a:pt x="0" y="1502880"/>
                  </a:moveTo>
                  <a:lnTo>
                    <a:pt x="612533" y="1502880"/>
                  </a:lnTo>
                  <a:lnTo>
                    <a:pt x="612533" y="0"/>
                  </a:lnTo>
                  <a:lnTo>
                    <a:pt x="0" y="0"/>
                  </a:lnTo>
                  <a:lnTo>
                    <a:pt x="0" y="1502880"/>
                  </a:lnTo>
                  <a:close/>
                </a:path>
              </a:pathLst>
            </a:custGeom>
            <a:ln w="9524">
              <a:solidFill>
                <a:srgbClr val="003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121703" y="3681375"/>
              <a:ext cx="612775" cy="378460"/>
            </a:xfrm>
            <a:custGeom>
              <a:avLst/>
              <a:gdLst/>
              <a:ahLst/>
              <a:cxnLst/>
              <a:rect l="l" t="t" r="r" b="b"/>
              <a:pathLst>
                <a:path w="612775" h="378460">
                  <a:moveTo>
                    <a:pt x="612533" y="378344"/>
                  </a:moveTo>
                  <a:lnTo>
                    <a:pt x="0" y="378344"/>
                  </a:lnTo>
                  <a:lnTo>
                    <a:pt x="0" y="0"/>
                  </a:lnTo>
                  <a:lnTo>
                    <a:pt x="612533" y="0"/>
                  </a:lnTo>
                  <a:lnTo>
                    <a:pt x="612533" y="378344"/>
                  </a:lnTo>
                  <a:close/>
                </a:path>
              </a:pathLst>
            </a:custGeom>
            <a:solidFill>
              <a:srgbClr val="003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121703" y="3681375"/>
              <a:ext cx="612775" cy="378460"/>
            </a:xfrm>
            <a:custGeom>
              <a:avLst/>
              <a:gdLst/>
              <a:ahLst/>
              <a:cxnLst/>
              <a:rect l="l" t="t" r="r" b="b"/>
              <a:pathLst>
                <a:path w="612775" h="378460">
                  <a:moveTo>
                    <a:pt x="0" y="378344"/>
                  </a:moveTo>
                  <a:lnTo>
                    <a:pt x="612533" y="378344"/>
                  </a:lnTo>
                  <a:lnTo>
                    <a:pt x="612533" y="0"/>
                  </a:lnTo>
                  <a:lnTo>
                    <a:pt x="0" y="0"/>
                  </a:lnTo>
                  <a:lnTo>
                    <a:pt x="0" y="378344"/>
                  </a:lnTo>
                  <a:close/>
                </a:path>
              </a:pathLst>
            </a:custGeom>
            <a:ln w="9524">
              <a:solidFill>
                <a:srgbClr val="003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009433" y="3494291"/>
              <a:ext cx="612775" cy="187325"/>
            </a:xfrm>
            <a:custGeom>
              <a:avLst/>
              <a:gdLst/>
              <a:ahLst/>
              <a:cxnLst/>
              <a:rect l="l" t="t" r="r" b="b"/>
              <a:pathLst>
                <a:path w="612775" h="187325">
                  <a:moveTo>
                    <a:pt x="612533" y="187084"/>
                  </a:moveTo>
                  <a:lnTo>
                    <a:pt x="0" y="187084"/>
                  </a:lnTo>
                  <a:lnTo>
                    <a:pt x="0" y="0"/>
                  </a:lnTo>
                  <a:lnTo>
                    <a:pt x="612533" y="0"/>
                  </a:lnTo>
                  <a:lnTo>
                    <a:pt x="612533" y="187084"/>
                  </a:lnTo>
                  <a:close/>
                </a:path>
              </a:pathLst>
            </a:custGeom>
            <a:solidFill>
              <a:srgbClr val="003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009433" y="3494291"/>
              <a:ext cx="612775" cy="187325"/>
            </a:xfrm>
            <a:custGeom>
              <a:avLst/>
              <a:gdLst/>
              <a:ahLst/>
              <a:cxnLst/>
              <a:rect l="l" t="t" r="r" b="b"/>
              <a:pathLst>
                <a:path w="612775" h="187325">
                  <a:moveTo>
                    <a:pt x="0" y="187084"/>
                  </a:moveTo>
                  <a:lnTo>
                    <a:pt x="612533" y="187084"/>
                  </a:lnTo>
                  <a:lnTo>
                    <a:pt x="612533" y="0"/>
                  </a:lnTo>
                  <a:lnTo>
                    <a:pt x="0" y="0"/>
                  </a:lnTo>
                  <a:lnTo>
                    <a:pt x="0" y="187084"/>
                  </a:lnTo>
                  <a:close/>
                </a:path>
              </a:pathLst>
            </a:custGeom>
            <a:ln w="9524">
              <a:solidFill>
                <a:srgbClr val="003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897162" y="3305175"/>
              <a:ext cx="612775" cy="189230"/>
            </a:xfrm>
            <a:custGeom>
              <a:avLst/>
              <a:gdLst/>
              <a:ahLst/>
              <a:cxnLst/>
              <a:rect l="l" t="t" r="r" b="b"/>
              <a:pathLst>
                <a:path w="612775" h="189229">
                  <a:moveTo>
                    <a:pt x="612533" y="189116"/>
                  </a:moveTo>
                  <a:lnTo>
                    <a:pt x="0" y="189116"/>
                  </a:lnTo>
                  <a:lnTo>
                    <a:pt x="0" y="0"/>
                  </a:lnTo>
                  <a:lnTo>
                    <a:pt x="612533" y="0"/>
                  </a:lnTo>
                  <a:lnTo>
                    <a:pt x="612533" y="189116"/>
                  </a:lnTo>
                  <a:close/>
                </a:path>
              </a:pathLst>
            </a:custGeom>
            <a:solidFill>
              <a:srgbClr val="003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897162" y="3305175"/>
              <a:ext cx="612775" cy="189230"/>
            </a:xfrm>
            <a:custGeom>
              <a:avLst/>
              <a:gdLst/>
              <a:ahLst/>
              <a:cxnLst/>
              <a:rect l="l" t="t" r="r" b="b"/>
              <a:pathLst>
                <a:path w="612775" h="189229">
                  <a:moveTo>
                    <a:pt x="0" y="189116"/>
                  </a:moveTo>
                  <a:lnTo>
                    <a:pt x="612533" y="189116"/>
                  </a:lnTo>
                  <a:lnTo>
                    <a:pt x="612533" y="0"/>
                  </a:lnTo>
                  <a:lnTo>
                    <a:pt x="0" y="0"/>
                  </a:lnTo>
                  <a:lnTo>
                    <a:pt x="0" y="189116"/>
                  </a:lnTo>
                  <a:close/>
                </a:path>
              </a:pathLst>
            </a:custGeom>
            <a:ln w="9524">
              <a:solidFill>
                <a:srgbClr val="003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096375" y="5567362"/>
              <a:ext cx="4438650" cy="0"/>
            </a:xfrm>
            <a:custGeom>
              <a:avLst/>
              <a:gdLst/>
              <a:ahLst/>
              <a:cxnLst/>
              <a:rect l="l" t="t" r="r" b="b"/>
              <a:pathLst>
                <a:path w="4438650">
                  <a:moveTo>
                    <a:pt x="0" y="0"/>
                  </a:moveTo>
                  <a:lnTo>
                    <a:pt x="44386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101137" y="5562599"/>
              <a:ext cx="4438650" cy="47625"/>
            </a:xfrm>
            <a:custGeom>
              <a:avLst/>
              <a:gdLst/>
              <a:ahLst/>
              <a:cxnLst/>
              <a:rect l="l" t="t" r="r" b="b"/>
              <a:pathLst>
                <a:path w="4438650" h="47625">
                  <a:moveTo>
                    <a:pt x="0" y="0"/>
                  </a:moveTo>
                  <a:lnTo>
                    <a:pt x="0" y="47624"/>
                  </a:lnTo>
                </a:path>
                <a:path w="4438650" h="47625">
                  <a:moveTo>
                    <a:pt x="885824" y="0"/>
                  </a:moveTo>
                  <a:lnTo>
                    <a:pt x="885824" y="47624"/>
                  </a:lnTo>
                </a:path>
                <a:path w="4438650" h="47625">
                  <a:moveTo>
                    <a:pt x="1771649" y="0"/>
                  </a:moveTo>
                  <a:lnTo>
                    <a:pt x="1771649" y="47624"/>
                  </a:lnTo>
                </a:path>
                <a:path w="4438650" h="47625">
                  <a:moveTo>
                    <a:pt x="2657474" y="0"/>
                  </a:moveTo>
                  <a:lnTo>
                    <a:pt x="2657474" y="47624"/>
                  </a:lnTo>
                </a:path>
                <a:path w="4438650" h="47625">
                  <a:moveTo>
                    <a:pt x="3552824" y="0"/>
                  </a:moveTo>
                  <a:lnTo>
                    <a:pt x="3552824" y="47624"/>
                  </a:lnTo>
                </a:path>
                <a:path w="4438650" h="47625">
                  <a:moveTo>
                    <a:pt x="4438649" y="0"/>
                  </a:moveTo>
                  <a:lnTo>
                    <a:pt x="4438649" y="476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3657897" y="4779929"/>
            <a:ext cx="3162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80,000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06978" y="4305749"/>
            <a:ext cx="3162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10" dirty="0">
                <a:solidFill>
                  <a:srgbClr val="003D6F"/>
                </a:solidFill>
                <a:latin typeface="Trebuchet MS"/>
                <a:cs typeface="Trebuchet MS"/>
              </a:rPr>
              <a:t>53,260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994707" y="3927404"/>
            <a:ext cx="3162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10" dirty="0">
                <a:solidFill>
                  <a:srgbClr val="003D6F"/>
                </a:solidFill>
                <a:latin typeface="Trebuchet MS"/>
                <a:cs typeface="Trebuchet MS"/>
              </a:rPr>
              <a:t>13,408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1911014" y="3740320"/>
            <a:ext cx="259079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10" dirty="0">
                <a:solidFill>
                  <a:srgbClr val="003D6F"/>
                </a:solidFill>
                <a:latin typeface="Trebuchet MS"/>
                <a:cs typeface="Trebuchet MS"/>
              </a:rPr>
              <a:t>6,630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798743" y="3551204"/>
            <a:ext cx="259079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750" spc="-10" dirty="0">
                <a:solidFill>
                  <a:srgbClr val="003D6F"/>
                </a:solidFill>
                <a:latin typeface="Trebuchet MS"/>
                <a:cs typeface="Trebuchet MS"/>
              </a:rPr>
              <a:t>6,702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663113" y="5884830"/>
            <a:ext cx="914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10" dirty="0">
                <a:latin typeface="Trebuchet MS"/>
                <a:cs typeface="Trebuchet MS"/>
              </a:rPr>
              <a:t>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329739" y="5320474"/>
            <a:ext cx="4248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latin typeface="Trebuchet MS"/>
                <a:cs typeface="Trebuchet MS"/>
              </a:rPr>
              <a:t>20,000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329739" y="4756118"/>
            <a:ext cx="4248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latin typeface="Trebuchet MS"/>
                <a:cs typeface="Trebuchet MS"/>
              </a:rPr>
              <a:t>40,000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329739" y="4191761"/>
            <a:ext cx="4248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latin typeface="Trebuchet MS"/>
                <a:cs typeface="Trebuchet MS"/>
              </a:rPr>
              <a:t>60,000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329739" y="3627405"/>
            <a:ext cx="4248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spc="-10" dirty="0">
                <a:latin typeface="Trebuchet MS"/>
                <a:cs typeface="Trebuchet MS"/>
              </a:rPr>
              <a:t>80,000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 rot="19800000">
            <a:off x="9718965" y="6264686"/>
            <a:ext cx="56936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0"/>
              </a:lnSpc>
            </a:pPr>
            <a:r>
              <a:rPr sz="750" dirty="0">
                <a:latin typeface="Trebuchet MS"/>
                <a:cs typeface="Trebuchet MS"/>
              </a:rPr>
              <a:t>Not</a:t>
            </a:r>
            <a:r>
              <a:rPr sz="750" spc="85" dirty="0">
                <a:latin typeface="Trebuchet MS"/>
                <a:cs typeface="Trebuchet MS"/>
              </a:rPr>
              <a:t> </a:t>
            </a:r>
            <a:r>
              <a:rPr sz="750" spc="-10" dirty="0">
                <a:latin typeface="Trebuchet MS"/>
                <a:cs typeface="Trebuchet MS"/>
              </a:rPr>
              <a:t>Enrolled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 rot="19800000">
            <a:off x="10544796" y="6280901"/>
            <a:ext cx="637080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0"/>
              </a:lnSpc>
            </a:pPr>
            <a:r>
              <a:rPr sz="750" dirty="0">
                <a:latin typeface="Trebuchet MS"/>
                <a:cs typeface="Trebuchet MS"/>
              </a:rPr>
              <a:t>Medicaid</a:t>
            </a:r>
            <a:r>
              <a:rPr sz="750" spc="70" dirty="0">
                <a:latin typeface="Trebuchet MS"/>
                <a:cs typeface="Trebuchet MS"/>
              </a:rPr>
              <a:t> </a:t>
            </a:r>
            <a:r>
              <a:rPr sz="750" spc="-20" dirty="0">
                <a:latin typeface="Trebuchet MS"/>
                <a:cs typeface="Trebuchet MS"/>
              </a:rPr>
              <a:t>Only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 rot="19800000">
            <a:off x="11007361" y="6394848"/>
            <a:ext cx="1092549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0"/>
              </a:lnSpc>
            </a:pPr>
            <a:r>
              <a:rPr sz="750" dirty="0">
                <a:latin typeface="Trebuchet MS"/>
                <a:cs typeface="Trebuchet MS"/>
              </a:rPr>
              <a:t>Medicaid</a:t>
            </a:r>
            <a:r>
              <a:rPr sz="750" spc="65" dirty="0">
                <a:latin typeface="Trebuchet MS"/>
                <a:cs typeface="Trebuchet MS"/>
              </a:rPr>
              <a:t> </a:t>
            </a:r>
            <a:r>
              <a:rPr sz="750" spc="50" dirty="0">
                <a:latin typeface="Trebuchet MS"/>
                <a:cs typeface="Trebuchet MS"/>
              </a:rPr>
              <a:t>+</a:t>
            </a:r>
            <a:r>
              <a:rPr sz="750" spc="70" dirty="0">
                <a:latin typeface="Trebuchet MS"/>
                <a:cs typeface="Trebuchet MS"/>
              </a:rPr>
              <a:t> </a:t>
            </a:r>
            <a:r>
              <a:rPr sz="750" dirty="0">
                <a:latin typeface="Trebuchet MS"/>
                <a:cs typeface="Trebuchet MS"/>
              </a:rPr>
              <a:t>SNAP</a:t>
            </a:r>
            <a:r>
              <a:rPr sz="750" spc="55" dirty="0">
                <a:latin typeface="Trebuchet MS"/>
                <a:cs typeface="Trebuchet MS"/>
              </a:rPr>
              <a:t> </a:t>
            </a:r>
            <a:r>
              <a:rPr sz="750" spc="50" dirty="0">
                <a:latin typeface="Trebuchet MS"/>
                <a:cs typeface="Trebuchet MS"/>
              </a:rPr>
              <a:t>+</a:t>
            </a:r>
            <a:r>
              <a:rPr sz="750" spc="70" dirty="0">
                <a:latin typeface="Trebuchet MS"/>
                <a:cs typeface="Trebuchet MS"/>
              </a:rPr>
              <a:t> </a:t>
            </a:r>
            <a:r>
              <a:rPr sz="750" spc="-20" dirty="0">
                <a:latin typeface="Trebuchet MS"/>
                <a:cs typeface="Trebuchet MS"/>
              </a:rPr>
              <a:t>TANF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 rot="19800000">
            <a:off x="12214211" y="6309693"/>
            <a:ext cx="749030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0"/>
              </a:lnSpc>
            </a:pPr>
            <a:r>
              <a:rPr sz="750" dirty="0">
                <a:latin typeface="Trebuchet MS"/>
                <a:cs typeface="Trebuchet MS"/>
              </a:rPr>
              <a:t>Medicaid</a:t>
            </a:r>
            <a:r>
              <a:rPr sz="750" spc="35" dirty="0">
                <a:latin typeface="Trebuchet MS"/>
                <a:cs typeface="Trebuchet MS"/>
              </a:rPr>
              <a:t> </a:t>
            </a:r>
            <a:r>
              <a:rPr sz="750" spc="50" dirty="0">
                <a:latin typeface="Trebuchet MS"/>
                <a:cs typeface="Trebuchet MS"/>
              </a:rPr>
              <a:t>+</a:t>
            </a:r>
            <a:r>
              <a:rPr sz="750" spc="45" dirty="0">
                <a:latin typeface="Trebuchet MS"/>
                <a:cs typeface="Trebuchet MS"/>
              </a:rPr>
              <a:t> </a:t>
            </a:r>
            <a:r>
              <a:rPr sz="750" spc="-20" dirty="0">
                <a:latin typeface="Trebuchet MS"/>
                <a:cs typeface="Trebuchet MS"/>
              </a:rPr>
              <a:t>SNAP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 rot="19800000">
            <a:off x="13583897" y="6179070"/>
            <a:ext cx="237721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0"/>
              </a:lnSpc>
            </a:pPr>
            <a:r>
              <a:rPr sz="750" spc="-25" dirty="0">
                <a:latin typeface="Trebuchet MS"/>
                <a:cs typeface="Trebuchet MS"/>
              </a:rPr>
              <a:t>Total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1182350" y="6775418"/>
            <a:ext cx="130175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dirty="0">
                <a:latin typeface="Trebuchet MS"/>
                <a:cs typeface="Trebuchet MS"/>
              </a:rPr>
              <a:t>Cross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Program</a:t>
            </a:r>
            <a:r>
              <a:rPr sz="1050" spc="90" dirty="0">
                <a:latin typeface="Trebuchet MS"/>
                <a:cs typeface="Trebuchet MS"/>
              </a:rPr>
              <a:t> </a:t>
            </a:r>
            <a:r>
              <a:rPr sz="1050" spc="-20" dirty="0">
                <a:latin typeface="Trebuchet MS"/>
                <a:cs typeface="Trebuchet MS"/>
              </a:rPr>
              <a:t>Group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4492288" y="3508343"/>
            <a:ext cx="82359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305" dirty="0">
                <a:latin typeface="Trebuchet MS"/>
                <a:cs typeface="Trebuchet MS"/>
              </a:rPr>
              <a:t>%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CER</a:t>
            </a:r>
            <a:r>
              <a:rPr sz="900" spc="-5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Required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635163" y="3841718"/>
            <a:ext cx="426084" cy="4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10" dirty="0">
                <a:latin typeface="Trebuchet MS"/>
                <a:cs typeface="Trebuchet MS"/>
              </a:rPr>
              <a:t>Total</a:t>
            </a:r>
            <a:endParaRPr sz="900">
              <a:latin typeface="Trebuchet MS"/>
              <a:cs typeface="Trebuchet MS"/>
            </a:endParaRPr>
          </a:p>
          <a:p>
            <a:pPr>
              <a:spcBef>
                <a:spcPts val="795"/>
              </a:spcBef>
            </a:pPr>
            <a:r>
              <a:rPr sz="900" spc="-10" dirty="0">
                <a:latin typeface="Trebuchet MS"/>
                <a:cs typeface="Trebuchet MS"/>
              </a:rPr>
              <a:t>Increase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9172576" y="3078130"/>
            <a:ext cx="6257925" cy="3971925"/>
            <a:chOff x="8453437" y="2662237"/>
            <a:chExt cx="6257925" cy="3971925"/>
          </a:xfrm>
        </p:grpSpPr>
        <p:sp>
          <p:nvSpPr>
            <p:cNvPr id="103" name="object 103"/>
            <p:cNvSpPr/>
            <p:nvPr/>
          </p:nvSpPr>
          <p:spPr>
            <a:xfrm>
              <a:off x="13773149" y="346709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00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3773149" y="370522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003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458200" y="2667000"/>
              <a:ext cx="6248400" cy="3962400"/>
            </a:xfrm>
            <a:custGeom>
              <a:avLst/>
              <a:gdLst/>
              <a:ahLst/>
              <a:cxnLst/>
              <a:rect l="l" t="t" r="r" b="b"/>
              <a:pathLst>
                <a:path w="6248400" h="3962400">
                  <a:moveTo>
                    <a:pt x="0" y="3962400"/>
                  </a:moveTo>
                  <a:lnTo>
                    <a:pt x="0" y="0"/>
                  </a:lnTo>
                  <a:lnTo>
                    <a:pt x="6248400" y="0"/>
                  </a:lnTo>
                  <a:lnTo>
                    <a:pt x="6248400" y="3962400"/>
                  </a:lnTo>
                  <a:lnTo>
                    <a:pt x="0" y="3962400"/>
                  </a:lnTo>
                  <a:close/>
                </a:path>
              </a:pathLst>
            </a:custGeom>
            <a:ln w="9525">
              <a:solidFill>
                <a:srgbClr val="0094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CF8C405-0A99-3C60-E051-788CEFE3D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7884"/>
            <a:ext cx="15966823" cy="706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127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Trebuchet MS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Deepty Goyal</cp:lastModifiedBy>
  <cp:revision>1</cp:revision>
  <dcterms:created xsi:type="dcterms:W3CDTF">2025-08-04T05:30:03Z</dcterms:created>
  <dcterms:modified xsi:type="dcterms:W3CDTF">2025-08-04T05:32:51Z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Amazon QuickSight</vt:lpwstr>
  </property>
  <property fmtid="{D5CDD505-2E9C-101B-9397-08002B2CF9AE}" pid="4" name="LastSaved">
    <vt:filetime>2025-08-04T00:00:00Z</vt:filetime>
  </property>
  <property fmtid="{D5CDD505-2E9C-101B-9397-08002B2CF9AE}" pid="5" name="Producer">
    <vt:lpwstr>Amazon QuickSight</vt:lpwstr>
  </property>
</Properties>
</file>