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6459200" cy="12725400"/>
  <p:notesSz cx="18745200" cy="12725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637" y="53"/>
      </p:cViewPr>
      <p:guideLst>
        <p:guide orient="horz" pos="2880"/>
        <p:guide pos="18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34440" y="3944876"/>
            <a:ext cx="139903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68880" y="7126225"/>
            <a:ext cx="1152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22960" y="2926844"/>
            <a:ext cx="71597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476488" y="2926844"/>
            <a:ext cx="715975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2960" y="509018"/>
            <a:ext cx="14813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2960" y="2926844"/>
            <a:ext cx="14813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96128" y="11834624"/>
            <a:ext cx="526694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22960" y="11834624"/>
            <a:ext cx="3785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0625" y="11834624"/>
            <a:ext cx="37856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6">
        <a:defRPr>
          <a:latin typeface="+mn-lt"/>
          <a:ea typeface="+mn-ea"/>
          <a:cs typeface="+mn-cs"/>
        </a:defRPr>
      </a:lvl2pPr>
      <a:lvl3pPr marL="914331">
        <a:defRPr>
          <a:latin typeface="+mn-lt"/>
          <a:ea typeface="+mn-ea"/>
          <a:cs typeface="+mn-cs"/>
        </a:defRPr>
      </a:lvl3pPr>
      <a:lvl4pPr marL="1371497">
        <a:defRPr>
          <a:latin typeface="+mn-lt"/>
          <a:ea typeface="+mn-ea"/>
          <a:cs typeface="+mn-cs"/>
        </a:defRPr>
      </a:lvl4pPr>
      <a:lvl5pPr marL="1828662">
        <a:defRPr>
          <a:latin typeface="+mn-lt"/>
          <a:ea typeface="+mn-ea"/>
          <a:cs typeface="+mn-cs"/>
        </a:defRPr>
      </a:lvl5pPr>
      <a:lvl6pPr marL="2285828">
        <a:defRPr>
          <a:latin typeface="+mn-lt"/>
          <a:ea typeface="+mn-ea"/>
          <a:cs typeface="+mn-cs"/>
        </a:defRPr>
      </a:lvl6pPr>
      <a:lvl7pPr marL="2742993">
        <a:defRPr>
          <a:latin typeface="+mn-lt"/>
          <a:ea typeface="+mn-ea"/>
          <a:cs typeface="+mn-cs"/>
        </a:defRPr>
      </a:lvl7pPr>
      <a:lvl8pPr marL="3200159">
        <a:defRPr>
          <a:latin typeface="+mn-lt"/>
          <a:ea typeface="+mn-ea"/>
          <a:cs typeface="+mn-cs"/>
        </a:defRPr>
      </a:lvl8pPr>
      <a:lvl9pPr marL="365732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6">
        <a:defRPr>
          <a:latin typeface="+mn-lt"/>
          <a:ea typeface="+mn-ea"/>
          <a:cs typeface="+mn-cs"/>
        </a:defRPr>
      </a:lvl2pPr>
      <a:lvl3pPr marL="914331">
        <a:defRPr>
          <a:latin typeface="+mn-lt"/>
          <a:ea typeface="+mn-ea"/>
          <a:cs typeface="+mn-cs"/>
        </a:defRPr>
      </a:lvl3pPr>
      <a:lvl4pPr marL="1371497">
        <a:defRPr>
          <a:latin typeface="+mn-lt"/>
          <a:ea typeface="+mn-ea"/>
          <a:cs typeface="+mn-cs"/>
        </a:defRPr>
      </a:lvl4pPr>
      <a:lvl5pPr marL="1828662">
        <a:defRPr>
          <a:latin typeface="+mn-lt"/>
          <a:ea typeface="+mn-ea"/>
          <a:cs typeface="+mn-cs"/>
        </a:defRPr>
      </a:lvl5pPr>
      <a:lvl6pPr marL="2285828">
        <a:defRPr>
          <a:latin typeface="+mn-lt"/>
          <a:ea typeface="+mn-ea"/>
          <a:cs typeface="+mn-cs"/>
        </a:defRPr>
      </a:lvl6pPr>
      <a:lvl7pPr marL="2742993">
        <a:defRPr>
          <a:latin typeface="+mn-lt"/>
          <a:ea typeface="+mn-ea"/>
          <a:cs typeface="+mn-cs"/>
        </a:defRPr>
      </a:lvl7pPr>
      <a:lvl8pPr marL="3200159">
        <a:defRPr>
          <a:latin typeface="+mn-lt"/>
          <a:ea typeface="+mn-ea"/>
          <a:cs typeface="+mn-cs"/>
        </a:defRPr>
      </a:lvl8pPr>
      <a:lvl9pPr marL="365732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1" y="532130"/>
            <a:ext cx="4469765" cy="80778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699">
              <a:spcBef>
                <a:spcPts val="760"/>
              </a:spcBef>
            </a:pPr>
            <a:r>
              <a:rPr sz="2399" b="1" dirty="0">
                <a:latin typeface="Trebuchet MS"/>
                <a:cs typeface="Trebuchet MS"/>
              </a:rPr>
              <a:t>Population</a:t>
            </a:r>
            <a:r>
              <a:rPr sz="2399" b="1" spc="40" dirty="0">
                <a:latin typeface="Trebuchet MS"/>
                <a:cs typeface="Trebuchet MS"/>
              </a:rPr>
              <a:t> </a:t>
            </a:r>
            <a:r>
              <a:rPr sz="2399" b="1" dirty="0">
                <a:latin typeface="Trebuchet MS"/>
                <a:cs typeface="Trebuchet MS"/>
              </a:rPr>
              <a:t>Analysis</a:t>
            </a:r>
            <a:r>
              <a:rPr sz="2399" b="1" spc="-20" dirty="0">
                <a:latin typeface="Trebuchet MS"/>
                <a:cs typeface="Trebuchet MS"/>
              </a:rPr>
              <a:t> </a:t>
            </a:r>
            <a:r>
              <a:rPr sz="2399" b="1" spc="70" dirty="0">
                <a:latin typeface="Trebuchet MS"/>
                <a:cs typeface="Trebuchet MS"/>
              </a:rPr>
              <a:t>-</a:t>
            </a:r>
            <a:r>
              <a:rPr sz="2399" b="1" spc="20" dirty="0">
                <a:latin typeface="Trebuchet MS"/>
                <a:cs typeface="Trebuchet MS"/>
              </a:rPr>
              <a:t> </a:t>
            </a:r>
            <a:r>
              <a:rPr sz="2399" b="1" spc="-10" dirty="0">
                <a:latin typeface="Trebuchet MS"/>
                <a:cs typeface="Trebuchet MS"/>
              </a:rPr>
              <a:t>Overview</a:t>
            </a:r>
            <a:endParaRPr sz="2399">
              <a:latin typeface="Trebuchet MS"/>
              <a:cs typeface="Trebuchet MS"/>
            </a:endParaRPr>
          </a:p>
          <a:p>
            <a:pPr marL="12699">
              <a:spcBef>
                <a:spcPts val="495"/>
              </a:spcBef>
            </a:pPr>
            <a:r>
              <a:rPr spc="-10" dirty="0">
                <a:solidFill>
                  <a:srgbClr val="6AAAF1"/>
                </a:solidFill>
                <a:latin typeface="Trebuchet MS"/>
                <a:cs typeface="Trebuchet MS"/>
              </a:rPr>
              <a:t>Fiscal</a:t>
            </a:r>
            <a:r>
              <a:rPr spc="-85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-55" dirty="0">
                <a:solidFill>
                  <a:srgbClr val="6AAAF1"/>
                </a:solidFill>
                <a:latin typeface="Trebuchet MS"/>
                <a:cs typeface="Trebuchet MS"/>
              </a:rPr>
              <a:t>Year:</a:t>
            </a:r>
            <a:r>
              <a:rPr spc="-85" dirty="0">
                <a:solidFill>
                  <a:srgbClr val="6AAAF1"/>
                </a:solidFill>
                <a:latin typeface="Trebuchet MS"/>
                <a:cs typeface="Trebuchet MS"/>
              </a:rPr>
              <a:t> </a:t>
            </a:r>
            <a:r>
              <a:rPr spc="80" dirty="0">
                <a:solidFill>
                  <a:srgbClr val="6AAAF1"/>
                </a:solidFill>
                <a:latin typeface="Trebuchet MS"/>
                <a:cs typeface="Trebuchet MS"/>
              </a:rPr>
              <a:t>2022-2024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638300"/>
            <a:ext cx="4572000" cy="1012328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905"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</a:t>
            </a:r>
            <a:r>
              <a:rPr sz="1500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and</a:t>
            </a:r>
            <a:r>
              <a:rPr sz="1500" b="1" spc="-3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375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 of</a:t>
            </a:r>
            <a:r>
              <a:rPr sz="1500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r>
              <a:rPr sz="1500" b="1" spc="-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Receiving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Medicaid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675"/>
              </a:spcBef>
            </a:pPr>
            <a:r>
              <a:rPr sz="2549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49">
              <a:latin typeface="Trebuchet MS"/>
              <a:cs typeface="Trebuchet MS"/>
            </a:endParaRPr>
          </a:p>
          <a:p>
            <a:pPr marL="1270" algn="ctr">
              <a:spcBef>
                <a:spcPts val="90"/>
              </a:spcBef>
            </a:pPr>
            <a:r>
              <a:rPr sz="1050" spc="95" dirty="0">
                <a:solidFill>
                  <a:srgbClr val="666666"/>
                </a:solidFill>
                <a:latin typeface="Trebuchet MS"/>
                <a:cs typeface="Trebuchet MS"/>
              </a:rPr>
              <a:t>100%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800" y="1638300"/>
            <a:ext cx="4572000" cy="1012328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 and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375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 of Individuals</a:t>
            </a:r>
            <a:r>
              <a:rPr sz="1500" b="1" spc="-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Required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to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Meet</a:t>
            </a:r>
            <a:r>
              <a:rPr sz="1500" b="1" spc="-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25" dirty="0">
                <a:solidFill>
                  <a:srgbClr val="416085"/>
                </a:solidFill>
                <a:latin typeface="Trebuchet MS"/>
                <a:cs typeface="Trebuchet MS"/>
              </a:rPr>
              <a:t>CER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675"/>
              </a:spcBef>
            </a:pPr>
            <a:r>
              <a:rPr sz="2549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49">
              <a:latin typeface="Trebuchet MS"/>
              <a:cs typeface="Trebuchet MS"/>
            </a:endParaRPr>
          </a:p>
          <a:p>
            <a:pPr marL="1270" algn="ctr">
              <a:spcBef>
                <a:spcPts val="90"/>
              </a:spcBef>
            </a:pPr>
            <a:r>
              <a:rPr sz="1050" spc="95" dirty="0">
                <a:solidFill>
                  <a:srgbClr val="666666"/>
                </a:solidFill>
                <a:latin typeface="Trebuchet MS"/>
                <a:cs typeface="Trebuchet MS"/>
              </a:rPr>
              <a:t>100%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6600" y="1638300"/>
            <a:ext cx="4572000" cy="1012328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905"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# and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375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00" b="1" spc="-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of</a:t>
            </a:r>
            <a:r>
              <a:rPr sz="1500" b="1" spc="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with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an</a:t>
            </a:r>
            <a:r>
              <a:rPr sz="1500" b="1" spc="-4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Exemption</a:t>
            </a:r>
            <a:endParaRPr sz="1500">
              <a:latin typeface="Trebuchet MS"/>
              <a:cs typeface="Trebuchet MS"/>
            </a:endParaRPr>
          </a:p>
          <a:p>
            <a:pPr algn="ctr">
              <a:spcBef>
                <a:spcPts val="675"/>
              </a:spcBef>
            </a:pPr>
            <a:r>
              <a:rPr sz="2549" spc="55" dirty="0">
                <a:solidFill>
                  <a:srgbClr val="6AAAF1"/>
                </a:solidFill>
                <a:latin typeface="Trebuchet MS"/>
                <a:cs typeface="Trebuchet MS"/>
              </a:rPr>
              <a:t>26,740</a:t>
            </a:r>
            <a:endParaRPr sz="2549">
              <a:latin typeface="Trebuchet MS"/>
              <a:cs typeface="Trebuchet MS"/>
            </a:endParaRPr>
          </a:p>
          <a:p>
            <a:pPr marL="1270" algn="ctr">
              <a:spcBef>
                <a:spcPts val="90"/>
              </a:spcBef>
            </a:pPr>
            <a:r>
              <a:rPr sz="1050" spc="95" dirty="0">
                <a:solidFill>
                  <a:srgbClr val="666666"/>
                </a:solidFill>
                <a:latin typeface="Trebuchet MS"/>
                <a:cs typeface="Trebuchet MS"/>
              </a:rPr>
              <a:t>100%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5249" y="2968625"/>
            <a:ext cx="24104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spc="375" dirty="0">
                <a:solidFill>
                  <a:srgbClr val="416085"/>
                </a:solidFill>
                <a:latin typeface="Trebuchet MS"/>
                <a:cs typeface="Trebuchet MS"/>
              </a:rPr>
              <a:t>%</a:t>
            </a:r>
            <a:r>
              <a:rPr sz="1500" b="1" spc="-3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CER</a:t>
            </a:r>
            <a:r>
              <a:rPr sz="1500" b="1" spc="-2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Required</a:t>
            </a:r>
            <a:r>
              <a:rPr sz="1500" b="1" spc="-6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by</a:t>
            </a:r>
            <a:r>
              <a:rPr sz="1500" b="1" spc="-2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County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19200" y="3305177"/>
            <a:ext cx="7029450" cy="3438525"/>
            <a:chOff x="457200" y="3114675"/>
            <a:chExt cx="7029450" cy="34385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114675"/>
              <a:ext cx="6819899" cy="34385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874" y="3352799"/>
              <a:ext cx="95249" cy="31908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77111" y="3348037"/>
              <a:ext cx="104775" cy="3200400"/>
            </a:xfrm>
            <a:custGeom>
              <a:avLst/>
              <a:gdLst/>
              <a:ahLst/>
              <a:cxnLst/>
              <a:rect l="l" t="t" r="r" b="b"/>
              <a:pathLst>
                <a:path w="104775" h="3200400">
                  <a:moveTo>
                    <a:pt x="0" y="0"/>
                  </a:moveTo>
                  <a:lnTo>
                    <a:pt x="104774" y="0"/>
                  </a:lnTo>
                  <a:lnTo>
                    <a:pt x="104774" y="3200399"/>
                  </a:lnTo>
                  <a:lnTo>
                    <a:pt x="0" y="3200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34351" y="3282952"/>
            <a:ext cx="823594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305" dirty="0">
                <a:latin typeface="Trebuchet MS"/>
                <a:cs typeface="Trebuchet MS"/>
              </a:rPr>
              <a:t>%</a:t>
            </a:r>
            <a:r>
              <a:rPr sz="900" spc="-5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CER</a:t>
            </a:r>
            <a:r>
              <a:rPr sz="900" spc="-5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Required</a:t>
            </a:r>
            <a:endParaRPr sz="900">
              <a:latin typeface="Trebuchet MS"/>
              <a:cs typeface="Trebuchet MS"/>
            </a:endParaRPr>
          </a:p>
          <a:p>
            <a:pPr marL="146039">
              <a:spcBef>
                <a:spcPts val="945"/>
              </a:spcBef>
            </a:pPr>
            <a:r>
              <a:rPr sz="900" spc="-25" dirty="0">
                <a:latin typeface="Trebuchet MS"/>
                <a:cs typeface="Trebuchet MS"/>
              </a:rPr>
              <a:t>651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0945" y="6569076"/>
            <a:ext cx="21336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spc="-25" dirty="0">
                <a:latin typeface="Trebuchet MS"/>
                <a:cs typeface="Trebuchet MS"/>
              </a:rPr>
              <a:t>572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19200" y="6553201"/>
            <a:ext cx="2266950" cy="190500"/>
          </a:xfrm>
          <a:custGeom>
            <a:avLst/>
            <a:gdLst/>
            <a:ahLst/>
            <a:cxnLst/>
            <a:rect l="l" t="t" r="r" b="b"/>
            <a:pathLst>
              <a:path w="2266950" h="190500">
                <a:moveTo>
                  <a:pt x="2242163" y="190499"/>
                </a:moveTo>
                <a:lnTo>
                  <a:pt x="0" y="190499"/>
                </a:lnTo>
                <a:lnTo>
                  <a:pt x="0" y="0"/>
                </a:lnTo>
                <a:lnTo>
                  <a:pt x="2242163" y="0"/>
                </a:lnTo>
                <a:lnTo>
                  <a:pt x="2245808" y="725"/>
                </a:lnTo>
                <a:lnTo>
                  <a:pt x="2266949" y="24785"/>
                </a:lnTo>
                <a:lnTo>
                  <a:pt x="2266949" y="165714"/>
                </a:lnTo>
                <a:lnTo>
                  <a:pt x="2242163" y="19049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66826" y="6588126"/>
            <a:ext cx="2183765" cy="1051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600" spc="-30" dirty="0">
                <a:solidFill>
                  <a:srgbClr val="0073BA"/>
                </a:solidFill>
                <a:latin typeface="Verdana"/>
                <a:cs typeface="Verdana"/>
              </a:rPr>
              <a:t>Esri</a:t>
            </a:r>
            <a:r>
              <a:rPr sz="600" spc="-30" dirty="0">
                <a:latin typeface="Verdana"/>
                <a:cs typeface="Verdana"/>
              </a:rPr>
              <a:t>,</a:t>
            </a:r>
            <a:r>
              <a:rPr sz="600" spc="-50" dirty="0">
                <a:latin typeface="Verdana"/>
                <a:cs typeface="Verdana"/>
              </a:rPr>
              <a:t> </a:t>
            </a:r>
            <a:r>
              <a:rPr sz="600" spc="-55" dirty="0">
                <a:latin typeface="Verdana"/>
                <a:cs typeface="Verdana"/>
              </a:rPr>
              <a:t>TomTom,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30" dirty="0">
                <a:latin typeface="Verdana"/>
                <a:cs typeface="Verdana"/>
              </a:rPr>
              <a:t>Garmin,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50" dirty="0">
                <a:latin typeface="Verdana"/>
                <a:cs typeface="Verdana"/>
              </a:rPr>
              <a:t>FAO, </a:t>
            </a:r>
            <a:r>
              <a:rPr sz="600" spc="-40" dirty="0">
                <a:latin typeface="Verdana"/>
                <a:cs typeface="Verdana"/>
              </a:rPr>
              <a:t>NOAA,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35" dirty="0">
                <a:latin typeface="Verdana"/>
                <a:cs typeface="Verdana"/>
              </a:rPr>
              <a:t>USGS,</a:t>
            </a:r>
            <a:r>
              <a:rPr sz="600" spc="-45" dirty="0">
                <a:latin typeface="Verdana"/>
                <a:cs typeface="Verdana"/>
              </a:rPr>
              <a:t> </a:t>
            </a:r>
            <a:r>
              <a:rPr sz="600" spc="-60" dirty="0">
                <a:latin typeface="Verdana"/>
                <a:cs typeface="Verdana"/>
              </a:rPr>
              <a:t>©</a:t>
            </a:r>
            <a:r>
              <a:rPr sz="600" spc="-55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OpenStreetMap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138238" y="2852738"/>
            <a:ext cx="7934325" cy="3971925"/>
            <a:chOff x="376237" y="2662237"/>
            <a:chExt cx="7934325" cy="3971925"/>
          </a:xfrm>
        </p:grpSpPr>
        <p:sp>
          <p:nvSpPr>
            <p:cNvPr id="16" name="object 16"/>
            <p:cNvSpPr/>
            <p:nvPr/>
          </p:nvSpPr>
          <p:spPr>
            <a:xfrm>
              <a:off x="6915150" y="5915025"/>
              <a:ext cx="314325" cy="590550"/>
            </a:xfrm>
            <a:custGeom>
              <a:avLst/>
              <a:gdLst/>
              <a:ahLst/>
              <a:cxnLst/>
              <a:rect l="l" t="t" r="r" b="b"/>
              <a:pathLst>
                <a:path w="314325" h="590550">
                  <a:moveTo>
                    <a:pt x="314324" y="590549"/>
                  </a:moveTo>
                  <a:lnTo>
                    <a:pt x="0" y="590549"/>
                  </a:lnTo>
                  <a:lnTo>
                    <a:pt x="0" y="0"/>
                  </a:lnTo>
                  <a:lnTo>
                    <a:pt x="314324" y="0"/>
                  </a:lnTo>
                  <a:lnTo>
                    <a:pt x="31432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24675" y="5924550"/>
              <a:ext cx="295275" cy="571500"/>
            </a:xfrm>
            <a:custGeom>
              <a:avLst/>
              <a:gdLst/>
              <a:ahLst/>
              <a:cxnLst/>
              <a:rect l="l" t="t" r="r" b="b"/>
              <a:pathLst>
                <a:path w="295275" h="571500">
                  <a:moveTo>
                    <a:pt x="0" y="0"/>
                  </a:moveTo>
                  <a:lnTo>
                    <a:pt x="295274" y="0"/>
                  </a:lnTo>
                  <a:lnTo>
                    <a:pt x="295274" y="571499"/>
                  </a:lnTo>
                  <a:lnTo>
                    <a:pt x="0" y="571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5162" y="6015037"/>
              <a:ext cx="114299" cy="1142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34200" y="6210300"/>
              <a:ext cx="276225" cy="19050"/>
            </a:xfrm>
            <a:custGeom>
              <a:avLst/>
              <a:gdLst/>
              <a:ahLst/>
              <a:cxnLst/>
              <a:rect l="l" t="t" r="r" b="b"/>
              <a:pathLst>
                <a:path w="276225" h="19050">
                  <a:moveTo>
                    <a:pt x="27622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276224" y="0"/>
                  </a:lnTo>
                  <a:lnTo>
                    <a:pt x="276224" y="19049"/>
                  </a:lnTo>
                  <a:close/>
                </a:path>
              </a:pathLst>
            </a:custGeom>
            <a:solidFill>
              <a:srgbClr val="DDDDD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15162" y="6343650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07156" y="28574"/>
                  </a:moveTo>
                  <a:lnTo>
                    <a:pt x="7143" y="28574"/>
                  </a:lnTo>
                  <a:lnTo>
                    <a:pt x="0" y="21431"/>
                  </a:lnTo>
                  <a:lnTo>
                    <a:pt x="0" y="7143"/>
                  </a:lnTo>
                  <a:lnTo>
                    <a:pt x="7143" y="0"/>
                  </a:lnTo>
                  <a:lnTo>
                    <a:pt x="14287" y="0"/>
                  </a:lnTo>
                  <a:lnTo>
                    <a:pt x="107156" y="0"/>
                  </a:lnTo>
                  <a:lnTo>
                    <a:pt x="114299" y="7143"/>
                  </a:lnTo>
                  <a:lnTo>
                    <a:pt x="114299" y="21431"/>
                  </a:lnTo>
                  <a:lnTo>
                    <a:pt x="107156" y="2857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1000" y="2667000"/>
              <a:ext cx="7924800" cy="3962400"/>
            </a:xfrm>
            <a:custGeom>
              <a:avLst/>
              <a:gdLst/>
              <a:ahLst/>
              <a:cxnLst/>
              <a:rect l="l" t="t" r="r" b="b"/>
              <a:pathLst>
                <a:path w="7924800" h="3962400">
                  <a:moveTo>
                    <a:pt x="0" y="3962400"/>
                  </a:moveTo>
                  <a:lnTo>
                    <a:pt x="0" y="0"/>
                  </a:lnTo>
                  <a:lnTo>
                    <a:pt x="7924800" y="0"/>
                  </a:lnTo>
                  <a:lnTo>
                    <a:pt x="7924800" y="3962400"/>
                  </a:lnTo>
                  <a:lnTo>
                    <a:pt x="0" y="3962400"/>
                  </a:lnTo>
                  <a:close/>
                </a:path>
              </a:pathLst>
            </a:custGeom>
            <a:ln w="9525">
              <a:solidFill>
                <a:srgbClr val="0094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510964" y="2968625"/>
            <a:ext cx="167893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Compliance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 Status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39277" y="3378201"/>
            <a:ext cx="8388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b="1" dirty="0">
                <a:latin typeface="Trebuchet MS"/>
                <a:cs typeface="Trebuchet MS"/>
              </a:rPr>
              <a:t>Non-</a:t>
            </a:r>
            <a:r>
              <a:rPr sz="900" b="1" spc="-10" dirty="0">
                <a:latin typeface="Trebuchet MS"/>
                <a:cs typeface="Trebuchet MS"/>
              </a:rPr>
              <a:t>Compliant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53702" y="3378201"/>
            <a:ext cx="572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900" b="1" spc="-10" dirty="0">
                <a:latin typeface="Trebuchet MS"/>
                <a:cs typeface="Trebuchet MS"/>
              </a:rPr>
              <a:t>Compliant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296401" y="3419476"/>
            <a:ext cx="6096000" cy="3133725"/>
            <a:chOff x="8534400" y="3228975"/>
            <a:chExt cx="6096000" cy="3133725"/>
          </a:xfrm>
        </p:grpSpPr>
        <p:sp>
          <p:nvSpPr>
            <p:cNvPr id="26" name="object 26"/>
            <p:cNvSpPr/>
            <p:nvPr/>
          </p:nvSpPr>
          <p:spPr>
            <a:xfrm>
              <a:off x="8534400" y="3228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B9E4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48824" y="3228975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5249" y="95249"/>
                  </a:moveTo>
                  <a:lnTo>
                    <a:pt x="0" y="952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5249"/>
                  </a:lnTo>
                  <a:close/>
                </a:path>
              </a:pathLst>
            </a:custGeom>
            <a:solidFill>
              <a:srgbClr val="9ED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3486150"/>
              <a:ext cx="6095999" cy="28765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1787188" y="6550027"/>
            <a:ext cx="112776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050" dirty="0">
                <a:latin typeface="Trebuchet MS"/>
                <a:cs typeface="Trebuchet MS"/>
              </a:rPr>
              <a:t>Compliance</a:t>
            </a:r>
            <a:r>
              <a:rPr sz="1050" spc="-5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Status</a:t>
            </a:r>
            <a:endParaRPr sz="105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220200" y="2857500"/>
            <a:ext cx="6248400" cy="3962400"/>
          </a:xfrm>
          <a:custGeom>
            <a:avLst/>
            <a:gdLst/>
            <a:ahLst/>
            <a:cxnLst/>
            <a:rect l="l" t="t" r="r" b="b"/>
            <a:pathLst>
              <a:path w="6248400" h="3962400">
                <a:moveTo>
                  <a:pt x="0" y="3962400"/>
                </a:moveTo>
                <a:lnTo>
                  <a:pt x="0" y="0"/>
                </a:lnTo>
                <a:lnTo>
                  <a:pt x="6248400" y="0"/>
                </a:lnTo>
                <a:lnTo>
                  <a:pt x="6248400" y="3962400"/>
                </a:lnTo>
                <a:lnTo>
                  <a:pt x="0" y="3962400"/>
                </a:lnTo>
                <a:close/>
              </a:path>
            </a:pathLst>
          </a:custGeom>
          <a:ln w="9525">
            <a:solidFill>
              <a:srgbClr val="0094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219626" y="9292769"/>
            <a:ext cx="161583" cy="1359535"/>
          </a:xfrm>
          <a:prstGeom prst="rect">
            <a:avLst/>
          </a:prstGeom>
        </p:spPr>
        <p:txBody>
          <a:bodyPr vert="vert270" wrap="square" lIns="0" tIns="8891" rIns="0" bIns="0" rtlCol="0">
            <a:spAutoFit/>
          </a:bodyPr>
          <a:lstStyle/>
          <a:p>
            <a:pPr marL="12699">
              <a:spcBef>
                <a:spcPts val="70"/>
              </a:spcBef>
            </a:pPr>
            <a:r>
              <a:rPr sz="1050" dirty="0">
                <a:latin typeface="Trebuchet MS"/>
                <a:cs typeface="Trebuchet MS"/>
              </a:rPr>
              <a:t>Number</a:t>
            </a:r>
            <a:r>
              <a:rPr sz="1050" spc="4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of</a:t>
            </a:r>
            <a:r>
              <a:rPr sz="1050" spc="4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Individuals</a:t>
            </a:r>
            <a:endParaRPr sz="105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4951" y="7553326"/>
            <a:ext cx="12934949" cy="463867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143000" y="6972300"/>
            <a:ext cx="14325600" cy="5575244"/>
          </a:xfrm>
          <a:prstGeom prst="rect">
            <a:avLst/>
          </a:prstGeom>
          <a:ln w="9525">
            <a:solidFill>
              <a:srgbClr val="0094B8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algn="ctr">
              <a:spcBef>
                <a:spcPts val="975"/>
              </a:spcBef>
            </a:pP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Avg.</a:t>
            </a:r>
            <a:r>
              <a:rPr sz="1500" b="1" spc="-1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Time</a:t>
            </a:r>
            <a:r>
              <a:rPr sz="1500" b="1" spc="-2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on</a:t>
            </a:r>
            <a:r>
              <a:rPr sz="1500" b="1" spc="-6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Medicaid</a:t>
            </a:r>
            <a:r>
              <a:rPr sz="1500" b="1" spc="-55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for</a:t>
            </a:r>
            <a:r>
              <a:rPr sz="1500" b="1" spc="-5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dirty="0">
                <a:solidFill>
                  <a:srgbClr val="416085"/>
                </a:solidFill>
                <a:latin typeface="Trebuchet MS"/>
                <a:cs typeface="Trebuchet MS"/>
              </a:rPr>
              <a:t>CER</a:t>
            </a:r>
            <a:r>
              <a:rPr sz="1500" b="1" spc="-20" dirty="0">
                <a:solidFill>
                  <a:srgbClr val="416085"/>
                </a:solidFill>
                <a:latin typeface="Trebuchet MS"/>
                <a:cs typeface="Trebuchet MS"/>
              </a:rPr>
              <a:t> </a:t>
            </a:r>
            <a:r>
              <a:rPr sz="1500" b="1" spc="-10" dirty="0">
                <a:solidFill>
                  <a:srgbClr val="416085"/>
                </a:solidFill>
                <a:latin typeface="Trebuchet MS"/>
                <a:cs typeface="Trebuchet MS"/>
              </a:rPr>
              <a:t>Individuals</a:t>
            </a:r>
            <a:endParaRPr sz="1500" dirty="0">
              <a:latin typeface="Trebuchet MS"/>
              <a:cs typeface="Trebuchet MS"/>
            </a:endParaRPr>
          </a:p>
          <a:p>
            <a:pPr marL="75560">
              <a:spcBef>
                <a:spcPts val="450"/>
              </a:spcBef>
            </a:pPr>
            <a:r>
              <a:rPr sz="750" spc="10" dirty="0">
                <a:latin typeface="Trebuchet MS"/>
                <a:cs typeface="Trebuchet MS"/>
              </a:rPr>
              <a:t>SHOWING</a:t>
            </a:r>
            <a:r>
              <a:rPr sz="750" spc="95" dirty="0">
                <a:latin typeface="Trebuchet MS"/>
                <a:cs typeface="Trebuchet MS"/>
              </a:rPr>
              <a:t> </a:t>
            </a:r>
            <a:r>
              <a:rPr sz="750" spc="10" dirty="0">
                <a:latin typeface="Trebuchet MS"/>
                <a:cs typeface="Trebuchet MS"/>
              </a:rPr>
              <a:t>UP</a:t>
            </a:r>
            <a:r>
              <a:rPr sz="750" spc="80" dirty="0">
                <a:latin typeface="Trebuchet MS"/>
                <a:cs typeface="Trebuchet MS"/>
              </a:rPr>
              <a:t> </a:t>
            </a:r>
            <a:r>
              <a:rPr sz="750" spc="10" dirty="0">
                <a:latin typeface="Trebuchet MS"/>
                <a:cs typeface="Trebuchet MS"/>
              </a:rPr>
              <a:t>TO</a:t>
            </a:r>
            <a:r>
              <a:rPr sz="750" spc="105" dirty="0">
                <a:latin typeface="Trebuchet MS"/>
                <a:cs typeface="Trebuchet MS"/>
              </a:rPr>
              <a:t> </a:t>
            </a:r>
            <a:r>
              <a:rPr sz="750" spc="55" dirty="0">
                <a:latin typeface="Trebuchet MS"/>
                <a:cs typeface="Trebuchet MS"/>
              </a:rPr>
              <a:t>2500</a:t>
            </a:r>
            <a:r>
              <a:rPr sz="750" spc="95" dirty="0">
                <a:latin typeface="Trebuchet MS"/>
                <a:cs typeface="Trebuchet MS"/>
              </a:rPr>
              <a:t> </a:t>
            </a:r>
            <a:r>
              <a:rPr sz="750" spc="10" dirty="0">
                <a:latin typeface="Trebuchet MS"/>
                <a:cs typeface="Trebuchet MS"/>
              </a:rPr>
              <a:t>DATA</a:t>
            </a:r>
            <a:r>
              <a:rPr sz="750" spc="40" dirty="0">
                <a:latin typeface="Trebuchet MS"/>
                <a:cs typeface="Trebuchet MS"/>
              </a:rPr>
              <a:t> </a:t>
            </a:r>
            <a:r>
              <a:rPr sz="750" spc="-10" dirty="0">
                <a:latin typeface="Trebuchet MS"/>
                <a:cs typeface="Trebuchet MS"/>
              </a:rPr>
              <a:t>POINTS</a:t>
            </a:r>
            <a:endParaRPr sz="750" dirty="0">
              <a:latin typeface="Trebuchet MS"/>
              <a:cs typeface="Trebuchet MS"/>
            </a:endParaRPr>
          </a:p>
          <a:p>
            <a:pPr marR="87623" algn="r">
              <a:spcBef>
                <a:spcPts val="375"/>
              </a:spcBef>
            </a:pPr>
            <a:r>
              <a:rPr sz="1050" dirty="0">
                <a:latin typeface="Trebuchet MS"/>
                <a:cs typeface="Trebuchet MS"/>
              </a:rPr>
              <a:t>Enrollment</a:t>
            </a:r>
            <a:r>
              <a:rPr sz="1050" spc="10" dirty="0">
                <a:latin typeface="Trebuchet MS"/>
                <a:cs typeface="Trebuchet MS"/>
              </a:rPr>
              <a:t> </a:t>
            </a:r>
            <a:r>
              <a:rPr sz="1050" spc="210" dirty="0">
                <a:latin typeface="Trebuchet MS"/>
                <a:cs typeface="Trebuchet MS"/>
              </a:rPr>
              <a:t>…</a:t>
            </a:r>
            <a:endParaRPr sz="1050" dirty="0">
              <a:latin typeface="Trebuchet MS"/>
              <a:cs typeface="Trebuchet MS"/>
            </a:endParaRPr>
          </a:p>
          <a:p>
            <a:pPr>
              <a:spcBef>
                <a:spcPts val="295"/>
              </a:spcBef>
            </a:pPr>
            <a:endParaRPr sz="1050" dirty="0">
              <a:latin typeface="Trebuchet MS"/>
              <a:cs typeface="Trebuchet MS"/>
            </a:endParaRPr>
          </a:p>
          <a:p>
            <a:pPr marL="13533369"/>
            <a:r>
              <a:rPr sz="900" dirty="0">
                <a:latin typeface="Trebuchet MS"/>
                <a:cs typeface="Trebuchet MS"/>
              </a:rPr>
              <a:t>4+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years</a:t>
            </a:r>
            <a:endParaRPr sz="900" dirty="0">
              <a:latin typeface="Trebuchet MS"/>
              <a:cs typeface="Trebuchet MS"/>
            </a:endParaRPr>
          </a:p>
          <a:p>
            <a:pPr marL="13533369">
              <a:spcBef>
                <a:spcPts val="869"/>
              </a:spcBef>
            </a:pPr>
            <a:r>
              <a:rPr sz="900" dirty="0">
                <a:latin typeface="Trebuchet MS"/>
                <a:cs typeface="Trebuchet MS"/>
              </a:rPr>
              <a:t>2-</a:t>
            </a:r>
            <a:r>
              <a:rPr sz="900" spc="50" dirty="0">
                <a:latin typeface="Trebuchet MS"/>
                <a:cs typeface="Trebuchet MS"/>
              </a:rPr>
              <a:t>3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years</a:t>
            </a:r>
            <a:endParaRPr sz="900" dirty="0">
              <a:latin typeface="Trebuchet MS"/>
              <a:cs typeface="Trebuchet MS"/>
            </a:endParaRPr>
          </a:p>
          <a:p>
            <a:pPr marL="13533369">
              <a:spcBef>
                <a:spcPts val="795"/>
              </a:spcBef>
            </a:pPr>
            <a:r>
              <a:rPr sz="900" dirty="0">
                <a:latin typeface="Trebuchet MS"/>
                <a:cs typeface="Trebuchet MS"/>
              </a:rPr>
              <a:t>3-</a:t>
            </a:r>
            <a:r>
              <a:rPr sz="900" spc="50" dirty="0">
                <a:latin typeface="Trebuchet MS"/>
                <a:cs typeface="Trebuchet MS"/>
              </a:rPr>
              <a:t>4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years</a:t>
            </a:r>
            <a:endParaRPr sz="900" dirty="0">
              <a:latin typeface="Trebuchet MS"/>
              <a:cs typeface="Trebuchet MS"/>
            </a:endParaRPr>
          </a:p>
          <a:p>
            <a:pPr marL="13533369">
              <a:spcBef>
                <a:spcPts val="869"/>
              </a:spcBef>
            </a:pPr>
            <a:r>
              <a:rPr sz="900" dirty="0">
                <a:latin typeface="Trebuchet MS"/>
                <a:cs typeface="Trebuchet MS"/>
              </a:rPr>
              <a:t>1-</a:t>
            </a:r>
            <a:r>
              <a:rPr sz="900" spc="50" dirty="0">
                <a:latin typeface="Trebuchet MS"/>
                <a:cs typeface="Trebuchet MS"/>
              </a:rPr>
              <a:t>2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years</a:t>
            </a:r>
            <a:endParaRPr sz="900" dirty="0">
              <a:latin typeface="Trebuchet MS"/>
              <a:cs typeface="Trebuchet MS"/>
            </a:endParaRPr>
          </a:p>
          <a:p>
            <a:pPr marL="13533369">
              <a:spcBef>
                <a:spcPts val="795"/>
              </a:spcBef>
            </a:pPr>
            <a:r>
              <a:rPr sz="900" dirty="0">
                <a:latin typeface="Trebuchet MS"/>
                <a:cs typeface="Trebuchet MS"/>
              </a:rPr>
              <a:t>&lt;1</a:t>
            </a:r>
            <a:r>
              <a:rPr sz="900" spc="45" dirty="0">
                <a:latin typeface="Trebuchet MS"/>
                <a:cs typeface="Trebuchet MS"/>
              </a:rPr>
              <a:t> </a:t>
            </a:r>
            <a:r>
              <a:rPr sz="900" spc="-20" dirty="0">
                <a:latin typeface="Trebuchet MS"/>
                <a:cs typeface="Trebuchet MS"/>
              </a:rPr>
              <a:t>year</a:t>
            </a: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 dirty="0">
              <a:latin typeface="Trebuchet MS"/>
              <a:cs typeface="Trebuchet MS"/>
            </a:endParaRPr>
          </a:p>
          <a:p>
            <a:pPr>
              <a:spcBef>
                <a:spcPts val="90"/>
              </a:spcBef>
            </a:pPr>
            <a:endParaRPr sz="900" dirty="0">
              <a:latin typeface="Trebuchet MS"/>
              <a:cs typeface="Trebuchet MS"/>
            </a:endParaRPr>
          </a:p>
          <a:p>
            <a:pPr marR="656541" algn="ctr"/>
            <a:r>
              <a:rPr sz="1050" dirty="0">
                <a:latin typeface="Trebuchet MS"/>
                <a:cs typeface="Trebuchet MS"/>
              </a:rPr>
              <a:t>Medical</a:t>
            </a:r>
            <a:r>
              <a:rPr sz="1050" spc="-10" dirty="0">
                <a:latin typeface="Trebuchet MS"/>
                <a:cs typeface="Trebuchet MS"/>
              </a:rPr>
              <a:t> </a:t>
            </a:r>
            <a:r>
              <a:rPr sz="1050" dirty="0">
                <a:latin typeface="Trebuchet MS"/>
                <a:cs typeface="Trebuchet MS"/>
              </a:rPr>
              <a:t>Enrollment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10" dirty="0">
                <a:latin typeface="Trebuchet MS"/>
                <a:cs typeface="Trebuchet MS"/>
              </a:rPr>
              <a:t>Duration</a:t>
            </a:r>
            <a:endParaRPr sz="1050" dirty="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535150" y="7924801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94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535150" y="8162926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3D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4535150" y="8410577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D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535150" y="8658226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1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4535150" y="8896351"/>
            <a:ext cx="95249" cy="95249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58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BFB255B-B2C8-71F9-B0D3-DB0A43D37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6459200" cy="694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105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Trebuchet MS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Deepty Goyal</cp:lastModifiedBy>
  <cp:revision>2</cp:revision>
  <dcterms:created xsi:type="dcterms:W3CDTF">2025-08-04T05:23:29Z</dcterms:created>
  <dcterms:modified xsi:type="dcterms:W3CDTF">2025-08-04T05:29:35Z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Amazon QuickSight</vt:lpwstr>
  </property>
  <property fmtid="{D5CDD505-2E9C-101B-9397-08002B2CF9AE}" pid="4" name="LastSaved">
    <vt:filetime>2025-08-04T00:00:00Z</vt:filetime>
  </property>
  <property fmtid="{D5CDD505-2E9C-101B-9397-08002B2CF9AE}" pid="5" name="Producer">
    <vt:lpwstr>Amazon QuickSight</vt:lpwstr>
  </property>
</Properties>
</file>