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6459200" cy="15087600"/>
  <p:notesSz cx="18745200" cy="14554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986" userDrawn="1">
          <p15:clr>
            <a:srgbClr val="A4A3A4"/>
          </p15:clr>
        </p15:guide>
        <p15:guide id="2" pos="18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1939" y="24"/>
      </p:cViewPr>
      <p:guideLst>
        <p:guide orient="horz" pos="2986"/>
        <p:guide pos="18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4440" y="4677156"/>
            <a:ext cx="13990320" cy="2871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68880" y="8449056"/>
            <a:ext cx="11521440" cy="2871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22960" y="3470148"/>
            <a:ext cx="7159752" cy="2871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476488" y="3470148"/>
            <a:ext cx="7159752" cy="2871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960" y="603504"/>
            <a:ext cx="14813280" cy="2871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2960" y="3470148"/>
            <a:ext cx="14813280" cy="2871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96128" y="14031468"/>
            <a:ext cx="5266944" cy="2871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22960" y="14031468"/>
            <a:ext cx="3785616" cy="2871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50625" y="14031468"/>
            <a:ext cx="3785616" cy="2871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73934">
        <a:defRPr>
          <a:latin typeface="+mn-lt"/>
          <a:ea typeface="+mn-ea"/>
          <a:cs typeface="+mn-cs"/>
        </a:defRPr>
      </a:lvl2pPr>
      <a:lvl3pPr marL="947867">
        <a:defRPr>
          <a:latin typeface="+mn-lt"/>
          <a:ea typeface="+mn-ea"/>
          <a:cs typeface="+mn-cs"/>
        </a:defRPr>
      </a:lvl3pPr>
      <a:lvl4pPr marL="1421801">
        <a:defRPr>
          <a:latin typeface="+mn-lt"/>
          <a:ea typeface="+mn-ea"/>
          <a:cs typeface="+mn-cs"/>
        </a:defRPr>
      </a:lvl4pPr>
      <a:lvl5pPr marL="1895734">
        <a:defRPr>
          <a:latin typeface="+mn-lt"/>
          <a:ea typeface="+mn-ea"/>
          <a:cs typeface="+mn-cs"/>
        </a:defRPr>
      </a:lvl5pPr>
      <a:lvl6pPr marL="2369668">
        <a:defRPr>
          <a:latin typeface="+mn-lt"/>
          <a:ea typeface="+mn-ea"/>
          <a:cs typeface="+mn-cs"/>
        </a:defRPr>
      </a:lvl6pPr>
      <a:lvl7pPr marL="2843601">
        <a:defRPr>
          <a:latin typeface="+mn-lt"/>
          <a:ea typeface="+mn-ea"/>
          <a:cs typeface="+mn-cs"/>
        </a:defRPr>
      </a:lvl7pPr>
      <a:lvl8pPr marL="3317535">
        <a:defRPr>
          <a:latin typeface="+mn-lt"/>
          <a:ea typeface="+mn-ea"/>
          <a:cs typeface="+mn-cs"/>
        </a:defRPr>
      </a:lvl8pPr>
      <a:lvl9pPr marL="379146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73934">
        <a:defRPr>
          <a:latin typeface="+mn-lt"/>
          <a:ea typeface="+mn-ea"/>
          <a:cs typeface="+mn-cs"/>
        </a:defRPr>
      </a:lvl2pPr>
      <a:lvl3pPr marL="947867">
        <a:defRPr>
          <a:latin typeface="+mn-lt"/>
          <a:ea typeface="+mn-ea"/>
          <a:cs typeface="+mn-cs"/>
        </a:defRPr>
      </a:lvl3pPr>
      <a:lvl4pPr marL="1421801">
        <a:defRPr>
          <a:latin typeface="+mn-lt"/>
          <a:ea typeface="+mn-ea"/>
          <a:cs typeface="+mn-cs"/>
        </a:defRPr>
      </a:lvl4pPr>
      <a:lvl5pPr marL="1895734">
        <a:defRPr>
          <a:latin typeface="+mn-lt"/>
          <a:ea typeface="+mn-ea"/>
          <a:cs typeface="+mn-cs"/>
        </a:defRPr>
      </a:lvl5pPr>
      <a:lvl6pPr marL="2369668">
        <a:defRPr>
          <a:latin typeface="+mn-lt"/>
          <a:ea typeface="+mn-ea"/>
          <a:cs typeface="+mn-cs"/>
        </a:defRPr>
      </a:lvl6pPr>
      <a:lvl7pPr marL="2843601">
        <a:defRPr>
          <a:latin typeface="+mn-lt"/>
          <a:ea typeface="+mn-ea"/>
          <a:cs typeface="+mn-cs"/>
        </a:defRPr>
      </a:lvl7pPr>
      <a:lvl8pPr marL="3317535">
        <a:defRPr>
          <a:latin typeface="+mn-lt"/>
          <a:ea typeface="+mn-ea"/>
          <a:cs typeface="+mn-cs"/>
        </a:defRPr>
      </a:lvl8pPr>
      <a:lvl9pPr marL="379146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311" y="4295227"/>
            <a:ext cx="4700063" cy="230066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56664" y="472639"/>
            <a:ext cx="4850150" cy="825015"/>
          </a:xfrm>
          <a:prstGeom prst="rect">
            <a:avLst/>
          </a:prstGeom>
        </p:spPr>
        <p:txBody>
          <a:bodyPr vert="horz" wrap="square" lIns="0" tIns="100057" rIns="0" bIns="0" rtlCol="0">
            <a:spAutoFit/>
          </a:bodyPr>
          <a:lstStyle/>
          <a:p>
            <a:pPr marL="13165">
              <a:spcBef>
                <a:spcPts val="788"/>
              </a:spcBef>
            </a:pPr>
            <a:r>
              <a:rPr sz="2488" b="1" dirty="0">
                <a:latin typeface="Trebuchet MS"/>
                <a:cs typeface="Trebuchet MS"/>
              </a:rPr>
              <a:t>Population</a:t>
            </a:r>
            <a:r>
              <a:rPr sz="2488" b="1" spc="36" dirty="0">
                <a:latin typeface="Trebuchet MS"/>
                <a:cs typeface="Trebuchet MS"/>
              </a:rPr>
              <a:t> </a:t>
            </a:r>
            <a:r>
              <a:rPr sz="2488" b="1" dirty="0">
                <a:latin typeface="Trebuchet MS"/>
                <a:cs typeface="Trebuchet MS"/>
              </a:rPr>
              <a:t>Analysis</a:t>
            </a:r>
            <a:r>
              <a:rPr sz="2488" b="1" spc="-26" dirty="0">
                <a:latin typeface="Trebuchet MS"/>
                <a:cs typeface="Trebuchet MS"/>
              </a:rPr>
              <a:t> </a:t>
            </a:r>
            <a:r>
              <a:rPr sz="2488" b="1" spc="73" dirty="0">
                <a:latin typeface="Trebuchet MS"/>
                <a:cs typeface="Trebuchet MS"/>
              </a:rPr>
              <a:t>-</a:t>
            </a:r>
            <a:r>
              <a:rPr sz="2488" b="1" spc="10" dirty="0">
                <a:latin typeface="Trebuchet MS"/>
                <a:cs typeface="Trebuchet MS"/>
              </a:rPr>
              <a:t> </a:t>
            </a:r>
            <a:r>
              <a:rPr sz="2488" b="1" dirty="0">
                <a:latin typeface="Trebuchet MS"/>
                <a:cs typeface="Trebuchet MS"/>
              </a:rPr>
              <a:t>Prism</a:t>
            </a:r>
            <a:r>
              <a:rPr sz="2488" b="1" spc="-31" dirty="0">
                <a:latin typeface="Trebuchet MS"/>
                <a:cs typeface="Trebuchet MS"/>
              </a:rPr>
              <a:t> </a:t>
            </a:r>
            <a:r>
              <a:rPr sz="2488" b="1" spc="-21" dirty="0">
                <a:latin typeface="Trebuchet MS"/>
                <a:cs typeface="Trebuchet MS"/>
              </a:rPr>
              <a:t>Data</a:t>
            </a:r>
            <a:endParaRPr sz="2488">
              <a:latin typeface="Trebuchet MS"/>
              <a:cs typeface="Trebuchet MS"/>
            </a:endParaRPr>
          </a:p>
          <a:p>
            <a:pPr marL="13165">
              <a:spcBef>
                <a:spcPts val="513"/>
              </a:spcBef>
            </a:pPr>
            <a:r>
              <a:rPr spc="-10" dirty="0">
                <a:solidFill>
                  <a:srgbClr val="6AAAF1"/>
                </a:solidFill>
                <a:latin typeface="Trebuchet MS"/>
                <a:cs typeface="Trebuchet MS"/>
              </a:rPr>
              <a:t>Fiscal</a:t>
            </a:r>
            <a:r>
              <a:rPr spc="-88" dirty="0">
                <a:solidFill>
                  <a:srgbClr val="6AAAF1"/>
                </a:solidFill>
                <a:latin typeface="Trebuchet MS"/>
                <a:cs typeface="Trebuchet MS"/>
              </a:rPr>
              <a:t> </a:t>
            </a:r>
            <a:r>
              <a:rPr spc="-57" dirty="0">
                <a:solidFill>
                  <a:srgbClr val="6AAAF1"/>
                </a:solidFill>
                <a:latin typeface="Trebuchet MS"/>
                <a:cs typeface="Trebuchet MS"/>
              </a:rPr>
              <a:t>Year:</a:t>
            </a:r>
            <a:r>
              <a:rPr spc="-88" dirty="0">
                <a:solidFill>
                  <a:srgbClr val="6AAAF1"/>
                </a:solidFill>
                <a:latin typeface="Trebuchet MS"/>
                <a:cs typeface="Trebuchet MS"/>
              </a:rPr>
              <a:t> </a:t>
            </a:r>
            <a:r>
              <a:rPr spc="83" dirty="0">
                <a:solidFill>
                  <a:srgbClr val="6AAAF1"/>
                </a:solidFill>
                <a:latin typeface="Trebuchet MS"/>
                <a:cs typeface="Trebuchet MS"/>
              </a:rPr>
              <a:t>2022-2024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664" y="1813541"/>
            <a:ext cx="1280340" cy="252590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 marL="13165">
              <a:spcBef>
                <a:spcPts val="104"/>
              </a:spcBef>
            </a:pPr>
            <a:r>
              <a:rPr sz="1555" dirty="0">
                <a:latin typeface="Trebuchet MS"/>
                <a:cs typeface="Trebuchet MS"/>
              </a:rPr>
              <a:t>Global</a:t>
            </a:r>
            <a:r>
              <a:rPr sz="1555" spc="155" dirty="0">
                <a:latin typeface="Trebuchet MS"/>
                <a:cs typeface="Trebuchet MS"/>
              </a:rPr>
              <a:t> </a:t>
            </a:r>
            <a:r>
              <a:rPr sz="1555" spc="-26" dirty="0">
                <a:latin typeface="Trebuchet MS"/>
                <a:cs typeface="Trebuchet MS"/>
              </a:rPr>
              <a:t>Filters:</a:t>
            </a:r>
            <a:endParaRPr sz="1555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66115" y="4680316"/>
            <a:ext cx="98741" cy="98741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94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8318" y="3831146"/>
            <a:ext cx="5845458" cy="2834640"/>
          </a:xfrm>
          <a:prstGeom prst="rect">
            <a:avLst/>
          </a:prstGeom>
          <a:ln w="9525">
            <a:solidFill>
              <a:srgbClr val="0094B8"/>
            </a:solidFill>
          </a:ln>
        </p:spPr>
        <p:txBody>
          <a:bodyPr vert="horz" wrap="square" lIns="0" tIns="128363" rIns="0" bIns="0" rtlCol="0">
            <a:spAutoFit/>
          </a:bodyPr>
          <a:lstStyle/>
          <a:p>
            <a:pPr algn="ctr">
              <a:spcBef>
                <a:spcPts val="1011"/>
              </a:spcBef>
            </a:pP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Prior</a:t>
            </a:r>
            <a:r>
              <a:rPr sz="1555" b="1" spc="26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Employment</a:t>
            </a:r>
            <a:r>
              <a:rPr sz="1555" b="1" spc="47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Information</a:t>
            </a:r>
            <a:r>
              <a:rPr sz="1555" b="1" spc="16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by</a:t>
            </a:r>
            <a:r>
              <a:rPr sz="1555" b="1" spc="62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spc="-10" dirty="0">
                <a:solidFill>
                  <a:srgbClr val="416085"/>
                </a:solidFill>
                <a:latin typeface="Trebuchet MS"/>
                <a:cs typeface="Trebuchet MS"/>
              </a:rPr>
              <a:t>Industry</a:t>
            </a:r>
            <a:endParaRPr sz="1555" dirty="0">
              <a:latin typeface="Trebuchet MS"/>
              <a:cs typeface="Trebuchet MS"/>
            </a:endParaRPr>
          </a:p>
          <a:p>
            <a:pPr marL="4876908">
              <a:spcBef>
                <a:spcPts val="700"/>
              </a:spcBef>
            </a:pPr>
            <a:r>
              <a:rPr sz="1088" dirty="0">
                <a:latin typeface="Trebuchet MS"/>
                <a:cs typeface="Trebuchet MS"/>
              </a:rPr>
              <a:t>Prior</a:t>
            </a:r>
            <a:r>
              <a:rPr sz="1088" spc="-67" dirty="0">
                <a:latin typeface="Trebuchet MS"/>
                <a:cs typeface="Trebuchet MS"/>
              </a:rPr>
              <a:t> </a:t>
            </a:r>
            <a:r>
              <a:rPr sz="1088" spc="62" dirty="0">
                <a:latin typeface="Trebuchet MS"/>
                <a:cs typeface="Trebuchet MS"/>
              </a:rPr>
              <a:t>Emplo…</a:t>
            </a:r>
            <a:endParaRPr sz="1088" dirty="0">
              <a:latin typeface="Trebuchet MS"/>
              <a:cs typeface="Trebuchet MS"/>
            </a:endParaRPr>
          </a:p>
          <a:p>
            <a:pPr marL="5025012" marR="234992">
              <a:lnSpc>
                <a:spcPct val="177100"/>
              </a:lnSpc>
              <a:spcBef>
                <a:spcPts val="705"/>
              </a:spcBef>
            </a:pPr>
            <a:r>
              <a:rPr sz="933" spc="-10" dirty="0">
                <a:latin typeface="Trebuchet MS"/>
                <a:cs typeface="Trebuchet MS"/>
              </a:rPr>
              <a:t>Retail Others Logistics Healthcare </a:t>
            </a:r>
            <a:r>
              <a:rPr sz="933" spc="-21" dirty="0">
                <a:latin typeface="Trebuchet MS"/>
                <a:cs typeface="Trebuchet MS"/>
              </a:rPr>
              <a:t>Food</a:t>
            </a:r>
            <a:endParaRPr sz="933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66115" y="4927168"/>
            <a:ext cx="98741" cy="98741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3D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115" y="5183894"/>
            <a:ext cx="98741" cy="98741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D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66115" y="5440620"/>
            <a:ext cx="98741" cy="98741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1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66115" y="5687472"/>
            <a:ext cx="98741" cy="98741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E75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68172" y="1461364"/>
            <a:ext cx="3159707" cy="686836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138237" rIns="0" bIns="0" rtlCol="0">
            <a:spAutoFit/>
          </a:bodyPr>
          <a:lstStyle/>
          <a:p>
            <a:pPr marL="78331">
              <a:spcBef>
                <a:spcPts val="1088"/>
              </a:spcBef>
            </a:pPr>
            <a:r>
              <a:rPr sz="1088" dirty="0">
                <a:latin typeface="Trebuchet MS"/>
                <a:cs typeface="Trebuchet MS"/>
              </a:rPr>
              <a:t>Education</a:t>
            </a:r>
            <a:r>
              <a:rPr sz="1088" spc="-52" dirty="0">
                <a:latin typeface="Trebuchet MS"/>
                <a:cs typeface="Trebuchet MS"/>
              </a:rPr>
              <a:t> </a:t>
            </a:r>
            <a:r>
              <a:rPr sz="1088" spc="-21" dirty="0">
                <a:latin typeface="Trebuchet MS"/>
                <a:cs typeface="Trebuchet MS"/>
              </a:rPr>
              <a:t>Level</a:t>
            </a:r>
            <a:endParaRPr sz="1088">
              <a:latin typeface="Trebuchet MS"/>
              <a:cs typeface="Trebuchet MS"/>
            </a:endParaRPr>
          </a:p>
          <a:p>
            <a:pPr>
              <a:spcBef>
                <a:spcPts val="150"/>
              </a:spcBef>
            </a:pPr>
            <a:endParaRPr sz="1088">
              <a:latin typeface="Trebuchet MS"/>
              <a:cs typeface="Trebuchet MS"/>
            </a:endParaRPr>
          </a:p>
          <a:p>
            <a:pPr marL="98078"/>
            <a:r>
              <a:rPr sz="1088" spc="-26" dirty="0">
                <a:latin typeface="Trebuchet MS"/>
                <a:cs typeface="Trebuchet MS"/>
              </a:rPr>
              <a:t>All</a:t>
            </a:r>
            <a:endParaRPr sz="1088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0755" y="4295227"/>
            <a:ext cx="4700063" cy="23006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491761" y="3831145"/>
            <a:ext cx="5845458" cy="2834640"/>
          </a:xfrm>
          <a:prstGeom prst="rect">
            <a:avLst/>
          </a:prstGeom>
          <a:ln w="9525">
            <a:solidFill>
              <a:srgbClr val="0094B8"/>
            </a:solidFill>
          </a:ln>
        </p:spPr>
        <p:txBody>
          <a:bodyPr vert="horz" wrap="square" lIns="0" tIns="128363" rIns="0" bIns="0" rtlCol="0">
            <a:spAutoFit/>
          </a:bodyPr>
          <a:lstStyle/>
          <a:p>
            <a:pPr algn="ctr">
              <a:spcBef>
                <a:spcPts val="1011"/>
              </a:spcBef>
            </a:pPr>
            <a:r>
              <a:rPr sz="1555" b="1" spc="-10" dirty="0">
                <a:solidFill>
                  <a:srgbClr val="416085"/>
                </a:solidFill>
                <a:latin typeface="Trebuchet MS"/>
                <a:cs typeface="Trebuchet MS"/>
              </a:rPr>
              <a:t>Percentage</a:t>
            </a:r>
            <a:r>
              <a:rPr sz="1555" b="1" spc="1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of</a:t>
            </a:r>
            <a:r>
              <a:rPr sz="1555" b="1" spc="21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Individuals</a:t>
            </a:r>
            <a:r>
              <a:rPr sz="1555" b="1" spc="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with</a:t>
            </a:r>
            <a:r>
              <a:rPr sz="1555" b="1" spc="-21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Education</a:t>
            </a:r>
            <a:r>
              <a:rPr sz="1555" b="1" spc="-26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spc="-10" dirty="0">
                <a:solidFill>
                  <a:srgbClr val="416085"/>
                </a:solidFill>
                <a:latin typeface="Trebuchet MS"/>
                <a:cs typeface="Trebuchet MS"/>
              </a:rPr>
              <a:t>Level</a:t>
            </a:r>
            <a:endParaRPr sz="1555" dirty="0">
              <a:latin typeface="Trebuchet MS"/>
              <a:cs typeface="Trebuchet MS"/>
            </a:endParaRPr>
          </a:p>
          <a:p>
            <a:pPr marL="4876908">
              <a:spcBef>
                <a:spcPts val="700"/>
              </a:spcBef>
            </a:pPr>
            <a:r>
              <a:rPr sz="1088" dirty="0">
                <a:latin typeface="Trebuchet MS"/>
                <a:cs typeface="Trebuchet MS"/>
              </a:rPr>
              <a:t>Education</a:t>
            </a:r>
            <a:r>
              <a:rPr sz="1088" spc="-52" dirty="0">
                <a:latin typeface="Trebuchet MS"/>
                <a:cs typeface="Trebuchet MS"/>
              </a:rPr>
              <a:t> </a:t>
            </a:r>
            <a:r>
              <a:rPr sz="1088" spc="104" dirty="0">
                <a:latin typeface="Trebuchet MS"/>
                <a:cs typeface="Trebuchet MS"/>
              </a:rPr>
              <a:t>L…</a:t>
            </a:r>
            <a:endParaRPr sz="1088" dirty="0">
              <a:latin typeface="Trebuchet MS"/>
              <a:cs typeface="Trebuchet MS"/>
            </a:endParaRPr>
          </a:p>
          <a:p>
            <a:pPr marL="5025012" marR="71090">
              <a:lnSpc>
                <a:spcPct val="178200"/>
              </a:lnSpc>
              <a:spcBef>
                <a:spcPts val="695"/>
              </a:spcBef>
            </a:pPr>
            <a:r>
              <a:rPr sz="933" dirty="0">
                <a:latin typeface="Trebuchet MS"/>
                <a:cs typeface="Trebuchet MS"/>
              </a:rPr>
              <a:t>Some</a:t>
            </a:r>
            <a:r>
              <a:rPr sz="933" spc="104" dirty="0">
                <a:latin typeface="Trebuchet MS"/>
                <a:cs typeface="Trebuchet MS"/>
              </a:rPr>
              <a:t> </a:t>
            </a:r>
            <a:r>
              <a:rPr sz="933" spc="-10" dirty="0">
                <a:latin typeface="Trebuchet MS"/>
                <a:cs typeface="Trebuchet MS"/>
              </a:rPr>
              <a:t>College </a:t>
            </a:r>
            <a:r>
              <a:rPr sz="933" dirty="0">
                <a:latin typeface="Trebuchet MS"/>
                <a:cs typeface="Trebuchet MS"/>
              </a:rPr>
              <a:t>High</a:t>
            </a:r>
            <a:r>
              <a:rPr sz="933" spc="93" dirty="0">
                <a:latin typeface="Trebuchet MS"/>
                <a:cs typeface="Trebuchet MS"/>
              </a:rPr>
              <a:t> </a:t>
            </a:r>
            <a:r>
              <a:rPr sz="933" spc="57" dirty="0">
                <a:latin typeface="Trebuchet MS"/>
                <a:cs typeface="Trebuchet MS"/>
              </a:rPr>
              <a:t>Schoo… </a:t>
            </a:r>
            <a:r>
              <a:rPr sz="933" dirty="0">
                <a:latin typeface="Trebuchet MS"/>
                <a:cs typeface="Trebuchet MS"/>
              </a:rPr>
              <a:t>High</a:t>
            </a:r>
            <a:r>
              <a:rPr sz="933" spc="93" dirty="0">
                <a:latin typeface="Trebuchet MS"/>
                <a:cs typeface="Trebuchet MS"/>
              </a:rPr>
              <a:t> </a:t>
            </a:r>
            <a:r>
              <a:rPr sz="933" spc="-10" dirty="0">
                <a:latin typeface="Trebuchet MS"/>
                <a:cs typeface="Trebuchet MS"/>
              </a:rPr>
              <a:t>School </a:t>
            </a:r>
            <a:r>
              <a:rPr sz="933" spc="-26" dirty="0">
                <a:latin typeface="Trebuchet MS"/>
                <a:cs typeface="Trebuchet MS"/>
              </a:rPr>
              <a:t>GED</a:t>
            </a:r>
            <a:endParaRPr sz="933" dirty="0">
              <a:latin typeface="Trebuchet MS"/>
              <a:cs typeface="Trebuchet MS"/>
            </a:endParaRPr>
          </a:p>
          <a:p>
            <a:pPr marL="5025012">
              <a:spcBef>
                <a:spcPts val="824"/>
              </a:spcBef>
            </a:pPr>
            <a:r>
              <a:rPr sz="933" spc="-10" dirty="0">
                <a:latin typeface="Trebuchet MS"/>
                <a:cs typeface="Trebuchet MS"/>
              </a:rPr>
              <a:t>Degree</a:t>
            </a:r>
            <a:endParaRPr sz="933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369559" y="4680316"/>
            <a:ext cx="98741" cy="98741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94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69559" y="4927168"/>
            <a:ext cx="98741" cy="98741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3D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69559" y="5183894"/>
            <a:ext cx="98741" cy="98741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D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69559" y="5440620"/>
            <a:ext cx="98741" cy="98741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1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69559" y="5687472"/>
            <a:ext cx="98741" cy="98741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E75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275258" y="3946343"/>
            <a:ext cx="2248000" cy="252590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Likelyhood</a:t>
            </a:r>
            <a:r>
              <a:rPr sz="1555" b="1" spc="-47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to</a:t>
            </a:r>
            <a:r>
              <a:rPr sz="1555" b="1" spc="-16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find</a:t>
            </a:r>
            <a:r>
              <a:rPr sz="1555" b="1" spc="-47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a</a:t>
            </a:r>
            <a:r>
              <a:rPr sz="1555" b="1" spc="-21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spc="-26" dirty="0">
                <a:solidFill>
                  <a:srgbClr val="416085"/>
                </a:solidFill>
                <a:latin typeface="Trebuchet MS"/>
                <a:cs typeface="Trebuchet MS"/>
              </a:rPr>
              <a:t>Job</a:t>
            </a:r>
            <a:endParaRPr sz="1555">
              <a:latin typeface="Trebuchet MS"/>
              <a:cs typeface="Trebuchet M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66666" y="4494541"/>
            <a:ext cx="2448723" cy="183654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3204904" y="6323653"/>
            <a:ext cx="80309" cy="155806"/>
          </a:xfrm>
          <a:prstGeom prst="rect">
            <a:avLst/>
          </a:prstGeom>
        </p:spPr>
        <p:txBody>
          <a:bodyPr vert="horz" wrap="square" lIns="0" tIns="15140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881" dirty="0">
                <a:latin typeface="Trebuchet MS"/>
                <a:cs typeface="Trebuchet MS"/>
              </a:rPr>
              <a:t>0</a:t>
            </a:r>
            <a:endParaRPr sz="881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190557" y="4600779"/>
            <a:ext cx="386406" cy="155806"/>
          </a:xfrm>
          <a:prstGeom prst="rect">
            <a:avLst/>
          </a:prstGeom>
        </p:spPr>
        <p:txBody>
          <a:bodyPr vert="horz" wrap="square" lIns="0" tIns="15140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881" spc="-10" dirty="0">
                <a:latin typeface="Trebuchet MS"/>
                <a:cs typeface="Trebuchet MS"/>
              </a:rPr>
              <a:t>26,740</a:t>
            </a:r>
            <a:endParaRPr sz="881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508035" y="6323653"/>
            <a:ext cx="386406" cy="155806"/>
          </a:xfrm>
          <a:prstGeom prst="rect">
            <a:avLst/>
          </a:prstGeom>
        </p:spPr>
        <p:txBody>
          <a:bodyPr vert="horz" wrap="square" lIns="0" tIns="15140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881" spc="-10" dirty="0">
                <a:latin typeface="Trebuchet MS"/>
                <a:cs typeface="Trebuchet MS"/>
              </a:rPr>
              <a:t>80,000</a:t>
            </a:r>
            <a:endParaRPr sz="881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005941" y="5590903"/>
            <a:ext cx="778736" cy="244078"/>
          </a:xfrm>
          <a:prstGeom prst="rect">
            <a:avLst/>
          </a:prstGeom>
        </p:spPr>
        <p:txBody>
          <a:bodyPr vert="horz" wrap="square" lIns="0" tIns="12507" rIns="0" bIns="0" rtlCol="0">
            <a:spAutoFit/>
          </a:bodyPr>
          <a:lstStyle/>
          <a:p>
            <a:pPr>
              <a:spcBef>
                <a:spcPts val="98"/>
              </a:spcBef>
            </a:pPr>
            <a:r>
              <a:rPr sz="1451" spc="98" dirty="0">
                <a:latin typeface="Trebuchet MS"/>
                <a:cs typeface="Trebuchet MS"/>
              </a:rPr>
              <a:t>299.18%</a:t>
            </a:r>
            <a:endParaRPr sz="1451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495204" y="3831145"/>
            <a:ext cx="3791648" cy="2843736"/>
          </a:xfrm>
          <a:custGeom>
            <a:avLst/>
            <a:gdLst/>
            <a:ahLst/>
            <a:cxnLst/>
            <a:rect l="l" t="t" r="r" b="b"/>
            <a:pathLst>
              <a:path w="3657600" h="2743200">
                <a:moveTo>
                  <a:pt x="0" y="2743200"/>
                </a:moveTo>
                <a:lnTo>
                  <a:pt x="0" y="0"/>
                </a:lnTo>
                <a:lnTo>
                  <a:pt x="3657600" y="0"/>
                </a:lnTo>
                <a:lnTo>
                  <a:pt x="3657600" y="2743200"/>
                </a:lnTo>
                <a:lnTo>
                  <a:pt x="0" y="2743200"/>
                </a:lnTo>
                <a:close/>
              </a:path>
            </a:pathLst>
          </a:custGeom>
          <a:ln w="9525">
            <a:solidFill>
              <a:srgbClr val="0094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67751" y="8768589"/>
            <a:ext cx="167418" cy="471981"/>
          </a:xfrm>
          <a:prstGeom prst="rect">
            <a:avLst/>
          </a:prstGeom>
        </p:spPr>
        <p:txBody>
          <a:bodyPr vert="vert270" wrap="square" lIns="0" tIns="9216" rIns="0" bIns="0" rtlCol="0">
            <a:spAutoFit/>
          </a:bodyPr>
          <a:lstStyle/>
          <a:p>
            <a:pPr marL="13165">
              <a:spcBef>
                <a:spcPts val="73"/>
              </a:spcBef>
            </a:pPr>
            <a:r>
              <a:rPr sz="1088" spc="-10" dirty="0">
                <a:latin typeface="Trebuchet MS"/>
                <a:cs typeface="Trebuchet MS"/>
              </a:rPr>
              <a:t>County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017306" y="7346318"/>
            <a:ext cx="0" cy="2942477"/>
          </a:xfrm>
          <a:custGeom>
            <a:avLst/>
            <a:gdLst/>
            <a:ahLst/>
            <a:cxnLst/>
            <a:rect l="l" t="t" r="r" b="b"/>
            <a:pathLst>
              <a:path h="2838450">
                <a:moveTo>
                  <a:pt x="0" y="0"/>
                </a:moveTo>
                <a:lnTo>
                  <a:pt x="0" y="283844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796634" y="7341382"/>
            <a:ext cx="5721702" cy="2957617"/>
            <a:chOff x="1643062" y="6815137"/>
            <a:chExt cx="5519420" cy="2853055"/>
          </a:xfrm>
        </p:grpSpPr>
        <p:sp>
          <p:nvSpPr>
            <p:cNvPr id="29" name="object 29"/>
            <p:cNvSpPr/>
            <p:nvPr/>
          </p:nvSpPr>
          <p:spPr>
            <a:xfrm>
              <a:off x="1700212" y="6819900"/>
              <a:ext cx="4457700" cy="2838450"/>
            </a:xfrm>
            <a:custGeom>
              <a:avLst/>
              <a:gdLst/>
              <a:ahLst/>
              <a:cxnLst/>
              <a:rect l="l" t="t" r="r" b="b"/>
              <a:pathLst>
                <a:path w="4457700" h="2838450">
                  <a:moveTo>
                    <a:pt x="0" y="0"/>
                  </a:moveTo>
                  <a:lnTo>
                    <a:pt x="0" y="39996"/>
                  </a:lnTo>
                </a:path>
                <a:path w="4457700" h="2838450">
                  <a:moveTo>
                    <a:pt x="0" y="1766289"/>
                  </a:moveTo>
                  <a:lnTo>
                    <a:pt x="0" y="1846282"/>
                  </a:lnTo>
                </a:path>
                <a:path w="4457700" h="2838450">
                  <a:moveTo>
                    <a:pt x="0" y="992166"/>
                  </a:moveTo>
                  <a:lnTo>
                    <a:pt x="0" y="1072159"/>
                  </a:lnTo>
                </a:path>
                <a:path w="4457700" h="2838450">
                  <a:moveTo>
                    <a:pt x="0" y="734125"/>
                  </a:moveTo>
                  <a:lnTo>
                    <a:pt x="0" y="814118"/>
                  </a:lnTo>
                </a:path>
                <a:path w="4457700" h="2838450">
                  <a:moveTo>
                    <a:pt x="0" y="1508248"/>
                  </a:moveTo>
                  <a:lnTo>
                    <a:pt x="0" y="1588241"/>
                  </a:lnTo>
                </a:path>
                <a:path w="4457700" h="2838450">
                  <a:moveTo>
                    <a:pt x="0" y="2540412"/>
                  </a:moveTo>
                  <a:lnTo>
                    <a:pt x="0" y="2620405"/>
                  </a:lnTo>
                </a:path>
                <a:path w="4457700" h="2838450">
                  <a:moveTo>
                    <a:pt x="0" y="218044"/>
                  </a:moveTo>
                  <a:lnTo>
                    <a:pt x="0" y="298037"/>
                  </a:lnTo>
                </a:path>
                <a:path w="4457700" h="2838450">
                  <a:moveTo>
                    <a:pt x="0" y="476085"/>
                  </a:moveTo>
                  <a:lnTo>
                    <a:pt x="0" y="556078"/>
                  </a:lnTo>
                </a:path>
                <a:path w="4457700" h="2838450">
                  <a:moveTo>
                    <a:pt x="0" y="2024330"/>
                  </a:moveTo>
                  <a:lnTo>
                    <a:pt x="0" y="2104323"/>
                  </a:lnTo>
                </a:path>
                <a:path w="4457700" h="2838450">
                  <a:moveTo>
                    <a:pt x="0" y="1250207"/>
                  </a:moveTo>
                  <a:lnTo>
                    <a:pt x="0" y="1330200"/>
                  </a:lnTo>
                </a:path>
                <a:path w="4457700" h="2838450">
                  <a:moveTo>
                    <a:pt x="0" y="2282371"/>
                  </a:moveTo>
                  <a:lnTo>
                    <a:pt x="0" y="2362364"/>
                  </a:lnTo>
                </a:path>
                <a:path w="4457700" h="2838450">
                  <a:moveTo>
                    <a:pt x="0" y="2798453"/>
                  </a:moveTo>
                  <a:lnTo>
                    <a:pt x="0" y="2838449"/>
                  </a:lnTo>
                </a:path>
                <a:path w="4457700" h="2838450">
                  <a:moveTo>
                    <a:pt x="1485899" y="2540412"/>
                  </a:moveTo>
                  <a:lnTo>
                    <a:pt x="1485899" y="2620405"/>
                  </a:lnTo>
                </a:path>
                <a:path w="4457700" h="2838450">
                  <a:moveTo>
                    <a:pt x="1485899" y="0"/>
                  </a:moveTo>
                  <a:lnTo>
                    <a:pt x="1485899" y="39996"/>
                  </a:lnTo>
                </a:path>
                <a:path w="4457700" h="2838450">
                  <a:moveTo>
                    <a:pt x="1485899" y="1508248"/>
                  </a:moveTo>
                  <a:lnTo>
                    <a:pt x="1485899" y="1588241"/>
                  </a:lnTo>
                </a:path>
                <a:path w="4457700" h="2838450">
                  <a:moveTo>
                    <a:pt x="1485899" y="992166"/>
                  </a:moveTo>
                  <a:lnTo>
                    <a:pt x="1485899" y="1072159"/>
                  </a:lnTo>
                </a:path>
                <a:path w="4457700" h="2838450">
                  <a:moveTo>
                    <a:pt x="1485899" y="2024330"/>
                  </a:moveTo>
                  <a:lnTo>
                    <a:pt x="1485899" y="2104323"/>
                  </a:lnTo>
                </a:path>
                <a:path w="4457700" h="2838450">
                  <a:moveTo>
                    <a:pt x="1485899" y="2282371"/>
                  </a:moveTo>
                  <a:lnTo>
                    <a:pt x="1485899" y="2362364"/>
                  </a:lnTo>
                </a:path>
                <a:path w="4457700" h="2838450">
                  <a:moveTo>
                    <a:pt x="1485899" y="218044"/>
                  </a:moveTo>
                  <a:lnTo>
                    <a:pt x="1485899" y="298037"/>
                  </a:lnTo>
                </a:path>
                <a:path w="4457700" h="2838450">
                  <a:moveTo>
                    <a:pt x="1485899" y="1766289"/>
                  </a:moveTo>
                  <a:lnTo>
                    <a:pt x="1485899" y="1846282"/>
                  </a:lnTo>
                </a:path>
                <a:path w="4457700" h="2838450">
                  <a:moveTo>
                    <a:pt x="1485899" y="734125"/>
                  </a:moveTo>
                  <a:lnTo>
                    <a:pt x="1485899" y="814118"/>
                  </a:lnTo>
                </a:path>
                <a:path w="4457700" h="2838450">
                  <a:moveTo>
                    <a:pt x="1485899" y="2798453"/>
                  </a:moveTo>
                  <a:lnTo>
                    <a:pt x="1485899" y="2838449"/>
                  </a:lnTo>
                </a:path>
                <a:path w="4457700" h="2838450">
                  <a:moveTo>
                    <a:pt x="1485899" y="1250207"/>
                  </a:moveTo>
                  <a:lnTo>
                    <a:pt x="1485899" y="1330200"/>
                  </a:lnTo>
                </a:path>
                <a:path w="4457700" h="2838450">
                  <a:moveTo>
                    <a:pt x="1485899" y="476085"/>
                  </a:moveTo>
                  <a:lnTo>
                    <a:pt x="1485899" y="556078"/>
                  </a:lnTo>
                </a:path>
                <a:path w="4457700" h="2838450">
                  <a:moveTo>
                    <a:pt x="2971799" y="476085"/>
                  </a:moveTo>
                  <a:lnTo>
                    <a:pt x="2971799" y="556078"/>
                  </a:lnTo>
                </a:path>
                <a:path w="4457700" h="2838450">
                  <a:moveTo>
                    <a:pt x="2971799" y="2024330"/>
                  </a:moveTo>
                  <a:lnTo>
                    <a:pt x="2971799" y="2104323"/>
                  </a:lnTo>
                </a:path>
                <a:path w="4457700" h="2838450">
                  <a:moveTo>
                    <a:pt x="2971799" y="2540412"/>
                  </a:moveTo>
                  <a:lnTo>
                    <a:pt x="2971799" y="2620405"/>
                  </a:lnTo>
                </a:path>
                <a:path w="4457700" h="2838450">
                  <a:moveTo>
                    <a:pt x="2971799" y="1766289"/>
                  </a:moveTo>
                  <a:lnTo>
                    <a:pt x="2971799" y="1846282"/>
                  </a:lnTo>
                </a:path>
                <a:path w="4457700" h="2838450">
                  <a:moveTo>
                    <a:pt x="2971799" y="2282371"/>
                  </a:moveTo>
                  <a:lnTo>
                    <a:pt x="2971799" y="2362364"/>
                  </a:lnTo>
                </a:path>
                <a:path w="4457700" h="2838450">
                  <a:moveTo>
                    <a:pt x="2971799" y="734125"/>
                  </a:moveTo>
                  <a:lnTo>
                    <a:pt x="2971799" y="814118"/>
                  </a:lnTo>
                </a:path>
                <a:path w="4457700" h="2838450">
                  <a:moveTo>
                    <a:pt x="2971799" y="218044"/>
                  </a:moveTo>
                  <a:lnTo>
                    <a:pt x="2971799" y="298037"/>
                  </a:lnTo>
                </a:path>
                <a:path w="4457700" h="2838450">
                  <a:moveTo>
                    <a:pt x="2971799" y="2798453"/>
                  </a:moveTo>
                  <a:lnTo>
                    <a:pt x="2971799" y="2838449"/>
                  </a:lnTo>
                </a:path>
                <a:path w="4457700" h="2838450">
                  <a:moveTo>
                    <a:pt x="2971799" y="1250207"/>
                  </a:moveTo>
                  <a:lnTo>
                    <a:pt x="2971799" y="1330200"/>
                  </a:lnTo>
                </a:path>
                <a:path w="4457700" h="2838450">
                  <a:moveTo>
                    <a:pt x="2971799" y="992166"/>
                  </a:moveTo>
                  <a:lnTo>
                    <a:pt x="2971799" y="1072159"/>
                  </a:lnTo>
                </a:path>
                <a:path w="4457700" h="2838450">
                  <a:moveTo>
                    <a:pt x="2971799" y="0"/>
                  </a:moveTo>
                  <a:lnTo>
                    <a:pt x="2971799" y="39996"/>
                  </a:lnTo>
                </a:path>
                <a:path w="4457700" h="2838450">
                  <a:moveTo>
                    <a:pt x="2971799" y="1508248"/>
                  </a:moveTo>
                  <a:lnTo>
                    <a:pt x="2971799" y="1588241"/>
                  </a:lnTo>
                </a:path>
                <a:path w="4457700" h="2838450">
                  <a:moveTo>
                    <a:pt x="4457699" y="0"/>
                  </a:moveTo>
                  <a:lnTo>
                    <a:pt x="4457699" y="39996"/>
                  </a:lnTo>
                </a:path>
                <a:path w="4457700" h="2838450">
                  <a:moveTo>
                    <a:pt x="4457699" y="734125"/>
                  </a:moveTo>
                  <a:lnTo>
                    <a:pt x="4457699" y="814118"/>
                  </a:lnTo>
                </a:path>
                <a:path w="4457700" h="2838450">
                  <a:moveTo>
                    <a:pt x="4457699" y="992166"/>
                  </a:moveTo>
                  <a:lnTo>
                    <a:pt x="4457699" y="1072159"/>
                  </a:lnTo>
                </a:path>
                <a:path w="4457700" h="2838450">
                  <a:moveTo>
                    <a:pt x="4457699" y="1250207"/>
                  </a:moveTo>
                  <a:lnTo>
                    <a:pt x="4457699" y="1330200"/>
                  </a:lnTo>
                </a:path>
                <a:path w="4457700" h="2838450">
                  <a:moveTo>
                    <a:pt x="4457699" y="1508248"/>
                  </a:moveTo>
                  <a:lnTo>
                    <a:pt x="4457699" y="1588241"/>
                  </a:lnTo>
                </a:path>
                <a:path w="4457700" h="2838450">
                  <a:moveTo>
                    <a:pt x="4457699" y="1766289"/>
                  </a:moveTo>
                  <a:lnTo>
                    <a:pt x="4457699" y="1846282"/>
                  </a:lnTo>
                </a:path>
                <a:path w="4457700" h="2838450">
                  <a:moveTo>
                    <a:pt x="4457699" y="2024330"/>
                  </a:moveTo>
                  <a:lnTo>
                    <a:pt x="4457699" y="2104323"/>
                  </a:lnTo>
                </a:path>
                <a:path w="4457700" h="2838450">
                  <a:moveTo>
                    <a:pt x="4457699" y="2282371"/>
                  </a:moveTo>
                  <a:lnTo>
                    <a:pt x="4457699" y="2362364"/>
                  </a:lnTo>
                </a:path>
                <a:path w="4457700" h="2838450">
                  <a:moveTo>
                    <a:pt x="4457699" y="2540412"/>
                  </a:moveTo>
                  <a:lnTo>
                    <a:pt x="4457699" y="2620405"/>
                  </a:lnTo>
                </a:path>
                <a:path w="4457700" h="2838450">
                  <a:moveTo>
                    <a:pt x="4457699" y="2798453"/>
                  </a:moveTo>
                  <a:lnTo>
                    <a:pt x="4457699" y="2838449"/>
                  </a:lnTo>
                </a:path>
                <a:path w="4457700" h="2838450">
                  <a:moveTo>
                    <a:pt x="4457699" y="476085"/>
                  </a:moveTo>
                  <a:lnTo>
                    <a:pt x="4457699" y="556078"/>
                  </a:lnTo>
                </a:path>
                <a:path w="4457700" h="2838450">
                  <a:moveTo>
                    <a:pt x="4457699" y="218044"/>
                  </a:moveTo>
                  <a:lnTo>
                    <a:pt x="4457699" y="29803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95437" y="6859904"/>
              <a:ext cx="5466715" cy="2759075"/>
            </a:xfrm>
            <a:custGeom>
              <a:avLst/>
              <a:gdLst/>
              <a:ahLst/>
              <a:cxnLst/>
              <a:rect l="l" t="t" r="r" b="b"/>
              <a:pathLst>
                <a:path w="5466715" h="2759075">
                  <a:moveTo>
                    <a:pt x="5206593" y="2580411"/>
                  </a:moveTo>
                  <a:lnTo>
                    <a:pt x="0" y="2580411"/>
                  </a:lnTo>
                  <a:lnTo>
                    <a:pt x="0" y="2758452"/>
                  </a:lnTo>
                  <a:lnTo>
                    <a:pt x="5206593" y="2758452"/>
                  </a:lnTo>
                  <a:lnTo>
                    <a:pt x="5206593" y="2580411"/>
                  </a:lnTo>
                  <a:close/>
                </a:path>
                <a:path w="5466715" h="2759075">
                  <a:moveTo>
                    <a:pt x="5214023" y="2322360"/>
                  </a:moveTo>
                  <a:lnTo>
                    <a:pt x="0" y="2322360"/>
                  </a:lnTo>
                  <a:lnTo>
                    <a:pt x="0" y="2500414"/>
                  </a:lnTo>
                  <a:lnTo>
                    <a:pt x="5214023" y="2500414"/>
                  </a:lnTo>
                  <a:lnTo>
                    <a:pt x="5214023" y="2322360"/>
                  </a:lnTo>
                  <a:close/>
                </a:path>
                <a:path w="5466715" h="2759075">
                  <a:moveTo>
                    <a:pt x="5225910" y="2064321"/>
                  </a:moveTo>
                  <a:lnTo>
                    <a:pt x="0" y="2064321"/>
                  </a:lnTo>
                  <a:lnTo>
                    <a:pt x="0" y="2242375"/>
                  </a:lnTo>
                  <a:lnTo>
                    <a:pt x="5225910" y="2242375"/>
                  </a:lnTo>
                  <a:lnTo>
                    <a:pt x="5225910" y="2064321"/>
                  </a:lnTo>
                  <a:close/>
                </a:path>
                <a:path w="5466715" h="2759075">
                  <a:moveTo>
                    <a:pt x="5225910" y="1806282"/>
                  </a:moveTo>
                  <a:lnTo>
                    <a:pt x="0" y="1806282"/>
                  </a:lnTo>
                  <a:lnTo>
                    <a:pt x="0" y="1984336"/>
                  </a:lnTo>
                  <a:lnTo>
                    <a:pt x="5225910" y="1984336"/>
                  </a:lnTo>
                  <a:lnTo>
                    <a:pt x="5225910" y="1806282"/>
                  </a:lnTo>
                  <a:close/>
                </a:path>
                <a:path w="5466715" h="2759075">
                  <a:moveTo>
                    <a:pt x="5261572" y="1548244"/>
                  </a:moveTo>
                  <a:lnTo>
                    <a:pt x="0" y="1548244"/>
                  </a:lnTo>
                  <a:lnTo>
                    <a:pt x="0" y="1726285"/>
                  </a:lnTo>
                  <a:lnTo>
                    <a:pt x="5261572" y="1726285"/>
                  </a:lnTo>
                  <a:lnTo>
                    <a:pt x="5261572" y="1548244"/>
                  </a:lnTo>
                  <a:close/>
                </a:path>
                <a:path w="5466715" h="2759075">
                  <a:moveTo>
                    <a:pt x="5261572" y="1290205"/>
                  </a:moveTo>
                  <a:lnTo>
                    <a:pt x="0" y="1290205"/>
                  </a:lnTo>
                  <a:lnTo>
                    <a:pt x="0" y="1468247"/>
                  </a:lnTo>
                  <a:lnTo>
                    <a:pt x="5261572" y="1468247"/>
                  </a:lnTo>
                  <a:lnTo>
                    <a:pt x="5261572" y="1290205"/>
                  </a:lnTo>
                  <a:close/>
                </a:path>
                <a:path w="5466715" h="2759075">
                  <a:moveTo>
                    <a:pt x="5273459" y="1032167"/>
                  </a:moveTo>
                  <a:lnTo>
                    <a:pt x="0" y="1032167"/>
                  </a:lnTo>
                  <a:lnTo>
                    <a:pt x="0" y="1210208"/>
                  </a:lnTo>
                  <a:lnTo>
                    <a:pt x="5273459" y="1210208"/>
                  </a:lnTo>
                  <a:lnTo>
                    <a:pt x="5273459" y="1032167"/>
                  </a:lnTo>
                  <a:close/>
                </a:path>
                <a:path w="5466715" h="2759075">
                  <a:moveTo>
                    <a:pt x="5273459" y="774115"/>
                  </a:moveTo>
                  <a:lnTo>
                    <a:pt x="0" y="774115"/>
                  </a:lnTo>
                  <a:lnTo>
                    <a:pt x="0" y="952169"/>
                  </a:lnTo>
                  <a:lnTo>
                    <a:pt x="5273459" y="952169"/>
                  </a:lnTo>
                  <a:lnTo>
                    <a:pt x="5273459" y="774115"/>
                  </a:lnTo>
                  <a:close/>
                </a:path>
                <a:path w="5466715" h="2759075">
                  <a:moveTo>
                    <a:pt x="5286832" y="516077"/>
                  </a:moveTo>
                  <a:lnTo>
                    <a:pt x="0" y="516077"/>
                  </a:lnTo>
                  <a:lnTo>
                    <a:pt x="0" y="694131"/>
                  </a:lnTo>
                  <a:lnTo>
                    <a:pt x="5286832" y="694131"/>
                  </a:lnTo>
                  <a:lnTo>
                    <a:pt x="5286832" y="516077"/>
                  </a:lnTo>
                  <a:close/>
                </a:path>
                <a:path w="5466715" h="2759075">
                  <a:moveTo>
                    <a:pt x="5383415" y="258038"/>
                  </a:moveTo>
                  <a:lnTo>
                    <a:pt x="0" y="258038"/>
                  </a:lnTo>
                  <a:lnTo>
                    <a:pt x="0" y="436092"/>
                  </a:lnTo>
                  <a:lnTo>
                    <a:pt x="5383415" y="436092"/>
                  </a:lnTo>
                  <a:lnTo>
                    <a:pt x="5383415" y="258038"/>
                  </a:lnTo>
                  <a:close/>
                </a:path>
                <a:path w="5466715" h="2759075">
                  <a:moveTo>
                    <a:pt x="5466626" y="0"/>
                  </a:moveTo>
                  <a:lnTo>
                    <a:pt x="0" y="0"/>
                  </a:lnTo>
                  <a:lnTo>
                    <a:pt x="0" y="178041"/>
                  </a:lnTo>
                  <a:lnTo>
                    <a:pt x="5466626" y="178041"/>
                  </a:lnTo>
                  <a:lnTo>
                    <a:pt x="5466626" y="0"/>
                  </a:lnTo>
                  <a:close/>
                </a:path>
              </a:pathLst>
            </a:custGeom>
            <a:solidFill>
              <a:srgbClr val="009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0212" y="6819900"/>
              <a:ext cx="0" cy="2838450"/>
            </a:xfrm>
            <a:custGeom>
              <a:avLst/>
              <a:gdLst/>
              <a:ahLst/>
              <a:cxnLst/>
              <a:rect l="l" t="t" r="r" b="b"/>
              <a:pathLst>
                <a:path h="2838450">
                  <a:moveTo>
                    <a:pt x="0" y="2838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47825" y="6824662"/>
              <a:ext cx="47625" cy="2838450"/>
            </a:xfrm>
            <a:custGeom>
              <a:avLst/>
              <a:gdLst/>
              <a:ahLst/>
              <a:cxnLst/>
              <a:rect l="l" t="t" r="r" b="b"/>
              <a:pathLst>
                <a:path w="47625" h="2838450">
                  <a:moveTo>
                    <a:pt x="47624" y="2838449"/>
                  </a:moveTo>
                  <a:lnTo>
                    <a:pt x="0" y="2838449"/>
                  </a:lnTo>
                </a:path>
                <a:path w="47625" h="2838450">
                  <a:moveTo>
                    <a:pt x="47624" y="2581274"/>
                  </a:moveTo>
                  <a:lnTo>
                    <a:pt x="0" y="2581274"/>
                  </a:lnTo>
                </a:path>
                <a:path w="47625" h="2838450">
                  <a:moveTo>
                    <a:pt x="47624" y="2324099"/>
                  </a:moveTo>
                  <a:lnTo>
                    <a:pt x="0" y="2324099"/>
                  </a:lnTo>
                </a:path>
                <a:path w="47625" h="2838450">
                  <a:moveTo>
                    <a:pt x="47624" y="2057399"/>
                  </a:moveTo>
                  <a:lnTo>
                    <a:pt x="0" y="2057399"/>
                  </a:lnTo>
                </a:path>
                <a:path w="47625" h="2838450">
                  <a:moveTo>
                    <a:pt x="47624" y="1800224"/>
                  </a:moveTo>
                  <a:lnTo>
                    <a:pt x="0" y="1800224"/>
                  </a:lnTo>
                </a:path>
                <a:path w="47625" h="2838450">
                  <a:moveTo>
                    <a:pt x="47624" y="1543049"/>
                  </a:moveTo>
                  <a:lnTo>
                    <a:pt x="0" y="1543049"/>
                  </a:lnTo>
                </a:path>
                <a:path w="47625" h="2838450">
                  <a:moveTo>
                    <a:pt x="47624" y="1285874"/>
                  </a:moveTo>
                  <a:lnTo>
                    <a:pt x="0" y="1285874"/>
                  </a:lnTo>
                </a:path>
                <a:path w="47625" h="2838450">
                  <a:moveTo>
                    <a:pt x="47624" y="1028699"/>
                  </a:moveTo>
                  <a:lnTo>
                    <a:pt x="0" y="1028699"/>
                  </a:lnTo>
                </a:path>
                <a:path w="47625" h="2838450">
                  <a:moveTo>
                    <a:pt x="47624" y="771524"/>
                  </a:moveTo>
                  <a:lnTo>
                    <a:pt x="0" y="771524"/>
                  </a:lnTo>
                </a:path>
                <a:path w="47625" h="2838450">
                  <a:moveTo>
                    <a:pt x="47624" y="514349"/>
                  </a:moveTo>
                  <a:lnTo>
                    <a:pt x="0" y="514349"/>
                  </a:lnTo>
                </a:path>
                <a:path w="47625" h="2838450">
                  <a:moveTo>
                    <a:pt x="47624" y="257174"/>
                  </a:moveTo>
                  <a:lnTo>
                    <a:pt x="0" y="257174"/>
                  </a:lnTo>
                </a:path>
                <a:path w="47625" h="2838450">
                  <a:moveTo>
                    <a:pt x="47624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76586" y="6948064"/>
            <a:ext cx="2933261" cy="3325290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Unemployment</a:t>
            </a:r>
            <a:r>
              <a:rPr sz="1555" b="1" spc="26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Rate</a:t>
            </a:r>
            <a:r>
              <a:rPr sz="1555" b="1" spc="36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By</a:t>
            </a:r>
            <a:r>
              <a:rPr sz="1555" b="1" spc="41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spc="-10" dirty="0">
                <a:solidFill>
                  <a:srgbClr val="416085"/>
                </a:solidFill>
                <a:latin typeface="Trebuchet MS"/>
                <a:cs typeface="Trebuchet MS"/>
              </a:rPr>
              <a:t>County</a:t>
            </a:r>
            <a:endParaRPr sz="1555">
              <a:latin typeface="Trebuchet MS"/>
              <a:cs typeface="Trebuchet MS"/>
            </a:endParaRPr>
          </a:p>
          <a:p>
            <a:pPr marL="1460637">
              <a:spcBef>
                <a:spcPts val="1555"/>
              </a:spcBef>
            </a:pPr>
            <a:r>
              <a:rPr sz="1088" spc="47" dirty="0">
                <a:solidFill>
                  <a:srgbClr val="FFFFFF"/>
                </a:solidFill>
                <a:latin typeface="Trebuchet MS"/>
                <a:cs typeface="Trebuchet MS"/>
              </a:rPr>
              <a:t>36.79%</a:t>
            </a:r>
            <a:endParaRPr sz="1088">
              <a:latin typeface="Trebuchet MS"/>
              <a:cs typeface="Trebuchet MS"/>
            </a:endParaRPr>
          </a:p>
          <a:p>
            <a:pPr marL="1417193">
              <a:spcBef>
                <a:spcPts val="803"/>
              </a:spcBef>
            </a:pPr>
            <a:r>
              <a:rPr sz="1088" spc="47" dirty="0">
                <a:solidFill>
                  <a:srgbClr val="FFFFFF"/>
                </a:solidFill>
                <a:latin typeface="Trebuchet MS"/>
                <a:cs typeface="Trebuchet MS"/>
              </a:rPr>
              <a:t>36.23%</a:t>
            </a:r>
            <a:endParaRPr sz="1088">
              <a:latin typeface="Trebuchet MS"/>
              <a:cs typeface="Trebuchet MS"/>
            </a:endParaRPr>
          </a:p>
          <a:p>
            <a:pPr marL="267904" algn="ctr">
              <a:spcBef>
                <a:spcPts val="798"/>
              </a:spcBef>
            </a:pPr>
            <a:r>
              <a:rPr sz="1088" spc="47" dirty="0">
                <a:solidFill>
                  <a:srgbClr val="FFFFFF"/>
                </a:solidFill>
                <a:latin typeface="Trebuchet MS"/>
                <a:cs typeface="Trebuchet MS"/>
              </a:rPr>
              <a:t>35.58%</a:t>
            </a:r>
            <a:endParaRPr sz="1088">
              <a:latin typeface="Trebuchet MS"/>
              <a:cs typeface="Trebuchet MS"/>
            </a:endParaRPr>
          </a:p>
          <a:p>
            <a:pPr marL="254081" algn="ctr">
              <a:spcBef>
                <a:spcPts val="798"/>
              </a:spcBef>
            </a:pPr>
            <a:r>
              <a:rPr sz="1088" spc="47" dirty="0">
                <a:solidFill>
                  <a:srgbClr val="FFFFFF"/>
                </a:solidFill>
                <a:latin typeface="Trebuchet MS"/>
                <a:cs typeface="Trebuchet MS"/>
              </a:rPr>
              <a:t>35.49%</a:t>
            </a:r>
            <a:endParaRPr sz="1088">
              <a:latin typeface="Trebuchet MS"/>
              <a:cs typeface="Trebuchet MS"/>
            </a:endParaRPr>
          </a:p>
          <a:p>
            <a:pPr marL="254081" algn="ctr">
              <a:spcBef>
                <a:spcPts val="803"/>
              </a:spcBef>
            </a:pPr>
            <a:r>
              <a:rPr sz="1088" spc="47" dirty="0">
                <a:solidFill>
                  <a:srgbClr val="FFFFFF"/>
                </a:solidFill>
                <a:latin typeface="Trebuchet MS"/>
                <a:cs typeface="Trebuchet MS"/>
              </a:rPr>
              <a:t>35.49%</a:t>
            </a:r>
            <a:endParaRPr sz="1088">
              <a:latin typeface="Trebuchet MS"/>
              <a:cs typeface="Trebuchet MS"/>
            </a:endParaRPr>
          </a:p>
          <a:p>
            <a:pPr marL="261322" algn="ctr">
              <a:spcBef>
                <a:spcPts val="798"/>
              </a:spcBef>
            </a:pPr>
            <a:r>
              <a:rPr sz="1088" spc="47" dirty="0">
                <a:solidFill>
                  <a:srgbClr val="FFFFFF"/>
                </a:solidFill>
                <a:latin typeface="Trebuchet MS"/>
                <a:cs typeface="Trebuchet MS"/>
              </a:rPr>
              <a:t>35.41%</a:t>
            </a:r>
            <a:endParaRPr sz="1088">
              <a:latin typeface="Trebuchet MS"/>
              <a:cs typeface="Trebuchet MS"/>
            </a:endParaRPr>
          </a:p>
          <a:p>
            <a:pPr marL="261322" algn="ctr">
              <a:spcBef>
                <a:spcPts val="803"/>
              </a:spcBef>
            </a:pPr>
            <a:r>
              <a:rPr sz="1088" spc="47" dirty="0">
                <a:solidFill>
                  <a:srgbClr val="FFFFFF"/>
                </a:solidFill>
                <a:latin typeface="Trebuchet MS"/>
                <a:cs typeface="Trebuchet MS"/>
              </a:rPr>
              <a:t>35.41%</a:t>
            </a:r>
            <a:endParaRPr sz="1088">
              <a:latin typeface="Trebuchet MS"/>
              <a:cs typeface="Trebuchet MS"/>
            </a:endParaRPr>
          </a:p>
          <a:p>
            <a:pPr marL="244207" algn="ctr">
              <a:spcBef>
                <a:spcPts val="798"/>
              </a:spcBef>
            </a:pPr>
            <a:r>
              <a:rPr sz="1088" spc="47" dirty="0">
                <a:solidFill>
                  <a:srgbClr val="FFFFFF"/>
                </a:solidFill>
                <a:latin typeface="Trebuchet MS"/>
                <a:cs typeface="Trebuchet MS"/>
              </a:rPr>
              <a:t>35.17%</a:t>
            </a:r>
            <a:endParaRPr sz="1088">
              <a:latin typeface="Trebuchet MS"/>
              <a:cs typeface="Trebuchet MS"/>
            </a:endParaRPr>
          </a:p>
          <a:p>
            <a:pPr marL="244207" algn="ctr">
              <a:spcBef>
                <a:spcPts val="798"/>
              </a:spcBef>
            </a:pPr>
            <a:r>
              <a:rPr sz="1088" spc="47" dirty="0">
                <a:solidFill>
                  <a:srgbClr val="FFFFFF"/>
                </a:solidFill>
                <a:latin typeface="Trebuchet MS"/>
                <a:cs typeface="Trebuchet MS"/>
              </a:rPr>
              <a:t>35.17%</a:t>
            </a:r>
            <a:endParaRPr sz="1088">
              <a:latin typeface="Trebuchet MS"/>
              <a:cs typeface="Trebuchet MS"/>
            </a:endParaRPr>
          </a:p>
          <a:p>
            <a:pPr marL="192206" algn="ctr">
              <a:spcBef>
                <a:spcPts val="803"/>
              </a:spcBef>
            </a:pPr>
            <a:r>
              <a:rPr sz="1088" spc="47" dirty="0">
                <a:solidFill>
                  <a:srgbClr val="FFFFFF"/>
                </a:solidFill>
                <a:latin typeface="Trebuchet MS"/>
                <a:cs typeface="Trebuchet MS"/>
              </a:rPr>
              <a:t>35.09%</a:t>
            </a:r>
            <a:endParaRPr sz="1088">
              <a:latin typeface="Trebuchet MS"/>
              <a:cs typeface="Trebuchet MS"/>
            </a:endParaRPr>
          </a:p>
          <a:p>
            <a:pPr marL="184307" algn="ctr">
              <a:spcBef>
                <a:spcPts val="798"/>
              </a:spcBef>
            </a:pPr>
            <a:r>
              <a:rPr sz="1088" spc="47" dirty="0">
                <a:solidFill>
                  <a:srgbClr val="FFFFFF"/>
                </a:solidFill>
                <a:latin typeface="Trebuchet MS"/>
                <a:cs typeface="Trebuchet MS"/>
              </a:rPr>
              <a:t>35.04%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72149" y="7382972"/>
            <a:ext cx="818232" cy="2877219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 marR="9215" algn="r">
              <a:spcBef>
                <a:spcPts val="104"/>
              </a:spcBef>
            </a:pPr>
            <a:r>
              <a:rPr sz="1088" spc="-10" dirty="0">
                <a:latin typeface="Trebuchet MS"/>
                <a:cs typeface="Trebuchet MS"/>
              </a:rPr>
              <a:t>Adams</a:t>
            </a:r>
            <a:endParaRPr sz="1088">
              <a:latin typeface="Trebuchet MS"/>
              <a:cs typeface="Trebuchet MS"/>
            </a:endParaRPr>
          </a:p>
          <a:p>
            <a:pPr marR="5266" algn="r">
              <a:lnSpc>
                <a:spcPct val="161300"/>
              </a:lnSpc>
            </a:pPr>
            <a:r>
              <a:rPr sz="1088" spc="-36" dirty="0">
                <a:latin typeface="Trebuchet MS"/>
                <a:cs typeface="Trebuchet MS"/>
              </a:rPr>
              <a:t>Northumbe... </a:t>
            </a:r>
            <a:r>
              <a:rPr sz="1088" spc="-10" dirty="0">
                <a:latin typeface="Trebuchet MS"/>
                <a:cs typeface="Trebuchet MS"/>
              </a:rPr>
              <a:t>Lackawanna Armstrong Columbia Dauphin Montgomery</a:t>
            </a:r>
            <a:endParaRPr sz="1088">
              <a:latin typeface="Trebuchet MS"/>
              <a:cs typeface="Trebuchet MS"/>
            </a:endParaRPr>
          </a:p>
          <a:p>
            <a:pPr marR="5266" algn="r">
              <a:spcBef>
                <a:spcPts val="798"/>
              </a:spcBef>
            </a:pPr>
            <a:r>
              <a:rPr sz="1088" spc="-10" dirty="0">
                <a:latin typeface="Trebuchet MS"/>
                <a:cs typeface="Trebuchet MS"/>
              </a:rPr>
              <a:t>Greene</a:t>
            </a:r>
            <a:endParaRPr sz="1088">
              <a:latin typeface="Trebuchet MS"/>
              <a:cs typeface="Trebuchet MS"/>
            </a:endParaRPr>
          </a:p>
          <a:p>
            <a:pPr marL="335045" marR="5266" indent="207346" algn="r">
              <a:lnSpc>
                <a:spcPct val="161300"/>
              </a:lnSpc>
            </a:pPr>
            <a:r>
              <a:rPr sz="1088" spc="-21" dirty="0">
                <a:latin typeface="Trebuchet MS"/>
                <a:cs typeface="Trebuchet MS"/>
              </a:rPr>
              <a:t>Pike </a:t>
            </a:r>
            <a:r>
              <a:rPr sz="1088" spc="-10" dirty="0">
                <a:latin typeface="Trebuchet MS"/>
                <a:cs typeface="Trebuchet MS"/>
              </a:rPr>
              <a:t>Chester</a:t>
            </a:r>
            <a:endParaRPr sz="1088">
              <a:latin typeface="Trebuchet MS"/>
              <a:cs typeface="Trebuchet MS"/>
            </a:endParaRPr>
          </a:p>
          <a:p>
            <a:pPr marR="5924" algn="r">
              <a:spcBef>
                <a:spcPts val="798"/>
              </a:spcBef>
            </a:pPr>
            <a:r>
              <a:rPr sz="1088" spc="-21" dirty="0">
                <a:latin typeface="Trebuchet MS"/>
                <a:cs typeface="Trebuchet MS"/>
              </a:rPr>
              <a:t>York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76887" y="10344749"/>
            <a:ext cx="165226" cy="137262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777" spc="135" dirty="0">
                <a:latin typeface="Trebuchet MS"/>
                <a:cs typeface="Trebuchet MS"/>
              </a:rPr>
              <a:t>0%</a:t>
            </a:r>
            <a:endParaRPr sz="777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87622" y="10344749"/>
            <a:ext cx="224471" cy="137262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777" spc="98" dirty="0">
                <a:latin typeface="Trebuchet MS"/>
                <a:cs typeface="Trebuchet MS"/>
              </a:rPr>
              <a:t>10%</a:t>
            </a:r>
            <a:endParaRPr sz="777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68336" y="10344749"/>
            <a:ext cx="224471" cy="137262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777" spc="98" dirty="0">
                <a:latin typeface="Trebuchet MS"/>
                <a:cs typeface="Trebuchet MS"/>
              </a:rPr>
              <a:t>30%</a:t>
            </a:r>
            <a:endParaRPr sz="777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08693" y="10344749"/>
            <a:ext cx="224471" cy="137262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777" spc="98" dirty="0">
                <a:latin typeface="Trebuchet MS"/>
                <a:cs typeface="Trebuchet MS"/>
              </a:rPr>
              <a:t>40%</a:t>
            </a:r>
            <a:endParaRPr sz="777">
              <a:latin typeface="Trebuchet MS"/>
              <a:cs typeface="Trebuchet M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111111" y="7346318"/>
            <a:ext cx="157985" cy="2942477"/>
            <a:chOff x="7734300" y="6819900"/>
            <a:chExt cx="152400" cy="2838450"/>
          </a:xfrm>
        </p:grpSpPr>
        <p:sp>
          <p:nvSpPr>
            <p:cNvPr id="40" name="object 40"/>
            <p:cNvSpPr/>
            <p:nvPr/>
          </p:nvSpPr>
          <p:spPr>
            <a:xfrm>
              <a:off x="7739062" y="6841734"/>
              <a:ext cx="142875" cy="436880"/>
            </a:xfrm>
            <a:custGeom>
              <a:avLst/>
              <a:gdLst/>
              <a:ahLst/>
              <a:cxnLst/>
              <a:rect l="l" t="t" r="r" b="b"/>
              <a:pathLst>
                <a:path w="142875" h="436879">
                  <a:moveTo>
                    <a:pt x="142874" y="0"/>
                  </a:moveTo>
                  <a:lnTo>
                    <a:pt x="142874" y="436684"/>
                  </a:lnTo>
                  <a:lnTo>
                    <a:pt x="0" y="436685"/>
                  </a:lnTo>
                  <a:lnTo>
                    <a:pt x="0" y="0"/>
                  </a:lnTo>
                  <a:lnTo>
                    <a:pt x="142874" y="0"/>
                  </a:lnTo>
                  <a:close/>
                </a:path>
              </a:pathLst>
            </a:custGeom>
            <a:solidFill>
              <a:srgbClr val="1770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743824" y="6824662"/>
              <a:ext cx="133350" cy="2828925"/>
            </a:xfrm>
            <a:custGeom>
              <a:avLst/>
              <a:gdLst/>
              <a:ahLst/>
              <a:cxnLst/>
              <a:rect l="l" t="t" r="r" b="b"/>
              <a:pathLst>
                <a:path w="133350" h="2828925">
                  <a:moveTo>
                    <a:pt x="0" y="2800349"/>
                  </a:moveTo>
                  <a:lnTo>
                    <a:pt x="0" y="28574"/>
                  </a:lnTo>
                  <a:lnTo>
                    <a:pt x="0" y="24785"/>
                  </a:lnTo>
                  <a:lnTo>
                    <a:pt x="725" y="21140"/>
                  </a:lnTo>
                  <a:lnTo>
                    <a:pt x="2175" y="17639"/>
                  </a:lnTo>
                  <a:lnTo>
                    <a:pt x="3625" y="14138"/>
                  </a:lnTo>
                  <a:lnTo>
                    <a:pt x="5689" y="11048"/>
                  </a:lnTo>
                  <a:lnTo>
                    <a:pt x="24785" y="0"/>
                  </a:lnTo>
                  <a:lnTo>
                    <a:pt x="28574" y="0"/>
                  </a:lnTo>
                  <a:lnTo>
                    <a:pt x="104774" y="0"/>
                  </a:lnTo>
                  <a:lnTo>
                    <a:pt x="133349" y="28574"/>
                  </a:lnTo>
                  <a:lnTo>
                    <a:pt x="133349" y="2800349"/>
                  </a:lnTo>
                  <a:lnTo>
                    <a:pt x="133349" y="2804139"/>
                  </a:lnTo>
                  <a:lnTo>
                    <a:pt x="124980" y="2820555"/>
                  </a:lnTo>
                  <a:lnTo>
                    <a:pt x="122301" y="2823234"/>
                  </a:lnTo>
                  <a:lnTo>
                    <a:pt x="119211" y="2825299"/>
                  </a:lnTo>
                  <a:lnTo>
                    <a:pt x="115710" y="2826749"/>
                  </a:lnTo>
                  <a:lnTo>
                    <a:pt x="112209" y="2828199"/>
                  </a:lnTo>
                  <a:lnTo>
                    <a:pt x="108564" y="2828924"/>
                  </a:lnTo>
                  <a:lnTo>
                    <a:pt x="104774" y="2828924"/>
                  </a:lnTo>
                  <a:lnTo>
                    <a:pt x="28574" y="2828924"/>
                  </a:lnTo>
                  <a:lnTo>
                    <a:pt x="24785" y="2828924"/>
                  </a:lnTo>
                  <a:lnTo>
                    <a:pt x="21140" y="2828199"/>
                  </a:lnTo>
                  <a:lnTo>
                    <a:pt x="17639" y="2826749"/>
                  </a:lnTo>
                  <a:lnTo>
                    <a:pt x="14138" y="2825299"/>
                  </a:lnTo>
                  <a:lnTo>
                    <a:pt x="2175" y="2811284"/>
                  </a:lnTo>
                  <a:lnTo>
                    <a:pt x="725" y="2807784"/>
                  </a:lnTo>
                  <a:lnTo>
                    <a:pt x="0" y="2804139"/>
                  </a:lnTo>
                  <a:lnTo>
                    <a:pt x="0" y="28003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65851" y="7254606"/>
              <a:ext cx="89535" cy="28575"/>
            </a:xfrm>
            <a:custGeom>
              <a:avLst/>
              <a:gdLst/>
              <a:ahLst/>
              <a:cxnLst/>
              <a:rect l="l" t="t" r="r" b="b"/>
              <a:pathLst>
                <a:path w="89534" h="28575">
                  <a:moveTo>
                    <a:pt x="89296" y="5171"/>
                  </a:moveTo>
                  <a:lnTo>
                    <a:pt x="89296" y="23403"/>
                  </a:lnTo>
                  <a:lnTo>
                    <a:pt x="88599" y="25087"/>
                  </a:lnTo>
                  <a:lnTo>
                    <a:pt x="85809" y="27877"/>
                  </a:lnTo>
                  <a:lnTo>
                    <a:pt x="84125" y="28574"/>
                  </a:lnTo>
                  <a:lnTo>
                    <a:pt x="5171" y="28575"/>
                  </a:lnTo>
                  <a:lnTo>
                    <a:pt x="3487" y="27877"/>
                  </a:lnTo>
                  <a:lnTo>
                    <a:pt x="697" y="25087"/>
                  </a:lnTo>
                  <a:lnTo>
                    <a:pt x="0" y="23403"/>
                  </a:lnTo>
                  <a:lnTo>
                    <a:pt x="0" y="5171"/>
                  </a:lnTo>
                  <a:lnTo>
                    <a:pt x="697" y="3487"/>
                  </a:lnTo>
                  <a:lnTo>
                    <a:pt x="3487" y="697"/>
                  </a:lnTo>
                  <a:lnTo>
                    <a:pt x="5171" y="0"/>
                  </a:lnTo>
                  <a:lnTo>
                    <a:pt x="84125" y="0"/>
                  </a:lnTo>
                  <a:lnTo>
                    <a:pt x="85809" y="697"/>
                  </a:lnTo>
                  <a:lnTo>
                    <a:pt x="88599" y="3487"/>
                  </a:lnTo>
                  <a:lnTo>
                    <a:pt x="89296" y="5171"/>
                  </a:lnTo>
                  <a:close/>
                </a:path>
              </a:pathLst>
            </a:custGeom>
            <a:solidFill>
              <a:srgbClr val="000000">
                <a:alpha val="11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39062" y="7254606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116300" y="14287"/>
                  </a:moveTo>
                  <a:lnTo>
                    <a:pt x="142875" y="14287"/>
                  </a:lnTo>
                </a:path>
                <a:path w="142875" h="28575">
                  <a:moveTo>
                    <a:pt x="0" y="14287"/>
                  </a:moveTo>
                  <a:lnTo>
                    <a:pt x="26789" y="14287"/>
                  </a:lnTo>
                </a:path>
                <a:path w="142875" h="28575">
                  <a:moveTo>
                    <a:pt x="26789" y="21431"/>
                  </a:moveTo>
                  <a:lnTo>
                    <a:pt x="26789" y="7143"/>
                  </a:lnTo>
                  <a:lnTo>
                    <a:pt x="26789" y="5171"/>
                  </a:lnTo>
                  <a:lnTo>
                    <a:pt x="27486" y="3487"/>
                  </a:lnTo>
                  <a:lnTo>
                    <a:pt x="28881" y="2092"/>
                  </a:lnTo>
                  <a:lnTo>
                    <a:pt x="30276" y="697"/>
                  </a:lnTo>
                  <a:lnTo>
                    <a:pt x="31960" y="0"/>
                  </a:lnTo>
                  <a:lnTo>
                    <a:pt x="33932" y="0"/>
                  </a:lnTo>
                  <a:lnTo>
                    <a:pt x="108942" y="0"/>
                  </a:lnTo>
                  <a:lnTo>
                    <a:pt x="116085" y="7143"/>
                  </a:lnTo>
                  <a:lnTo>
                    <a:pt x="116085" y="21431"/>
                  </a:lnTo>
                  <a:lnTo>
                    <a:pt x="108942" y="28575"/>
                  </a:lnTo>
                  <a:lnTo>
                    <a:pt x="33932" y="28575"/>
                  </a:lnTo>
                  <a:lnTo>
                    <a:pt x="31960" y="28575"/>
                  </a:lnTo>
                  <a:lnTo>
                    <a:pt x="30276" y="27877"/>
                  </a:lnTo>
                  <a:lnTo>
                    <a:pt x="28881" y="26482"/>
                  </a:lnTo>
                  <a:lnTo>
                    <a:pt x="27486" y="25087"/>
                  </a:lnTo>
                  <a:lnTo>
                    <a:pt x="26789" y="23403"/>
                  </a:lnTo>
                  <a:lnTo>
                    <a:pt x="26789" y="214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65851" y="6836971"/>
              <a:ext cx="89535" cy="28575"/>
            </a:xfrm>
            <a:custGeom>
              <a:avLst/>
              <a:gdLst/>
              <a:ahLst/>
              <a:cxnLst/>
              <a:rect l="l" t="t" r="r" b="b"/>
              <a:pathLst>
                <a:path w="89534" h="28575">
                  <a:moveTo>
                    <a:pt x="89296" y="5171"/>
                  </a:moveTo>
                  <a:lnTo>
                    <a:pt x="89296" y="23403"/>
                  </a:lnTo>
                  <a:lnTo>
                    <a:pt x="88599" y="25087"/>
                  </a:lnTo>
                  <a:lnTo>
                    <a:pt x="85809" y="27877"/>
                  </a:lnTo>
                  <a:lnTo>
                    <a:pt x="84125" y="28574"/>
                  </a:lnTo>
                  <a:lnTo>
                    <a:pt x="5171" y="28575"/>
                  </a:lnTo>
                  <a:lnTo>
                    <a:pt x="3487" y="27877"/>
                  </a:lnTo>
                  <a:lnTo>
                    <a:pt x="697" y="25087"/>
                  </a:lnTo>
                  <a:lnTo>
                    <a:pt x="0" y="23403"/>
                  </a:lnTo>
                  <a:lnTo>
                    <a:pt x="0" y="5171"/>
                  </a:lnTo>
                  <a:lnTo>
                    <a:pt x="697" y="3487"/>
                  </a:lnTo>
                  <a:lnTo>
                    <a:pt x="3487" y="697"/>
                  </a:lnTo>
                  <a:lnTo>
                    <a:pt x="5171" y="0"/>
                  </a:lnTo>
                  <a:lnTo>
                    <a:pt x="84125" y="0"/>
                  </a:lnTo>
                  <a:lnTo>
                    <a:pt x="85809" y="697"/>
                  </a:lnTo>
                  <a:lnTo>
                    <a:pt x="88599" y="3487"/>
                  </a:lnTo>
                  <a:lnTo>
                    <a:pt x="89296" y="5171"/>
                  </a:lnTo>
                  <a:close/>
                </a:path>
              </a:pathLst>
            </a:custGeom>
            <a:solidFill>
              <a:srgbClr val="000000">
                <a:alpha val="11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39062" y="6836971"/>
              <a:ext cx="142875" cy="28575"/>
            </a:xfrm>
            <a:custGeom>
              <a:avLst/>
              <a:gdLst/>
              <a:ahLst/>
              <a:cxnLst/>
              <a:rect l="l" t="t" r="r" b="b"/>
              <a:pathLst>
                <a:path w="142875" h="28575">
                  <a:moveTo>
                    <a:pt x="116300" y="14287"/>
                  </a:moveTo>
                  <a:lnTo>
                    <a:pt x="142875" y="14287"/>
                  </a:lnTo>
                </a:path>
                <a:path w="142875" h="28575">
                  <a:moveTo>
                    <a:pt x="0" y="14287"/>
                  </a:moveTo>
                  <a:lnTo>
                    <a:pt x="26789" y="14287"/>
                  </a:lnTo>
                </a:path>
                <a:path w="142875" h="28575">
                  <a:moveTo>
                    <a:pt x="26789" y="21431"/>
                  </a:moveTo>
                  <a:lnTo>
                    <a:pt x="26789" y="7143"/>
                  </a:lnTo>
                  <a:lnTo>
                    <a:pt x="26789" y="5171"/>
                  </a:lnTo>
                  <a:lnTo>
                    <a:pt x="27486" y="3487"/>
                  </a:lnTo>
                  <a:lnTo>
                    <a:pt x="28881" y="2092"/>
                  </a:lnTo>
                  <a:lnTo>
                    <a:pt x="30276" y="697"/>
                  </a:lnTo>
                  <a:lnTo>
                    <a:pt x="31960" y="0"/>
                  </a:lnTo>
                  <a:lnTo>
                    <a:pt x="33932" y="0"/>
                  </a:lnTo>
                  <a:lnTo>
                    <a:pt x="108942" y="0"/>
                  </a:lnTo>
                  <a:lnTo>
                    <a:pt x="116085" y="7143"/>
                  </a:lnTo>
                  <a:lnTo>
                    <a:pt x="116085" y="21431"/>
                  </a:lnTo>
                  <a:lnTo>
                    <a:pt x="108942" y="28575"/>
                  </a:lnTo>
                  <a:lnTo>
                    <a:pt x="33932" y="28575"/>
                  </a:lnTo>
                  <a:lnTo>
                    <a:pt x="31960" y="28575"/>
                  </a:lnTo>
                  <a:lnTo>
                    <a:pt x="30276" y="27877"/>
                  </a:lnTo>
                  <a:lnTo>
                    <a:pt x="28881" y="26482"/>
                  </a:lnTo>
                  <a:lnTo>
                    <a:pt x="27486" y="25087"/>
                  </a:lnTo>
                  <a:lnTo>
                    <a:pt x="26789" y="23403"/>
                  </a:lnTo>
                  <a:lnTo>
                    <a:pt x="26789" y="214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633215" y="10316537"/>
            <a:ext cx="1922813" cy="367350"/>
          </a:xfrm>
          <a:prstGeom prst="rect">
            <a:avLst/>
          </a:prstGeom>
        </p:spPr>
        <p:txBody>
          <a:bodyPr vert="horz" wrap="square" lIns="0" tIns="41471" rIns="0" bIns="0" rtlCol="0">
            <a:spAutoFit/>
          </a:bodyPr>
          <a:lstStyle/>
          <a:p>
            <a:pPr marL="1194049">
              <a:spcBef>
                <a:spcPts val="327"/>
              </a:spcBef>
            </a:pPr>
            <a:r>
              <a:rPr sz="777" spc="98" dirty="0">
                <a:latin typeface="Trebuchet MS"/>
                <a:cs typeface="Trebuchet MS"/>
              </a:rPr>
              <a:t>20%</a:t>
            </a:r>
            <a:endParaRPr sz="777">
              <a:latin typeface="Trebuchet MS"/>
              <a:cs typeface="Trebuchet MS"/>
            </a:endParaRPr>
          </a:p>
          <a:p>
            <a:pPr>
              <a:spcBef>
                <a:spcPts val="311"/>
              </a:spcBef>
            </a:pPr>
            <a:r>
              <a:rPr sz="1088" spc="-21" dirty="0">
                <a:latin typeface="Trebuchet MS"/>
                <a:cs typeface="Trebuchet MS"/>
              </a:rPr>
              <a:t>Medicaid_Percentage</a:t>
            </a:r>
            <a:r>
              <a:rPr sz="1088" spc="62" dirty="0">
                <a:latin typeface="Trebuchet MS"/>
                <a:cs typeface="Trebuchet MS"/>
              </a:rPr>
              <a:t> </a:t>
            </a:r>
            <a:r>
              <a:rPr sz="1088" spc="-10" dirty="0">
                <a:latin typeface="Trebuchet MS"/>
                <a:cs typeface="Trebuchet MS"/>
              </a:rPr>
              <a:t>(Average)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88318" y="6832866"/>
            <a:ext cx="7899267" cy="3949634"/>
          </a:xfrm>
          <a:custGeom>
            <a:avLst/>
            <a:gdLst/>
            <a:ahLst/>
            <a:cxnLst/>
            <a:rect l="l" t="t" r="r" b="b"/>
            <a:pathLst>
              <a:path w="7620000" h="3810000">
                <a:moveTo>
                  <a:pt x="0" y="3810000"/>
                </a:moveTo>
                <a:lnTo>
                  <a:pt x="0" y="0"/>
                </a:lnTo>
                <a:lnTo>
                  <a:pt x="7620000" y="0"/>
                </a:lnTo>
                <a:lnTo>
                  <a:pt x="7620000" y="3810000"/>
                </a:lnTo>
                <a:lnTo>
                  <a:pt x="0" y="3810000"/>
                </a:lnTo>
                <a:close/>
              </a:path>
            </a:pathLst>
          </a:custGeom>
          <a:ln w="9525">
            <a:solidFill>
              <a:srgbClr val="0094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1122708" y="6948064"/>
            <a:ext cx="2599517" cy="252590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555" b="1" spc="-10" dirty="0">
                <a:solidFill>
                  <a:srgbClr val="416085"/>
                </a:solidFill>
                <a:latin typeface="Trebuchet MS"/>
                <a:cs typeface="Trebuchet MS"/>
              </a:rPr>
              <a:t>Top</a:t>
            </a:r>
            <a:r>
              <a:rPr sz="1555" b="1" spc="-41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in</a:t>
            </a:r>
            <a:r>
              <a:rPr sz="1555" b="1" spc="-36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Demand</a:t>
            </a:r>
            <a:r>
              <a:rPr sz="1555" b="1" spc="-36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spc="-10" dirty="0">
                <a:solidFill>
                  <a:srgbClr val="416085"/>
                </a:solidFill>
                <a:latin typeface="Trebuchet MS"/>
                <a:cs typeface="Trebuchet MS"/>
              </a:rPr>
              <a:t>Occupations</a:t>
            </a:r>
            <a:endParaRPr sz="1555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142484" y="8996947"/>
            <a:ext cx="3673817" cy="807522"/>
          </a:xfrm>
          <a:prstGeom prst="rect">
            <a:avLst/>
          </a:prstGeom>
        </p:spPr>
        <p:txBody>
          <a:bodyPr vert="horz" wrap="square" lIns="0" tIns="17773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5131" spc="36" dirty="0">
                <a:solidFill>
                  <a:srgbClr val="E758C7"/>
                </a:solidFill>
                <a:latin typeface="Trebuchet MS"/>
                <a:cs typeface="Trebuchet MS"/>
              </a:rPr>
              <a:t>Accountants</a:t>
            </a:r>
            <a:endParaRPr sz="5131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559005" y="9594285"/>
            <a:ext cx="3667893" cy="679987"/>
          </a:xfrm>
          <a:prstGeom prst="rect">
            <a:avLst/>
          </a:prstGeom>
        </p:spPr>
        <p:txBody>
          <a:bodyPr vert="horz" wrap="square" lIns="0" tIns="17773" rIns="0" bIns="0" rtlCol="0">
            <a:spAutoFit/>
          </a:bodyPr>
          <a:lstStyle/>
          <a:p>
            <a:pPr>
              <a:spcBef>
                <a:spcPts val="140"/>
              </a:spcBef>
            </a:pPr>
            <a:r>
              <a:rPr sz="4302" dirty="0">
                <a:solidFill>
                  <a:srgbClr val="B9E42E"/>
                </a:solidFill>
                <a:latin typeface="Trebuchet MS"/>
                <a:cs typeface="Trebuchet MS"/>
              </a:rPr>
              <a:t>Social</a:t>
            </a:r>
            <a:r>
              <a:rPr sz="4302" spc="135" dirty="0">
                <a:solidFill>
                  <a:srgbClr val="B9E42E"/>
                </a:solidFill>
                <a:latin typeface="Trebuchet MS"/>
                <a:cs typeface="Trebuchet MS"/>
              </a:rPr>
              <a:t> </a:t>
            </a:r>
            <a:r>
              <a:rPr sz="4302" spc="36" dirty="0">
                <a:solidFill>
                  <a:srgbClr val="B9E42E"/>
                </a:solidFill>
                <a:latin typeface="Trebuchet MS"/>
                <a:cs typeface="Trebuchet MS"/>
              </a:rPr>
              <a:t>Workers</a:t>
            </a:r>
            <a:endParaRPr sz="4302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858213" y="7191918"/>
            <a:ext cx="1207930" cy="538391"/>
          </a:xfrm>
          <a:prstGeom prst="rect">
            <a:avLst/>
          </a:prstGeom>
        </p:spPr>
        <p:txBody>
          <a:bodyPr vert="horz" wrap="square" lIns="0" tIns="11849" rIns="0" bIns="0" rtlCol="0">
            <a:spAutoFit/>
          </a:bodyPr>
          <a:lstStyle/>
          <a:p>
            <a:pPr>
              <a:spcBef>
                <a:spcPts val="93"/>
              </a:spcBef>
            </a:pPr>
            <a:r>
              <a:rPr sz="3421" spc="-10" dirty="0">
                <a:solidFill>
                  <a:srgbClr val="0150D3"/>
                </a:solidFill>
                <a:latin typeface="Trebuchet MS"/>
                <a:cs typeface="Trebuchet MS"/>
              </a:rPr>
              <a:t>Clerks</a:t>
            </a:r>
            <a:endParaRPr sz="3421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871409" y="8576921"/>
            <a:ext cx="2091989" cy="498573"/>
          </a:xfrm>
          <a:prstGeom prst="rect">
            <a:avLst/>
          </a:prstGeom>
        </p:spPr>
        <p:txBody>
          <a:bodyPr vert="horz" wrap="square" lIns="0" tIns="11849" rIns="0" bIns="0" rtlCol="0">
            <a:spAutoFit/>
          </a:bodyPr>
          <a:lstStyle/>
          <a:p>
            <a:pPr>
              <a:spcBef>
                <a:spcPts val="93"/>
              </a:spcBef>
            </a:pPr>
            <a:r>
              <a:rPr sz="3162" spc="-26" dirty="0">
                <a:solidFill>
                  <a:srgbClr val="00A280"/>
                </a:solidFill>
                <a:latin typeface="Trebuchet MS"/>
                <a:cs typeface="Trebuchet MS"/>
              </a:rPr>
              <a:t>Technicians</a:t>
            </a:r>
            <a:endParaRPr sz="3162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089533" y="7533209"/>
            <a:ext cx="4109593" cy="600951"/>
          </a:xfrm>
          <a:prstGeom prst="rect">
            <a:avLst/>
          </a:prstGeom>
        </p:spPr>
        <p:txBody>
          <a:bodyPr vert="horz" wrap="square" lIns="0" tIns="18432" rIns="0" bIns="0" rtlCol="0">
            <a:spAutoFit/>
          </a:bodyPr>
          <a:lstStyle/>
          <a:p>
            <a:pPr marL="26330">
              <a:spcBef>
                <a:spcPts val="145"/>
              </a:spcBef>
            </a:pPr>
            <a:r>
              <a:rPr sz="4665" spc="85" baseline="-35185" dirty="0">
                <a:solidFill>
                  <a:srgbClr val="DF7300"/>
                </a:solidFill>
                <a:latin typeface="Trebuchet MS"/>
                <a:cs typeface="Trebuchet MS"/>
              </a:rPr>
              <a:t>C</a:t>
            </a:r>
            <a:r>
              <a:rPr sz="4665" spc="54" baseline="-35185" dirty="0">
                <a:solidFill>
                  <a:srgbClr val="DF7300"/>
                </a:solidFill>
                <a:latin typeface="Trebuchet MS"/>
                <a:cs typeface="Trebuchet MS"/>
              </a:rPr>
              <a:t>N</a:t>
            </a:r>
            <a:r>
              <a:rPr sz="4665" spc="-178" baseline="-35185" dirty="0">
                <a:solidFill>
                  <a:srgbClr val="DF7300"/>
                </a:solidFill>
                <a:latin typeface="Trebuchet MS"/>
                <a:cs typeface="Trebuchet MS"/>
              </a:rPr>
              <a:t>A</a:t>
            </a:r>
            <a:r>
              <a:rPr sz="4665" spc="-16" baseline="-35185" dirty="0">
                <a:solidFill>
                  <a:srgbClr val="DF7300"/>
                </a:solidFill>
                <a:latin typeface="Trebuchet MS"/>
                <a:cs typeface="Trebuchet MS"/>
              </a:rPr>
              <a:t>'</a:t>
            </a:r>
            <a:r>
              <a:rPr sz="4665" spc="-1205" baseline="-35185" dirty="0">
                <a:solidFill>
                  <a:srgbClr val="DF7300"/>
                </a:solidFill>
                <a:latin typeface="Trebuchet MS"/>
                <a:cs typeface="Trebuchet MS"/>
              </a:rPr>
              <a:t>s</a:t>
            </a:r>
            <a:r>
              <a:rPr sz="3784" spc="109" dirty="0">
                <a:solidFill>
                  <a:srgbClr val="6DA200"/>
                </a:solidFill>
                <a:latin typeface="Trebuchet MS"/>
                <a:cs typeface="Trebuchet MS"/>
              </a:rPr>
              <a:t>A</a:t>
            </a:r>
            <a:r>
              <a:rPr sz="3784" spc="52" dirty="0">
                <a:solidFill>
                  <a:srgbClr val="6DA200"/>
                </a:solidFill>
                <a:latin typeface="Trebuchet MS"/>
                <a:cs typeface="Trebuchet MS"/>
              </a:rPr>
              <a:t>u</a:t>
            </a:r>
            <a:r>
              <a:rPr sz="3784" spc="73" dirty="0">
                <a:solidFill>
                  <a:srgbClr val="6DA200"/>
                </a:solidFill>
                <a:latin typeface="Trebuchet MS"/>
                <a:cs typeface="Trebuchet MS"/>
              </a:rPr>
              <a:t>d</a:t>
            </a:r>
            <a:r>
              <a:rPr sz="3784" spc="109" dirty="0">
                <a:solidFill>
                  <a:srgbClr val="6DA200"/>
                </a:solidFill>
                <a:latin typeface="Trebuchet MS"/>
                <a:cs typeface="Trebuchet MS"/>
              </a:rPr>
              <a:t>i</a:t>
            </a:r>
            <a:r>
              <a:rPr sz="3784" spc="88" dirty="0">
                <a:solidFill>
                  <a:srgbClr val="6DA200"/>
                </a:solidFill>
                <a:latin typeface="Trebuchet MS"/>
                <a:cs typeface="Trebuchet MS"/>
              </a:rPr>
              <a:t>t</a:t>
            </a:r>
            <a:r>
              <a:rPr sz="3784" spc="114" dirty="0">
                <a:solidFill>
                  <a:srgbClr val="6DA200"/>
                </a:solidFill>
                <a:latin typeface="Trebuchet MS"/>
                <a:cs typeface="Trebuchet MS"/>
              </a:rPr>
              <a:t>o</a:t>
            </a:r>
            <a:r>
              <a:rPr sz="3784" spc="41" dirty="0">
                <a:solidFill>
                  <a:srgbClr val="6DA200"/>
                </a:solidFill>
                <a:latin typeface="Trebuchet MS"/>
                <a:cs typeface="Trebuchet MS"/>
              </a:rPr>
              <a:t>r</a:t>
            </a:r>
            <a:r>
              <a:rPr sz="3784" spc="78" dirty="0">
                <a:solidFill>
                  <a:srgbClr val="6DA200"/>
                </a:solidFill>
                <a:latin typeface="Trebuchet MS"/>
                <a:cs typeface="Trebuchet MS"/>
              </a:rPr>
              <a:t>s</a:t>
            </a:r>
            <a:r>
              <a:rPr sz="3784" spc="-643" dirty="0">
                <a:solidFill>
                  <a:srgbClr val="6DA200"/>
                </a:solidFill>
                <a:latin typeface="Trebuchet MS"/>
                <a:cs typeface="Trebuchet MS"/>
              </a:rPr>
              <a:t> </a:t>
            </a:r>
            <a:r>
              <a:rPr sz="4742" spc="-16" baseline="-39162" dirty="0">
                <a:solidFill>
                  <a:srgbClr val="C2C3E3"/>
                </a:solidFill>
                <a:latin typeface="Trebuchet MS"/>
                <a:cs typeface="Trebuchet MS"/>
              </a:rPr>
              <a:t>Drivers</a:t>
            </a:r>
            <a:endParaRPr sz="4742" baseline="-39162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3914391" y="9640235"/>
            <a:ext cx="1135520" cy="362958"/>
          </a:xfrm>
          <a:prstGeom prst="rect">
            <a:avLst/>
          </a:prstGeom>
        </p:spPr>
        <p:txBody>
          <a:bodyPr vert="horz" wrap="square" lIns="0" tIns="11849" rIns="0" bIns="0" rtlCol="0">
            <a:spAutoFit/>
          </a:bodyPr>
          <a:lstStyle/>
          <a:p>
            <a:pPr>
              <a:spcBef>
                <a:spcPts val="93"/>
              </a:spcBef>
            </a:pPr>
            <a:r>
              <a:rPr sz="2281" spc="-41" dirty="0">
                <a:solidFill>
                  <a:srgbClr val="DDCFA3"/>
                </a:solidFill>
                <a:latin typeface="Trebuchet MS"/>
                <a:cs typeface="Trebuchet MS"/>
              </a:rPr>
              <a:t>Teachers</a:t>
            </a:r>
            <a:endParaRPr sz="2281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434350" y="7808927"/>
            <a:ext cx="3829170" cy="624203"/>
          </a:xfrm>
          <a:prstGeom prst="rect">
            <a:avLst/>
          </a:prstGeom>
        </p:spPr>
        <p:txBody>
          <a:bodyPr vert="horz" wrap="square" lIns="0" tIns="17773" rIns="0" bIns="0" rtlCol="0">
            <a:spAutoFit/>
          </a:bodyPr>
          <a:lstStyle/>
          <a:p>
            <a:pPr marL="26330">
              <a:spcBef>
                <a:spcPts val="140"/>
              </a:spcBef>
            </a:pPr>
            <a:r>
              <a:rPr sz="5909" baseline="-42397" dirty="0">
                <a:solidFill>
                  <a:srgbClr val="209ED6"/>
                </a:solidFill>
                <a:latin typeface="Trebuchet MS"/>
                <a:cs typeface="Trebuchet MS"/>
              </a:rPr>
              <a:t>Repair</a:t>
            </a:r>
            <a:r>
              <a:rPr sz="5909" spc="-294" baseline="-42397" dirty="0">
                <a:solidFill>
                  <a:srgbClr val="209ED6"/>
                </a:solidFill>
                <a:latin typeface="Trebuchet MS"/>
                <a:cs typeface="Trebuchet MS"/>
              </a:rPr>
              <a:t> </a:t>
            </a:r>
            <a:r>
              <a:rPr sz="5909" spc="-54" baseline="-42397" dirty="0">
                <a:solidFill>
                  <a:srgbClr val="209ED6"/>
                </a:solidFill>
                <a:latin typeface="Trebuchet MS"/>
                <a:cs typeface="Trebuchet MS"/>
              </a:rPr>
              <a:t>P</a:t>
            </a:r>
            <a:r>
              <a:rPr sz="5909" spc="7" baseline="-42397" dirty="0">
                <a:solidFill>
                  <a:srgbClr val="209ED6"/>
                </a:solidFill>
                <a:latin typeface="Trebuchet MS"/>
                <a:cs typeface="Trebuchet MS"/>
              </a:rPr>
              <a:t>er</a:t>
            </a:r>
            <a:r>
              <a:rPr sz="5909" spc="16" baseline="-42397" dirty="0">
                <a:solidFill>
                  <a:srgbClr val="209ED6"/>
                </a:solidFill>
                <a:latin typeface="Trebuchet MS"/>
                <a:cs typeface="Trebuchet MS"/>
              </a:rPr>
              <a:t>s</a:t>
            </a:r>
            <a:r>
              <a:rPr sz="5909" spc="-551" baseline="-42397" dirty="0">
                <a:solidFill>
                  <a:srgbClr val="209ED6"/>
                </a:solidFill>
                <a:latin typeface="Trebuchet MS"/>
                <a:cs typeface="Trebuchet MS"/>
              </a:rPr>
              <a:t>o</a:t>
            </a:r>
            <a:r>
              <a:rPr sz="518" spc="36" dirty="0">
                <a:solidFill>
                  <a:srgbClr val="DF7300"/>
                </a:solidFill>
                <a:latin typeface="Trebuchet MS"/>
                <a:cs typeface="Trebuchet MS"/>
              </a:rPr>
              <a:t>H</a:t>
            </a:r>
            <a:r>
              <a:rPr sz="518" spc="-218" dirty="0">
                <a:solidFill>
                  <a:srgbClr val="DF7300"/>
                </a:solidFill>
                <a:latin typeface="Trebuchet MS"/>
                <a:cs typeface="Trebuchet MS"/>
              </a:rPr>
              <a:t>e</a:t>
            </a:r>
            <a:r>
              <a:rPr sz="5909" spc="-2868" baseline="-42397" dirty="0">
                <a:solidFill>
                  <a:srgbClr val="209ED6"/>
                </a:solidFill>
                <a:latin typeface="Trebuchet MS"/>
                <a:cs typeface="Trebuchet MS"/>
              </a:rPr>
              <a:t>n</a:t>
            </a:r>
            <a:r>
              <a:rPr sz="518" spc="-26" dirty="0">
                <a:solidFill>
                  <a:srgbClr val="DF7300"/>
                </a:solidFill>
                <a:latin typeface="Trebuchet MS"/>
                <a:cs typeface="Trebuchet MS"/>
              </a:rPr>
              <a:t>a</a:t>
            </a:r>
            <a:r>
              <a:rPr sz="518" spc="26" dirty="0">
                <a:solidFill>
                  <a:srgbClr val="DF7300"/>
                </a:solidFill>
                <a:latin typeface="Trebuchet MS"/>
                <a:cs typeface="Trebuchet MS"/>
              </a:rPr>
              <a:t>l</a:t>
            </a:r>
            <a:r>
              <a:rPr sz="518" spc="52" dirty="0">
                <a:solidFill>
                  <a:srgbClr val="DF7300"/>
                </a:solidFill>
                <a:latin typeface="Trebuchet MS"/>
                <a:cs typeface="Trebuchet MS"/>
              </a:rPr>
              <a:t>t</a:t>
            </a:r>
            <a:r>
              <a:rPr sz="518" spc="26" dirty="0">
                <a:solidFill>
                  <a:srgbClr val="DF7300"/>
                </a:solidFill>
                <a:latin typeface="Trebuchet MS"/>
                <a:cs typeface="Trebuchet MS"/>
              </a:rPr>
              <a:t>h</a:t>
            </a:r>
            <a:r>
              <a:rPr sz="518" spc="10" dirty="0">
                <a:solidFill>
                  <a:srgbClr val="DF7300"/>
                </a:solidFill>
                <a:latin typeface="Trebuchet MS"/>
                <a:cs typeface="Trebuchet MS"/>
              </a:rPr>
              <a:t>c</a:t>
            </a:r>
            <a:r>
              <a:rPr sz="518" spc="-26" dirty="0">
                <a:solidFill>
                  <a:srgbClr val="DF7300"/>
                </a:solidFill>
                <a:latin typeface="Trebuchet MS"/>
                <a:cs typeface="Trebuchet MS"/>
              </a:rPr>
              <a:t>ar</a:t>
            </a:r>
            <a:r>
              <a:rPr sz="518" spc="21" dirty="0">
                <a:solidFill>
                  <a:srgbClr val="DF7300"/>
                </a:solidFill>
                <a:latin typeface="Trebuchet MS"/>
                <a:cs typeface="Trebuchet MS"/>
              </a:rPr>
              <a:t>e</a:t>
            </a:r>
            <a:r>
              <a:rPr sz="518" spc="36" dirty="0">
                <a:solidFill>
                  <a:srgbClr val="DF7300"/>
                </a:solidFill>
                <a:latin typeface="Trebuchet MS"/>
                <a:cs typeface="Trebuchet MS"/>
              </a:rPr>
              <a:t> </a:t>
            </a:r>
            <a:r>
              <a:rPr sz="518" spc="-399" dirty="0">
                <a:solidFill>
                  <a:srgbClr val="DF7300"/>
                </a:solidFill>
                <a:latin typeface="Trebuchet MS"/>
                <a:cs typeface="Trebuchet MS"/>
              </a:rPr>
              <a:t>W</a:t>
            </a:r>
            <a:r>
              <a:rPr sz="5909" spc="-2503" baseline="-42397" dirty="0">
                <a:solidFill>
                  <a:srgbClr val="209ED6"/>
                </a:solidFill>
                <a:latin typeface="Trebuchet MS"/>
                <a:cs typeface="Trebuchet MS"/>
              </a:rPr>
              <a:t>a</a:t>
            </a:r>
            <a:r>
              <a:rPr sz="518" spc="10" dirty="0">
                <a:solidFill>
                  <a:srgbClr val="DF7300"/>
                </a:solidFill>
                <a:latin typeface="Trebuchet MS"/>
                <a:cs typeface="Trebuchet MS"/>
              </a:rPr>
              <a:t>o</a:t>
            </a:r>
            <a:r>
              <a:rPr sz="518" spc="-47" dirty="0">
                <a:solidFill>
                  <a:srgbClr val="DF7300"/>
                </a:solidFill>
                <a:latin typeface="Trebuchet MS"/>
                <a:cs typeface="Trebuchet MS"/>
              </a:rPr>
              <a:t>r</a:t>
            </a:r>
            <a:r>
              <a:rPr sz="518" spc="-41" dirty="0">
                <a:solidFill>
                  <a:srgbClr val="DF7300"/>
                </a:solidFill>
                <a:latin typeface="Trebuchet MS"/>
                <a:cs typeface="Trebuchet MS"/>
              </a:rPr>
              <a:t>k</a:t>
            </a:r>
            <a:r>
              <a:rPr sz="518" spc="36" dirty="0">
                <a:solidFill>
                  <a:srgbClr val="DF7300"/>
                </a:solidFill>
                <a:latin typeface="Trebuchet MS"/>
                <a:cs typeface="Trebuchet MS"/>
              </a:rPr>
              <a:t>e</a:t>
            </a:r>
            <a:r>
              <a:rPr sz="518" spc="-47" dirty="0">
                <a:solidFill>
                  <a:srgbClr val="DF7300"/>
                </a:solidFill>
                <a:latin typeface="Trebuchet MS"/>
                <a:cs typeface="Trebuchet MS"/>
              </a:rPr>
              <a:t>r</a:t>
            </a:r>
            <a:r>
              <a:rPr sz="518" dirty="0">
                <a:solidFill>
                  <a:srgbClr val="DF7300"/>
                </a:solidFill>
                <a:latin typeface="Trebuchet MS"/>
                <a:cs typeface="Trebuchet MS"/>
              </a:rPr>
              <a:t>s</a:t>
            </a:r>
            <a:r>
              <a:rPr sz="518" spc="135" dirty="0">
                <a:solidFill>
                  <a:srgbClr val="DF7300"/>
                </a:solidFill>
                <a:latin typeface="Trebuchet MS"/>
                <a:cs typeface="Trebuchet MS"/>
              </a:rPr>
              <a:t> </a:t>
            </a:r>
            <a:r>
              <a:rPr sz="5909" spc="38" baseline="-42397" dirty="0">
                <a:solidFill>
                  <a:srgbClr val="209ED6"/>
                </a:solidFill>
                <a:latin typeface="Trebuchet MS"/>
                <a:cs typeface="Trebuchet MS"/>
              </a:rPr>
              <a:t>ls</a:t>
            </a:r>
            <a:endParaRPr sz="5909" baseline="-42397">
              <a:latin typeface="Trebuchet MS"/>
              <a:cs typeface="Trebuchet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545571" y="6832866"/>
            <a:ext cx="7741282" cy="3949634"/>
          </a:xfrm>
          <a:custGeom>
            <a:avLst/>
            <a:gdLst/>
            <a:ahLst/>
            <a:cxnLst/>
            <a:rect l="l" t="t" r="r" b="b"/>
            <a:pathLst>
              <a:path w="7467600" h="3810000">
                <a:moveTo>
                  <a:pt x="0" y="3810000"/>
                </a:moveTo>
                <a:lnTo>
                  <a:pt x="0" y="0"/>
                </a:lnTo>
                <a:lnTo>
                  <a:pt x="7467600" y="0"/>
                </a:lnTo>
                <a:lnTo>
                  <a:pt x="7467600" y="3810000"/>
                </a:lnTo>
                <a:lnTo>
                  <a:pt x="0" y="3810000"/>
                </a:lnTo>
                <a:close/>
              </a:path>
            </a:pathLst>
          </a:custGeom>
          <a:ln w="9525">
            <a:solidFill>
              <a:srgbClr val="219F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366615" y="11055683"/>
            <a:ext cx="2153209" cy="252590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555" b="1" spc="-21" dirty="0">
                <a:solidFill>
                  <a:srgbClr val="416085"/>
                </a:solidFill>
                <a:latin typeface="Trebuchet MS"/>
                <a:cs typeface="Trebuchet MS"/>
              </a:rPr>
              <a:t>Job</a:t>
            </a:r>
            <a:r>
              <a:rPr sz="1555" b="1" spc="-47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Demand</a:t>
            </a:r>
            <a:r>
              <a:rPr sz="1555" b="1" spc="-41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by</a:t>
            </a:r>
            <a:r>
              <a:rPr sz="1555" b="1" spc="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spc="-10" dirty="0">
                <a:solidFill>
                  <a:srgbClr val="416085"/>
                </a:solidFill>
                <a:latin typeface="Trebuchet MS"/>
                <a:cs typeface="Trebuchet MS"/>
              </a:rPr>
              <a:t>County</a:t>
            </a:r>
            <a:endParaRPr sz="1555">
              <a:latin typeface="Trebuchet MS"/>
              <a:cs typeface="Trebuchet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67311" y="11404568"/>
            <a:ext cx="6971103" cy="3406559"/>
            <a:chOff x="457200" y="10734675"/>
            <a:chExt cx="6724650" cy="3286125"/>
          </a:xfrm>
        </p:grpSpPr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0734675"/>
              <a:ext cx="6515099" cy="328612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77074" y="11001374"/>
              <a:ext cx="95249" cy="300989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072311" y="10996612"/>
              <a:ext cx="104775" cy="3019425"/>
            </a:xfrm>
            <a:custGeom>
              <a:avLst/>
              <a:gdLst/>
              <a:ahLst/>
              <a:cxnLst/>
              <a:rect l="l" t="t" r="r" b="b"/>
              <a:pathLst>
                <a:path w="104775" h="3019425">
                  <a:moveTo>
                    <a:pt x="0" y="0"/>
                  </a:moveTo>
                  <a:lnTo>
                    <a:pt x="104774" y="0"/>
                  </a:lnTo>
                  <a:lnTo>
                    <a:pt x="104774" y="3019424"/>
                  </a:lnTo>
                  <a:lnTo>
                    <a:pt x="0" y="30194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419927" y="11381529"/>
            <a:ext cx="799801" cy="464739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088" dirty="0">
                <a:latin typeface="Trebuchet MS"/>
                <a:cs typeface="Trebuchet MS"/>
              </a:rPr>
              <a:t>Individual </a:t>
            </a:r>
            <a:r>
              <a:rPr sz="1088" spc="-26" dirty="0">
                <a:latin typeface="Trebuchet MS"/>
                <a:cs typeface="Trebuchet MS"/>
              </a:rPr>
              <a:t>ID</a:t>
            </a:r>
            <a:endParaRPr sz="1088">
              <a:latin typeface="Trebuchet MS"/>
              <a:cs typeface="Trebuchet MS"/>
            </a:endParaRPr>
          </a:p>
          <a:p>
            <a:pPr marL="151395">
              <a:spcBef>
                <a:spcPts val="1026"/>
              </a:spcBef>
            </a:pPr>
            <a:r>
              <a:rPr sz="933" spc="-10" dirty="0">
                <a:latin typeface="Trebuchet MS"/>
                <a:cs typeface="Trebuchet MS"/>
              </a:rPr>
              <a:t>1.23K</a:t>
            </a:r>
            <a:endParaRPr sz="933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571893" y="14630102"/>
            <a:ext cx="323870" cy="162121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933" spc="-10" dirty="0">
                <a:latin typeface="Trebuchet MS"/>
                <a:cs typeface="Trebuchet MS"/>
              </a:rPr>
              <a:t>1.23K</a:t>
            </a:r>
            <a:endParaRPr sz="933">
              <a:latin typeface="Trebuchet MS"/>
              <a:cs typeface="Trebuchet MS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67311" y="14613644"/>
            <a:ext cx="2350032" cy="197482"/>
          </a:xfrm>
          <a:custGeom>
            <a:avLst/>
            <a:gdLst/>
            <a:ahLst/>
            <a:cxnLst/>
            <a:rect l="l" t="t" r="r" b="b"/>
            <a:pathLst>
              <a:path w="2266950" h="190500">
                <a:moveTo>
                  <a:pt x="2242163" y="190499"/>
                </a:moveTo>
                <a:lnTo>
                  <a:pt x="0" y="190499"/>
                </a:lnTo>
                <a:lnTo>
                  <a:pt x="0" y="0"/>
                </a:lnTo>
                <a:lnTo>
                  <a:pt x="2242163" y="0"/>
                </a:lnTo>
                <a:lnTo>
                  <a:pt x="2245808" y="725"/>
                </a:lnTo>
                <a:lnTo>
                  <a:pt x="2266949" y="24785"/>
                </a:lnTo>
                <a:lnTo>
                  <a:pt x="2266949" y="165714"/>
                </a:lnTo>
                <a:lnTo>
                  <a:pt x="2242163" y="19049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616682" y="14649850"/>
            <a:ext cx="2263798" cy="109025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622" spc="-31" dirty="0">
                <a:solidFill>
                  <a:srgbClr val="0073BA"/>
                </a:solidFill>
                <a:latin typeface="Verdana"/>
                <a:cs typeface="Verdana"/>
              </a:rPr>
              <a:t>Esri</a:t>
            </a:r>
            <a:r>
              <a:rPr sz="622" spc="-31" dirty="0">
                <a:latin typeface="Verdana"/>
                <a:cs typeface="Verdana"/>
              </a:rPr>
              <a:t>,</a:t>
            </a:r>
            <a:r>
              <a:rPr sz="622" spc="-52" dirty="0">
                <a:latin typeface="Verdana"/>
                <a:cs typeface="Verdana"/>
              </a:rPr>
              <a:t> </a:t>
            </a:r>
            <a:r>
              <a:rPr sz="622" spc="-57" dirty="0">
                <a:latin typeface="Verdana"/>
                <a:cs typeface="Verdana"/>
              </a:rPr>
              <a:t>TomTom,</a:t>
            </a:r>
            <a:r>
              <a:rPr sz="622" spc="-47" dirty="0">
                <a:latin typeface="Verdana"/>
                <a:cs typeface="Verdana"/>
              </a:rPr>
              <a:t> </a:t>
            </a:r>
            <a:r>
              <a:rPr sz="622" spc="-31" dirty="0">
                <a:latin typeface="Verdana"/>
                <a:cs typeface="Verdana"/>
              </a:rPr>
              <a:t>Garmin,</a:t>
            </a:r>
            <a:r>
              <a:rPr sz="622" spc="-47" dirty="0">
                <a:latin typeface="Verdana"/>
                <a:cs typeface="Verdana"/>
              </a:rPr>
              <a:t> </a:t>
            </a:r>
            <a:r>
              <a:rPr sz="622" spc="-52" dirty="0">
                <a:latin typeface="Verdana"/>
                <a:cs typeface="Verdana"/>
              </a:rPr>
              <a:t>FAO, </a:t>
            </a:r>
            <a:r>
              <a:rPr sz="622" spc="-41" dirty="0">
                <a:latin typeface="Verdana"/>
                <a:cs typeface="Verdana"/>
              </a:rPr>
              <a:t>NOAA,</a:t>
            </a:r>
            <a:r>
              <a:rPr sz="622" spc="-47" dirty="0">
                <a:latin typeface="Verdana"/>
                <a:cs typeface="Verdana"/>
              </a:rPr>
              <a:t> </a:t>
            </a:r>
            <a:r>
              <a:rPr sz="622" spc="-36" dirty="0">
                <a:latin typeface="Verdana"/>
                <a:cs typeface="Verdana"/>
              </a:rPr>
              <a:t>USGS,</a:t>
            </a:r>
            <a:r>
              <a:rPr sz="622" spc="-47" dirty="0">
                <a:latin typeface="Verdana"/>
                <a:cs typeface="Verdana"/>
              </a:rPr>
              <a:t> </a:t>
            </a:r>
            <a:r>
              <a:rPr sz="622" spc="-62" dirty="0">
                <a:latin typeface="Verdana"/>
                <a:cs typeface="Verdana"/>
              </a:rPr>
              <a:t>©</a:t>
            </a:r>
            <a:r>
              <a:rPr sz="622" spc="-57" dirty="0">
                <a:latin typeface="Verdana"/>
                <a:cs typeface="Verdana"/>
              </a:rPr>
              <a:t> </a:t>
            </a:r>
            <a:r>
              <a:rPr sz="622" spc="-10" dirty="0">
                <a:latin typeface="Verdana"/>
                <a:cs typeface="Verdana"/>
              </a:rPr>
              <a:t>OpenStreetMap</a:t>
            </a:r>
            <a:endParaRPr sz="622">
              <a:latin typeface="Verdana"/>
              <a:cs typeface="Verdan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483381" y="10935549"/>
            <a:ext cx="7909141" cy="3959508"/>
            <a:chOff x="376237" y="10282237"/>
            <a:chExt cx="7629525" cy="3819525"/>
          </a:xfrm>
        </p:grpSpPr>
        <p:sp>
          <p:nvSpPr>
            <p:cNvPr id="67" name="object 67"/>
            <p:cNvSpPr/>
            <p:nvPr/>
          </p:nvSpPr>
          <p:spPr>
            <a:xfrm>
              <a:off x="6610349" y="13382624"/>
              <a:ext cx="314325" cy="590550"/>
            </a:xfrm>
            <a:custGeom>
              <a:avLst/>
              <a:gdLst/>
              <a:ahLst/>
              <a:cxnLst/>
              <a:rect l="l" t="t" r="r" b="b"/>
              <a:pathLst>
                <a:path w="314325" h="590550">
                  <a:moveTo>
                    <a:pt x="314324" y="590549"/>
                  </a:moveTo>
                  <a:lnTo>
                    <a:pt x="0" y="590549"/>
                  </a:lnTo>
                  <a:lnTo>
                    <a:pt x="0" y="0"/>
                  </a:lnTo>
                  <a:lnTo>
                    <a:pt x="314324" y="0"/>
                  </a:lnTo>
                  <a:lnTo>
                    <a:pt x="314324" y="590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619874" y="13392149"/>
              <a:ext cx="295275" cy="571500"/>
            </a:xfrm>
            <a:custGeom>
              <a:avLst/>
              <a:gdLst/>
              <a:ahLst/>
              <a:cxnLst/>
              <a:rect l="l" t="t" r="r" b="b"/>
              <a:pathLst>
                <a:path w="295275" h="571500">
                  <a:moveTo>
                    <a:pt x="0" y="0"/>
                  </a:moveTo>
                  <a:lnTo>
                    <a:pt x="295274" y="0"/>
                  </a:lnTo>
                  <a:lnTo>
                    <a:pt x="295274" y="571499"/>
                  </a:lnTo>
                  <a:lnTo>
                    <a:pt x="0" y="5714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10362" y="13482637"/>
              <a:ext cx="114299" cy="114299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6629399" y="13677900"/>
              <a:ext cx="276225" cy="19050"/>
            </a:xfrm>
            <a:custGeom>
              <a:avLst/>
              <a:gdLst/>
              <a:ahLst/>
              <a:cxnLst/>
              <a:rect l="l" t="t" r="r" b="b"/>
              <a:pathLst>
                <a:path w="276225" h="19050">
                  <a:moveTo>
                    <a:pt x="276224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276224" y="0"/>
                  </a:lnTo>
                  <a:lnTo>
                    <a:pt x="276224" y="19049"/>
                  </a:lnTo>
                  <a:close/>
                </a:path>
              </a:pathLst>
            </a:custGeom>
            <a:solidFill>
              <a:srgbClr val="DDDDD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710362" y="13811250"/>
              <a:ext cx="114300" cy="28575"/>
            </a:xfrm>
            <a:custGeom>
              <a:avLst/>
              <a:gdLst/>
              <a:ahLst/>
              <a:cxnLst/>
              <a:rect l="l" t="t" r="r" b="b"/>
              <a:pathLst>
                <a:path w="114300" h="28575">
                  <a:moveTo>
                    <a:pt x="107156" y="28574"/>
                  </a:moveTo>
                  <a:lnTo>
                    <a:pt x="7143" y="28574"/>
                  </a:lnTo>
                  <a:lnTo>
                    <a:pt x="0" y="21431"/>
                  </a:lnTo>
                  <a:lnTo>
                    <a:pt x="0" y="7143"/>
                  </a:lnTo>
                  <a:lnTo>
                    <a:pt x="7143" y="0"/>
                  </a:lnTo>
                  <a:lnTo>
                    <a:pt x="14287" y="0"/>
                  </a:lnTo>
                  <a:lnTo>
                    <a:pt x="107156" y="0"/>
                  </a:lnTo>
                  <a:lnTo>
                    <a:pt x="114299" y="7143"/>
                  </a:lnTo>
                  <a:lnTo>
                    <a:pt x="114299" y="21431"/>
                  </a:lnTo>
                  <a:lnTo>
                    <a:pt x="107156" y="2857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1000" y="10287000"/>
              <a:ext cx="7620000" cy="3810000"/>
            </a:xfrm>
            <a:custGeom>
              <a:avLst/>
              <a:gdLst/>
              <a:ahLst/>
              <a:cxnLst/>
              <a:rect l="l" t="t" r="r" b="b"/>
              <a:pathLst>
                <a:path w="7620000" h="3810000">
                  <a:moveTo>
                    <a:pt x="0" y="3810000"/>
                  </a:moveTo>
                  <a:lnTo>
                    <a:pt x="0" y="0"/>
                  </a:lnTo>
                  <a:lnTo>
                    <a:pt x="7620000" y="0"/>
                  </a:lnTo>
                  <a:lnTo>
                    <a:pt x="7620000" y="3810000"/>
                  </a:lnTo>
                  <a:lnTo>
                    <a:pt x="0" y="3810000"/>
                  </a:lnTo>
                  <a:close/>
                </a:path>
              </a:pathLst>
            </a:custGeom>
            <a:ln w="9525">
              <a:solidFill>
                <a:srgbClr val="0094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1330062" y="11055683"/>
            <a:ext cx="2188097" cy="252590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CRE</a:t>
            </a:r>
            <a:r>
              <a:rPr sz="1555" b="1" spc="47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Work</a:t>
            </a:r>
            <a:r>
              <a:rPr sz="1555" b="1" spc="47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spc="-10" dirty="0">
                <a:solidFill>
                  <a:srgbClr val="416085"/>
                </a:solidFill>
                <a:latin typeface="Trebuchet MS"/>
                <a:cs typeface="Trebuchet MS"/>
              </a:rPr>
              <a:t>Participation</a:t>
            </a:r>
            <a:endParaRPr sz="1555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625006" y="12407959"/>
            <a:ext cx="167418" cy="1409361"/>
          </a:xfrm>
          <a:prstGeom prst="rect">
            <a:avLst/>
          </a:prstGeom>
        </p:spPr>
        <p:txBody>
          <a:bodyPr vert="vert270" wrap="square" lIns="0" tIns="9216" rIns="0" bIns="0" rtlCol="0">
            <a:spAutoFit/>
          </a:bodyPr>
          <a:lstStyle/>
          <a:p>
            <a:pPr marL="13165">
              <a:spcBef>
                <a:spcPts val="73"/>
              </a:spcBef>
            </a:pPr>
            <a:r>
              <a:rPr sz="1088" dirty="0">
                <a:latin typeface="Trebuchet MS"/>
                <a:cs typeface="Trebuchet MS"/>
              </a:rPr>
              <a:t>Number</a:t>
            </a:r>
            <a:r>
              <a:rPr sz="1088" spc="41" dirty="0">
                <a:latin typeface="Trebuchet MS"/>
                <a:cs typeface="Trebuchet MS"/>
              </a:rPr>
              <a:t> </a:t>
            </a:r>
            <a:r>
              <a:rPr sz="1088" dirty="0">
                <a:latin typeface="Trebuchet MS"/>
                <a:cs typeface="Trebuchet MS"/>
              </a:rPr>
              <a:t>of</a:t>
            </a:r>
            <a:r>
              <a:rPr sz="1088" spc="41" dirty="0">
                <a:latin typeface="Trebuchet MS"/>
                <a:cs typeface="Trebuchet MS"/>
              </a:rPr>
              <a:t> </a:t>
            </a:r>
            <a:r>
              <a:rPr sz="1088" spc="-10" dirty="0">
                <a:latin typeface="Trebuchet MS"/>
                <a:cs typeface="Trebuchet MS"/>
              </a:rPr>
              <a:t>Individuals</a:t>
            </a:r>
            <a:endParaRPr sz="1088">
              <a:latin typeface="Trebuchet MS"/>
              <a:cs typeface="Trebuchet MS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9320687" y="11602049"/>
            <a:ext cx="6749265" cy="2849002"/>
            <a:chOff x="8901112" y="10925175"/>
            <a:chExt cx="6510655" cy="2748280"/>
          </a:xfrm>
        </p:grpSpPr>
        <p:sp>
          <p:nvSpPr>
            <p:cNvPr id="76" name="object 76"/>
            <p:cNvSpPr/>
            <p:nvPr/>
          </p:nvSpPr>
          <p:spPr>
            <a:xfrm>
              <a:off x="8905875" y="13625512"/>
              <a:ext cx="6496050" cy="0"/>
            </a:xfrm>
            <a:custGeom>
              <a:avLst/>
              <a:gdLst/>
              <a:ahLst/>
              <a:cxnLst/>
              <a:rect l="l" t="t" r="r" b="b"/>
              <a:pathLst>
                <a:path w="6496050">
                  <a:moveTo>
                    <a:pt x="0" y="0"/>
                  </a:moveTo>
                  <a:lnTo>
                    <a:pt x="64960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905875" y="11310937"/>
              <a:ext cx="6496050" cy="1924050"/>
            </a:xfrm>
            <a:custGeom>
              <a:avLst/>
              <a:gdLst/>
              <a:ahLst/>
              <a:cxnLst/>
              <a:rect l="l" t="t" r="r" b="b"/>
              <a:pathLst>
                <a:path w="6496050" h="1924050">
                  <a:moveTo>
                    <a:pt x="0" y="1924049"/>
                  </a:moveTo>
                  <a:lnTo>
                    <a:pt x="251721" y="1924049"/>
                  </a:lnTo>
                </a:path>
                <a:path w="6496050" h="1924050">
                  <a:moveTo>
                    <a:pt x="6244327" y="1924049"/>
                  </a:moveTo>
                  <a:lnTo>
                    <a:pt x="6496049" y="1924049"/>
                  </a:lnTo>
                </a:path>
                <a:path w="6496050" h="1924050">
                  <a:moveTo>
                    <a:pt x="1372290" y="1924049"/>
                  </a:moveTo>
                  <a:lnTo>
                    <a:pt x="1875734" y="1924049"/>
                  </a:lnTo>
                </a:path>
                <a:path w="6496050" h="1924050">
                  <a:moveTo>
                    <a:pt x="2996302" y="1924049"/>
                  </a:moveTo>
                  <a:lnTo>
                    <a:pt x="3499746" y="1924049"/>
                  </a:lnTo>
                </a:path>
                <a:path w="6496050" h="1924050">
                  <a:moveTo>
                    <a:pt x="4620315" y="1924049"/>
                  </a:moveTo>
                  <a:lnTo>
                    <a:pt x="5123758" y="1924049"/>
                  </a:lnTo>
                </a:path>
                <a:path w="6496050" h="1924050">
                  <a:moveTo>
                    <a:pt x="6244327" y="1543049"/>
                  </a:moveTo>
                  <a:lnTo>
                    <a:pt x="6496049" y="1543049"/>
                  </a:lnTo>
                </a:path>
                <a:path w="6496050" h="1924050">
                  <a:moveTo>
                    <a:pt x="2996302" y="1543049"/>
                  </a:moveTo>
                  <a:lnTo>
                    <a:pt x="3499746" y="1543049"/>
                  </a:lnTo>
                </a:path>
                <a:path w="6496050" h="1924050">
                  <a:moveTo>
                    <a:pt x="1372290" y="1543049"/>
                  </a:moveTo>
                  <a:lnTo>
                    <a:pt x="1875734" y="1543049"/>
                  </a:lnTo>
                </a:path>
                <a:path w="6496050" h="1924050">
                  <a:moveTo>
                    <a:pt x="0" y="1543049"/>
                  </a:moveTo>
                  <a:lnTo>
                    <a:pt x="251721" y="1543049"/>
                  </a:lnTo>
                </a:path>
                <a:path w="6496050" h="1924050">
                  <a:moveTo>
                    <a:pt x="4620315" y="1543049"/>
                  </a:moveTo>
                  <a:lnTo>
                    <a:pt x="5123758" y="1543049"/>
                  </a:lnTo>
                </a:path>
                <a:path w="6496050" h="1924050">
                  <a:moveTo>
                    <a:pt x="4620315" y="1152524"/>
                  </a:moveTo>
                  <a:lnTo>
                    <a:pt x="6496049" y="1152524"/>
                  </a:lnTo>
                </a:path>
                <a:path w="6496050" h="1924050">
                  <a:moveTo>
                    <a:pt x="0" y="1152524"/>
                  </a:moveTo>
                  <a:lnTo>
                    <a:pt x="251721" y="1152524"/>
                  </a:lnTo>
                </a:path>
                <a:path w="6496050" h="1924050">
                  <a:moveTo>
                    <a:pt x="1372290" y="1152524"/>
                  </a:moveTo>
                  <a:lnTo>
                    <a:pt x="1875734" y="1152524"/>
                  </a:lnTo>
                </a:path>
                <a:path w="6496050" h="1924050">
                  <a:moveTo>
                    <a:pt x="2996302" y="1152524"/>
                  </a:moveTo>
                  <a:lnTo>
                    <a:pt x="3499746" y="1152524"/>
                  </a:lnTo>
                </a:path>
                <a:path w="6496050" h="1924050">
                  <a:moveTo>
                    <a:pt x="1372290" y="771524"/>
                  </a:moveTo>
                  <a:lnTo>
                    <a:pt x="6496049" y="771524"/>
                  </a:lnTo>
                </a:path>
                <a:path w="6496050" h="1924050">
                  <a:moveTo>
                    <a:pt x="0" y="771524"/>
                  </a:moveTo>
                  <a:lnTo>
                    <a:pt x="251721" y="771524"/>
                  </a:lnTo>
                </a:path>
                <a:path w="6496050" h="1924050">
                  <a:moveTo>
                    <a:pt x="0" y="390524"/>
                  </a:moveTo>
                  <a:lnTo>
                    <a:pt x="251721" y="390524"/>
                  </a:lnTo>
                </a:path>
                <a:path w="6496050" h="1924050">
                  <a:moveTo>
                    <a:pt x="1372290" y="390524"/>
                  </a:moveTo>
                  <a:lnTo>
                    <a:pt x="6496049" y="390524"/>
                  </a:lnTo>
                </a:path>
                <a:path w="6496050" h="1924050">
                  <a:moveTo>
                    <a:pt x="0" y="0"/>
                  </a:moveTo>
                  <a:lnTo>
                    <a:pt x="251721" y="0"/>
                  </a:lnTo>
                </a:path>
                <a:path w="6496050" h="1924050">
                  <a:moveTo>
                    <a:pt x="1372290" y="0"/>
                  </a:moveTo>
                  <a:lnTo>
                    <a:pt x="64960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905875" y="10929937"/>
              <a:ext cx="6496050" cy="0"/>
            </a:xfrm>
            <a:custGeom>
              <a:avLst/>
              <a:gdLst/>
              <a:ahLst/>
              <a:cxnLst/>
              <a:rect l="l" t="t" r="r" b="b"/>
              <a:pathLst>
                <a:path w="6496050">
                  <a:moveTo>
                    <a:pt x="0" y="0"/>
                  </a:moveTo>
                  <a:lnTo>
                    <a:pt x="64960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157589" y="11156225"/>
              <a:ext cx="5993130" cy="2465070"/>
            </a:xfrm>
            <a:custGeom>
              <a:avLst/>
              <a:gdLst/>
              <a:ahLst/>
              <a:cxnLst/>
              <a:rect l="l" t="t" r="r" b="b"/>
              <a:pathLst>
                <a:path w="5993130" h="2465069">
                  <a:moveTo>
                    <a:pt x="1120571" y="0"/>
                  </a:moveTo>
                  <a:lnTo>
                    <a:pt x="0" y="0"/>
                  </a:lnTo>
                  <a:lnTo>
                    <a:pt x="0" y="2464524"/>
                  </a:lnTo>
                  <a:lnTo>
                    <a:pt x="1120571" y="2464524"/>
                  </a:lnTo>
                  <a:lnTo>
                    <a:pt x="1120571" y="0"/>
                  </a:lnTo>
                  <a:close/>
                </a:path>
                <a:path w="5993130" h="2465069">
                  <a:moveTo>
                    <a:pt x="2744584" y="924204"/>
                  </a:moveTo>
                  <a:lnTo>
                    <a:pt x="1624012" y="924204"/>
                  </a:lnTo>
                  <a:lnTo>
                    <a:pt x="1624012" y="2464524"/>
                  </a:lnTo>
                  <a:lnTo>
                    <a:pt x="2744584" y="2464524"/>
                  </a:lnTo>
                  <a:lnTo>
                    <a:pt x="2744584" y="924204"/>
                  </a:lnTo>
                  <a:close/>
                </a:path>
                <a:path w="5993130" h="2465069">
                  <a:moveTo>
                    <a:pt x="4368597" y="1232268"/>
                  </a:moveTo>
                  <a:lnTo>
                    <a:pt x="3248025" y="1232268"/>
                  </a:lnTo>
                  <a:lnTo>
                    <a:pt x="3248025" y="2464524"/>
                  </a:lnTo>
                  <a:lnTo>
                    <a:pt x="4368597" y="2464524"/>
                  </a:lnTo>
                  <a:lnTo>
                    <a:pt x="4368597" y="1232268"/>
                  </a:lnTo>
                  <a:close/>
                </a:path>
                <a:path w="5993130" h="2465069">
                  <a:moveTo>
                    <a:pt x="5992609" y="1540332"/>
                  </a:moveTo>
                  <a:lnTo>
                    <a:pt x="4872037" y="1540332"/>
                  </a:lnTo>
                  <a:lnTo>
                    <a:pt x="4872037" y="2464524"/>
                  </a:lnTo>
                  <a:lnTo>
                    <a:pt x="5992609" y="2464524"/>
                  </a:lnTo>
                  <a:lnTo>
                    <a:pt x="5992609" y="1540332"/>
                  </a:lnTo>
                  <a:close/>
                </a:path>
              </a:pathLst>
            </a:custGeom>
            <a:solidFill>
              <a:srgbClr val="0094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905875" y="13625512"/>
              <a:ext cx="6496050" cy="0"/>
            </a:xfrm>
            <a:custGeom>
              <a:avLst/>
              <a:gdLst/>
              <a:ahLst/>
              <a:cxnLst/>
              <a:rect l="l" t="t" r="r" b="b"/>
              <a:pathLst>
                <a:path w="6496050">
                  <a:moveTo>
                    <a:pt x="0" y="0"/>
                  </a:moveTo>
                  <a:lnTo>
                    <a:pt x="64960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910637" y="13620749"/>
              <a:ext cx="6496050" cy="47625"/>
            </a:xfrm>
            <a:custGeom>
              <a:avLst/>
              <a:gdLst/>
              <a:ahLst/>
              <a:cxnLst/>
              <a:rect l="l" t="t" r="r" b="b"/>
              <a:pathLst>
                <a:path w="6496050" h="47625">
                  <a:moveTo>
                    <a:pt x="0" y="0"/>
                  </a:moveTo>
                  <a:lnTo>
                    <a:pt x="0" y="47624"/>
                  </a:lnTo>
                </a:path>
                <a:path w="6496050" h="47625">
                  <a:moveTo>
                    <a:pt x="1619249" y="0"/>
                  </a:moveTo>
                  <a:lnTo>
                    <a:pt x="1619249" y="47624"/>
                  </a:lnTo>
                </a:path>
                <a:path w="6496050" h="47625">
                  <a:moveTo>
                    <a:pt x="3248024" y="0"/>
                  </a:moveTo>
                  <a:lnTo>
                    <a:pt x="3248024" y="47624"/>
                  </a:lnTo>
                </a:path>
                <a:path w="6496050" h="47625">
                  <a:moveTo>
                    <a:pt x="4867274" y="0"/>
                  </a:moveTo>
                  <a:lnTo>
                    <a:pt x="4867274" y="47624"/>
                  </a:lnTo>
                </a:path>
                <a:path w="6496050" h="47625">
                  <a:moveTo>
                    <a:pt x="6496049" y="0"/>
                  </a:moveTo>
                  <a:lnTo>
                    <a:pt x="6496049" y="476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10043962" y="11625981"/>
            <a:ext cx="256726" cy="186848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088" spc="-26" dirty="0">
                <a:latin typeface="Trebuchet MS"/>
                <a:cs typeface="Trebuchet MS"/>
              </a:rPr>
              <a:t>32K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1727494" y="12584051"/>
            <a:ext cx="256726" cy="186848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088" spc="-26" dirty="0">
                <a:latin typeface="Trebuchet MS"/>
                <a:cs typeface="Trebuchet MS"/>
              </a:rPr>
              <a:t>20K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3411025" y="12903406"/>
            <a:ext cx="256726" cy="186848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088" spc="-26" dirty="0">
                <a:latin typeface="Trebuchet MS"/>
                <a:cs typeface="Trebuchet MS"/>
              </a:rPr>
              <a:t>16K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5094557" y="13222762"/>
            <a:ext cx="256726" cy="186848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088" spc="-26" dirty="0">
                <a:latin typeface="Trebuchet MS"/>
                <a:cs typeface="Trebuchet MS"/>
              </a:rPr>
              <a:t>12K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999780" y="13500929"/>
            <a:ext cx="262651" cy="1040590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088" spc="-26" dirty="0">
                <a:latin typeface="Trebuchet MS"/>
                <a:cs typeface="Trebuchet MS"/>
              </a:rPr>
              <a:t>10K</a:t>
            </a:r>
            <a:endParaRPr sz="1088">
              <a:latin typeface="Trebuchet MS"/>
              <a:cs typeface="Trebuchet MS"/>
            </a:endParaRPr>
          </a:p>
          <a:p>
            <a:pPr>
              <a:spcBef>
                <a:spcPts val="570"/>
              </a:spcBef>
            </a:pPr>
            <a:endParaRPr sz="1088">
              <a:latin typeface="Trebuchet MS"/>
              <a:cs typeface="Trebuchet MS"/>
            </a:endParaRPr>
          </a:p>
          <a:p>
            <a:pPr marL="78331"/>
            <a:r>
              <a:rPr sz="1088" spc="-26" dirty="0">
                <a:latin typeface="Trebuchet MS"/>
                <a:cs typeface="Trebuchet MS"/>
              </a:rPr>
              <a:t>5K</a:t>
            </a:r>
            <a:endParaRPr sz="1088">
              <a:latin typeface="Trebuchet MS"/>
              <a:cs typeface="Trebuchet MS"/>
            </a:endParaRPr>
          </a:p>
          <a:p>
            <a:pPr>
              <a:spcBef>
                <a:spcPts val="575"/>
              </a:spcBef>
            </a:pPr>
            <a:endParaRPr sz="1088">
              <a:latin typeface="Trebuchet MS"/>
              <a:cs typeface="Trebuchet MS"/>
            </a:endParaRPr>
          </a:p>
          <a:p>
            <a:pPr marL="167193"/>
            <a:r>
              <a:rPr sz="1088" spc="10" dirty="0">
                <a:latin typeface="Trebuchet MS"/>
                <a:cs typeface="Trebuchet MS"/>
              </a:rPr>
              <a:t>0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999779" y="13101733"/>
            <a:ext cx="256726" cy="186848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088" spc="-26" dirty="0">
                <a:latin typeface="Trebuchet MS"/>
                <a:cs typeface="Trebuchet MS"/>
              </a:rPr>
              <a:t>15K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999779" y="11904149"/>
            <a:ext cx="256726" cy="1040590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088" spc="-26" dirty="0">
                <a:latin typeface="Trebuchet MS"/>
                <a:cs typeface="Trebuchet MS"/>
              </a:rPr>
              <a:t>30K</a:t>
            </a:r>
            <a:endParaRPr sz="1088">
              <a:latin typeface="Trebuchet MS"/>
              <a:cs typeface="Trebuchet MS"/>
            </a:endParaRPr>
          </a:p>
          <a:p>
            <a:pPr>
              <a:spcBef>
                <a:spcPts val="570"/>
              </a:spcBef>
            </a:pPr>
            <a:endParaRPr sz="1088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088" spc="-26" dirty="0">
                <a:latin typeface="Trebuchet MS"/>
                <a:cs typeface="Trebuchet MS"/>
              </a:rPr>
              <a:t>25K</a:t>
            </a:r>
            <a:endParaRPr sz="1088">
              <a:latin typeface="Trebuchet MS"/>
              <a:cs typeface="Trebuchet MS"/>
            </a:endParaRPr>
          </a:p>
          <a:p>
            <a:pPr>
              <a:spcBef>
                <a:spcPts val="575"/>
              </a:spcBef>
            </a:pPr>
            <a:endParaRPr sz="1088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088" spc="-26" dirty="0">
                <a:latin typeface="Trebuchet MS"/>
                <a:cs typeface="Trebuchet MS"/>
              </a:rPr>
              <a:t>20K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999779" y="11504954"/>
            <a:ext cx="256726" cy="186848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088" spc="-26" dirty="0">
                <a:latin typeface="Trebuchet MS"/>
                <a:cs typeface="Trebuchet MS"/>
              </a:rPr>
              <a:t>35K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9614440" y="14447431"/>
            <a:ext cx="1123012" cy="186848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088" dirty="0">
                <a:latin typeface="Trebuchet MS"/>
                <a:cs typeface="Trebuchet MS"/>
              </a:rPr>
              <a:t>Paid</a:t>
            </a:r>
            <a:r>
              <a:rPr sz="1088" spc="-36" dirty="0">
                <a:latin typeface="Trebuchet MS"/>
                <a:cs typeface="Trebuchet MS"/>
              </a:rPr>
              <a:t> </a:t>
            </a:r>
            <a:r>
              <a:rPr sz="1088" spc="-10" dirty="0">
                <a:latin typeface="Trebuchet MS"/>
                <a:cs typeface="Trebuchet MS"/>
              </a:rPr>
              <a:t>Employment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3203671" y="14447431"/>
            <a:ext cx="677362" cy="180712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088" dirty="0">
                <a:latin typeface="Trebuchet MS"/>
                <a:cs typeface="Trebuchet MS"/>
              </a:rPr>
              <a:t>Job</a:t>
            </a:r>
            <a:r>
              <a:rPr sz="1088" spc="-36" dirty="0">
                <a:latin typeface="Trebuchet MS"/>
                <a:cs typeface="Trebuchet MS"/>
              </a:rPr>
              <a:t> </a:t>
            </a:r>
            <a:r>
              <a:rPr sz="1088" spc="-10" dirty="0">
                <a:latin typeface="Trebuchet MS"/>
                <a:cs typeface="Trebuchet MS"/>
              </a:rPr>
              <a:t>Search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4837832" y="14447431"/>
            <a:ext cx="774786" cy="180712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spcBef>
                <a:spcPts val="104"/>
              </a:spcBef>
            </a:pPr>
            <a:r>
              <a:rPr sz="1088" dirty="0">
                <a:latin typeface="Trebuchet MS"/>
                <a:cs typeface="Trebuchet MS"/>
              </a:rPr>
              <a:t>Job</a:t>
            </a:r>
            <a:r>
              <a:rPr sz="1088" spc="-36" dirty="0">
                <a:latin typeface="Trebuchet MS"/>
                <a:cs typeface="Trebuchet MS"/>
              </a:rPr>
              <a:t> </a:t>
            </a:r>
            <a:r>
              <a:rPr sz="1088" spc="-10" dirty="0">
                <a:latin typeface="Trebuchet MS"/>
                <a:cs typeface="Trebuchet MS"/>
              </a:rPr>
              <a:t>Training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1243664" y="14447430"/>
            <a:ext cx="1908990" cy="346718"/>
          </a:xfrm>
          <a:prstGeom prst="rect">
            <a:avLst/>
          </a:prstGeom>
        </p:spPr>
        <p:txBody>
          <a:bodyPr vert="horz" wrap="square" lIns="0" tIns="13165" rIns="0" bIns="0" rtlCol="0">
            <a:spAutoFit/>
          </a:bodyPr>
          <a:lstStyle/>
          <a:p>
            <a:pPr>
              <a:lnSpc>
                <a:spcPts val="1296"/>
              </a:lnSpc>
              <a:spcBef>
                <a:spcPts val="104"/>
              </a:spcBef>
            </a:pPr>
            <a:r>
              <a:rPr sz="1088" spc="10" dirty="0">
                <a:latin typeface="Trebuchet MS"/>
                <a:cs typeface="Trebuchet MS"/>
              </a:rPr>
              <a:t>Community</a:t>
            </a:r>
            <a:r>
              <a:rPr sz="1088" spc="171" dirty="0">
                <a:latin typeface="Trebuchet MS"/>
                <a:cs typeface="Trebuchet MS"/>
              </a:rPr>
              <a:t> </a:t>
            </a:r>
            <a:r>
              <a:rPr sz="1088" spc="-10" dirty="0">
                <a:latin typeface="Trebuchet MS"/>
                <a:cs typeface="Trebuchet MS"/>
              </a:rPr>
              <a:t>Service</a:t>
            </a:r>
            <a:endParaRPr sz="1088">
              <a:latin typeface="Trebuchet MS"/>
              <a:cs typeface="Trebuchet MS"/>
            </a:endParaRPr>
          </a:p>
          <a:p>
            <a:pPr marL="747762">
              <a:lnSpc>
                <a:spcPts val="1296"/>
              </a:lnSpc>
            </a:pPr>
            <a:r>
              <a:rPr sz="1088" dirty="0">
                <a:latin typeface="Trebuchet MS"/>
                <a:cs typeface="Trebuchet MS"/>
              </a:rPr>
              <a:t>Work</a:t>
            </a:r>
            <a:r>
              <a:rPr sz="1088" spc="36" dirty="0">
                <a:latin typeface="Trebuchet MS"/>
                <a:cs typeface="Trebuchet MS"/>
              </a:rPr>
              <a:t> </a:t>
            </a:r>
            <a:r>
              <a:rPr sz="1088" spc="-10" dirty="0">
                <a:latin typeface="Trebuchet MS"/>
                <a:cs typeface="Trebuchet MS"/>
              </a:rPr>
              <a:t>Participation</a:t>
            </a:r>
            <a:endParaRPr sz="1088">
              <a:latin typeface="Trebuchet MS"/>
              <a:cs typeface="Trebuchet M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8545571" y="10940485"/>
            <a:ext cx="7741282" cy="3949634"/>
          </a:xfrm>
          <a:custGeom>
            <a:avLst/>
            <a:gdLst/>
            <a:ahLst/>
            <a:cxnLst/>
            <a:rect l="l" t="t" r="r" b="b"/>
            <a:pathLst>
              <a:path w="7467600" h="3810000">
                <a:moveTo>
                  <a:pt x="0" y="3810000"/>
                </a:moveTo>
                <a:lnTo>
                  <a:pt x="0" y="0"/>
                </a:lnTo>
                <a:lnTo>
                  <a:pt x="7467600" y="0"/>
                </a:lnTo>
                <a:lnTo>
                  <a:pt x="7467600" y="3810000"/>
                </a:lnTo>
                <a:lnTo>
                  <a:pt x="0" y="3810000"/>
                </a:lnTo>
                <a:close/>
              </a:path>
            </a:pathLst>
          </a:custGeom>
          <a:ln w="9525">
            <a:solidFill>
              <a:srgbClr val="0094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488318" y="2409277"/>
            <a:ext cx="3791648" cy="1217931"/>
          </a:xfrm>
          <a:prstGeom prst="rect">
            <a:avLst/>
          </a:prstGeom>
          <a:ln w="9525">
            <a:solidFill>
              <a:srgbClr val="0094B8"/>
            </a:solidFill>
          </a:ln>
        </p:spPr>
        <p:txBody>
          <a:bodyPr vert="horz" wrap="square" lIns="0" tIns="69119" rIns="0" bIns="0" rtlCol="0">
            <a:spAutoFit/>
          </a:bodyPr>
          <a:lstStyle/>
          <a:p>
            <a:pPr marL="123091" marR="118483" algn="ctr">
              <a:lnSpc>
                <a:spcPct val="125000"/>
              </a:lnSpc>
              <a:spcBef>
                <a:spcPts val="544"/>
              </a:spcBef>
            </a:pPr>
            <a:r>
              <a:rPr sz="1555" b="1" spc="389" dirty="0">
                <a:solidFill>
                  <a:srgbClr val="416085"/>
                </a:solidFill>
                <a:latin typeface="Trebuchet MS"/>
                <a:cs typeface="Trebuchet MS"/>
              </a:rPr>
              <a:t>%</a:t>
            </a:r>
            <a:r>
              <a:rPr sz="1555" b="1" spc="26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of</a:t>
            </a:r>
            <a:r>
              <a:rPr sz="1555" b="1" spc="36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Individuals</a:t>
            </a:r>
            <a:r>
              <a:rPr sz="1555" b="1" spc="21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Participating</a:t>
            </a:r>
            <a:r>
              <a:rPr sz="1555" b="1" spc="16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in</a:t>
            </a:r>
            <a:r>
              <a:rPr sz="1555" b="1" spc="-1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spc="-21" dirty="0">
                <a:solidFill>
                  <a:srgbClr val="416085"/>
                </a:solidFill>
                <a:latin typeface="Trebuchet MS"/>
                <a:cs typeface="Trebuchet MS"/>
              </a:rPr>
              <a:t>Work </a:t>
            </a:r>
            <a:r>
              <a:rPr sz="1555" b="1" spc="-10" dirty="0">
                <a:solidFill>
                  <a:srgbClr val="416085"/>
                </a:solidFill>
                <a:latin typeface="Trebuchet MS"/>
                <a:cs typeface="Trebuchet MS"/>
              </a:rPr>
              <a:t>Activities</a:t>
            </a:r>
            <a:endParaRPr sz="1555">
              <a:latin typeface="Trebuchet MS"/>
              <a:cs typeface="Trebuchet MS"/>
            </a:endParaRPr>
          </a:p>
          <a:p>
            <a:pPr algn="ctr">
              <a:spcBef>
                <a:spcPts val="777"/>
              </a:spcBef>
            </a:pPr>
            <a:r>
              <a:rPr sz="2643" spc="57" dirty="0">
                <a:solidFill>
                  <a:srgbClr val="6AAAF1"/>
                </a:solidFill>
                <a:latin typeface="Trebuchet MS"/>
                <a:cs typeface="Trebuchet MS"/>
              </a:rPr>
              <a:t>26,740</a:t>
            </a:r>
            <a:endParaRPr sz="2643">
              <a:latin typeface="Trebuchet MS"/>
              <a:cs typeface="Trebuchet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437952" y="2409277"/>
            <a:ext cx="3791648" cy="1220191"/>
          </a:xfrm>
          <a:prstGeom prst="rect">
            <a:avLst/>
          </a:prstGeom>
          <a:ln w="9525">
            <a:solidFill>
              <a:srgbClr val="0094B8"/>
            </a:solidFill>
          </a:ln>
        </p:spPr>
        <p:txBody>
          <a:bodyPr vert="horz" wrap="square" lIns="0" tIns="128363" rIns="0" bIns="0" rtlCol="0">
            <a:spAutoFit/>
          </a:bodyPr>
          <a:lstStyle/>
          <a:p>
            <a:pPr algn="ctr">
              <a:spcBef>
                <a:spcPts val="1011"/>
              </a:spcBef>
            </a:pP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Avg.</a:t>
            </a:r>
            <a:r>
              <a:rPr sz="1555" b="1" spc="21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Weekly</a:t>
            </a:r>
            <a:r>
              <a:rPr sz="1555" b="1" spc="21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Participation</a:t>
            </a:r>
            <a:r>
              <a:rPr sz="1555" b="1" spc="-26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spc="-21" dirty="0">
                <a:solidFill>
                  <a:srgbClr val="416085"/>
                </a:solidFill>
                <a:latin typeface="Trebuchet MS"/>
                <a:cs typeface="Trebuchet MS"/>
              </a:rPr>
              <a:t>Hours</a:t>
            </a:r>
            <a:endParaRPr sz="1555">
              <a:latin typeface="Trebuchet MS"/>
              <a:cs typeface="Trebuchet MS"/>
            </a:endParaRPr>
          </a:p>
          <a:p>
            <a:pPr>
              <a:spcBef>
                <a:spcPts val="1301"/>
              </a:spcBef>
            </a:pPr>
            <a:endParaRPr sz="1555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643" spc="57" dirty="0">
                <a:solidFill>
                  <a:srgbClr val="6AAAF1"/>
                </a:solidFill>
                <a:latin typeface="Trebuchet MS"/>
                <a:cs typeface="Trebuchet MS"/>
              </a:rPr>
              <a:t>26,740</a:t>
            </a:r>
            <a:endParaRPr sz="2643">
              <a:latin typeface="Trebuchet MS"/>
              <a:cs typeface="Trebuchet M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387585" y="2409277"/>
            <a:ext cx="4107619" cy="1217931"/>
          </a:xfrm>
          <a:prstGeom prst="rect">
            <a:avLst/>
          </a:prstGeom>
          <a:ln w="9525">
            <a:solidFill>
              <a:srgbClr val="0094B8"/>
            </a:solidFill>
          </a:ln>
        </p:spPr>
        <p:txBody>
          <a:bodyPr vert="horz" wrap="square" lIns="0" tIns="69119" rIns="0" bIns="0" rtlCol="0">
            <a:spAutoFit/>
          </a:bodyPr>
          <a:lstStyle/>
          <a:p>
            <a:pPr marL="498288" marR="487756" algn="ctr">
              <a:lnSpc>
                <a:spcPct val="125000"/>
              </a:lnSpc>
              <a:spcBef>
                <a:spcPts val="544"/>
              </a:spcBef>
            </a:pPr>
            <a:r>
              <a:rPr sz="1555" b="1" spc="389" dirty="0">
                <a:solidFill>
                  <a:srgbClr val="416085"/>
                </a:solidFill>
                <a:latin typeface="Trebuchet MS"/>
                <a:cs typeface="Trebuchet MS"/>
              </a:rPr>
              <a:t>%</a:t>
            </a:r>
            <a:r>
              <a:rPr sz="1555" b="1" spc="16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of</a:t>
            </a:r>
            <a:r>
              <a:rPr sz="1555" b="1" spc="31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Participants</a:t>
            </a:r>
            <a:r>
              <a:rPr sz="1555" b="1" spc="26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Completing</a:t>
            </a:r>
            <a:r>
              <a:rPr sz="1555" b="1" spc="16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spc="-26" dirty="0">
                <a:solidFill>
                  <a:srgbClr val="416085"/>
                </a:solidFill>
                <a:latin typeface="Trebuchet MS"/>
                <a:cs typeface="Trebuchet MS"/>
              </a:rPr>
              <a:t>Job </a:t>
            </a:r>
            <a:r>
              <a:rPr sz="1555" b="1" spc="-10" dirty="0">
                <a:solidFill>
                  <a:srgbClr val="416085"/>
                </a:solidFill>
                <a:latin typeface="Trebuchet MS"/>
                <a:cs typeface="Trebuchet MS"/>
              </a:rPr>
              <a:t>Trainings</a:t>
            </a:r>
            <a:endParaRPr sz="1555">
              <a:latin typeface="Trebuchet MS"/>
              <a:cs typeface="Trebuchet MS"/>
            </a:endParaRPr>
          </a:p>
          <a:p>
            <a:pPr algn="ctr">
              <a:spcBef>
                <a:spcPts val="777"/>
              </a:spcBef>
            </a:pPr>
            <a:r>
              <a:rPr sz="2643" spc="181" dirty="0">
                <a:solidFill>
                  <a:srgbClr val="6AAAF1"/>
                </a:solidFill>
                <a:latin typeface="Trebuchet MS"/>
                <a:cs typeface="Trebuchet MS"/>
              </a:rPr>
              <a:t>33.42%</a:t>
            </a:r>
            <a:endParaRPr sz="2643">
              <a:latin typeface="Trebuchet MS"/>
              <a:cs typeface="Trebuchet M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2653189" y="2409277"/>
            <a:ext cx="3633663" cy="1220191"/>
          </a:xfrm>
          <a:prstGeom prst="rect">
            <a:avLst/>
          </a:prstGeom>
          <a:ln w="9525">
            <a:solidFill>
              <a:srgbClr val="0094B8"/>
            </a:solidFill>
          </a:ln>
        </p:spPr>
        <p:txBody>
          <a:bodyPr vert="horz" wrap="square" lIns="0" tIns="128363" rIns="0" bIns="0" rtlCol="0">
            <a:spAutoFit/>
          </a:bodyPr>
          <a:lstStyle/>
          <a:p>
            <a:pPr algn="ctr">
              <a:spcBef>
                <a:spcPts val="1011"/>
              </a:spcBef>
            </a:pP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Employee</a:t>
            </a:r>
            <a:r>
              <a:rPr sz="1555" b="1" spc="1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dirty="0">
                <a:solidFill>
                  <a:srgbClr val="416085"/>
                </a:solidFill>
                <a:latin typeface="Trebuchet MS"/>
                <a:cs typeface="Trebuchet MS"/>
              </a:rPr>
              <a:t>Placement</a:t>
            </a:r>
            <a:r>
              <a:rPr sz="1555" b="1" spc="1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55" b="1" spc="-21" dirty="0">
                <a:solidFill>
                  <a:srgbClr val="416085"/>
                </a:solidFill>
                <a:latin typeface="Trebuchet MS"/>
                <a:cs typeface="Trebuchet MS"/>
              </a:rPr>
              <a:t>Rate</a:t>
            </a:r>
            <a:endParaRPr sz="1555">
              <a:latin typeface="Trebuchet MS"/>
              <a:cs typeface="Trebuchet MS"/>
            </a:endParaRPr>
          </a:p>
          <a:p>
            <a:pPr>
              <a:spcBef>
                <a:spcPts val="1301"/>
              </a:spcBef>
            </a:pPr>
            <a:endParaRPr sz="1555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643" spc="181" dirty="0">
                <a:solidFill>
                  <a:srgbClr val="6AAAF1"/>
                </a:solidFill>
                <a:latin typeface="Trebuchet MS"/>
                <a:cs typeface="Trebuchet MS"/>
              </a:rPr>
              <a:t>33.42%</a:t>
            </a:r>
            <a:endParaRPr sz="2643">
              <a:latin typeface="Trebuchet MS"/>
              <a:cs typeface="Trebuchet MS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36D33B59-A8C5-D96E-B822-30FFEA6190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" y="0"/>
            <a:ext cx="12496800" cy="5578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204</Words>
  <Application>Microsoft Office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Trebuchet MS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Deepty Goyal</cp:lastModifiedBy>
  <cp:revision>2</cp:revision>
  <dcterms:created xsi:type="dcterms:W3CDTF">2025-08-04T05:33:07Z</dcterms:created>
  <dcterms:modified xsi:type="dcterms:W3CDTF">2025-08-04T05:38:05Z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2025-08-04T00:00:00Z</vt:filetime>
  </property>
  <property fmtid="{D5CDD505-2E9C-101B-9397-08002B2CF9AE}" pid="3" name="Creator">
    <vt:lpwstr>Amazon QuickSight</vt:lpwstr>
  </property>
  <property fmtid="{D5CDD505-2E9C-101B-9397-08002B2CF9AE}" pid="4" name="LastSaved">
    <vt:filetime>2025-08-04T00:00:00Z</vt:filetime>
  </property>
  <property fmtid="{D5CDD505-2E9C-101B-9397-08002B2CF9AE}" pid="5" name="Producer">
    <vt:lpwstr>Amazon QuickSight</vt:lpwstr>
  </property>
</Properties>
</file>