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Average"/>
      <p:regular r:id="rId22"/>
    </p:embeddedFont>
    <p:embeddedFont>
      <p:font typeface="Oswald"/>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D5E5FFC-C135-4E17-9076-DC3C815D164E}">
  <a:tblStyle styleId="{9D5E5FFC-C135-4E17-9076-DC3C815D164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font" Target="fonts/Average-regular.fntdata"/><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24" Type="http://schemas.openxmlformats.org/officeDocument/2006/relationships/font" Target="fonts/Oswald-bold.fntdata"/><Relationship Id="rId12" Type="http://schemas.openxmlformats.org/officeDocument/2006/relationships/slide" Target="slides/slide6.xml"/><Relationship Id="rId23" Type="http://schemas.openxmlformats.org/officeDocument/2006/relationships/font" Target="fonts/Oswald-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a0ed070a9d_2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a0ed070a9d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a0ed070a9d_2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a0ed070a9d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ac416471a5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ac416471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a0ed070a9d_2_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a0ed070a9d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a0ed070a9d_2_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a0ed070a9d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a0ed070a9d_2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a0ed070a9d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a0ed070a9d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a0ed070a9d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a10cd9fcd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a10cd9fcd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a0ed070a9d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a0ed070a9d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a0ed070a9d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a0ed070a9d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a10cd9fc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a10cd9fc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c6f980f91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6f980f9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a10cd9fcd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a10cd9fcd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22375" y="1563450"/>
            <a:ext cx="8298000" cy="57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500"/>
              <a:t>Real-Time Driver Drowsiness Detection System Using Deep Learning</a:t>
            </a:r>
            <a:r>
              <a:rPr lang="en" sz="2500"/>
              <a:t> </a:t>
            </a:r>
            <a:endParaRPr sz="2500"/>
          </a:p>
        </p:txBody>
      </p:sp>
      <p:graphicFrame>
        <p:nvGraphicFramePr>
          <p:cNvPr id="60" name="Google Shape;60;p13"/>
          <p:cNvGraphicFramePr/>
          <p:nvPr/>
        </p:nvGraphicFramePr>
        <p:xfrm>
          <a:off x="2274975" y="2571745"/>
          <a:ext cx="3000000" cy="3000000"/>
        </p:xfrm>
        <a:graphic>
          <a:graphicData uri="http://schemas.openxmlformats.org/drawingml/2006/table">
            <a:tbl>
              <a:tblPr>
                <a:noFill/>
                <a:tableStyleId>{9D5E5FFC-C135-4E17-9076-DC3C815D164E}</a:tableStyleId>
              </a:tblPr>
              <a:tblGrid>
                <a:gridCol w="1077300"/>
                <a:gridCol w="2301500"/>
                <a:gridCol w="1384800"/>
              </a:tblGrid>
              <a:tr h="380975">
                <a:tc>
                  <a:txBody>
                    <a:bodyPr/>
                    <a:lstStyle/>
                    <a:p>
                      <a:pPr indent="0" lvl="0" marL="0" rtl="0" algn="ctr">
                        <a:spcBef>
                          <a:spcPts val="0"/>
                        </a:spcBef>
                        <a:spcAft>
                          <a:spcPts val="0"/>
                        </a:spcAft>
                        <a:buNone/>
                      </a:pPr>
                      <a:r>
                        <a:rPr b="1" lang="en" sz="1300">
                          <a:solidFill>
                            <a:schemeClr val="dk1"/>
                          </a:solidFill>
                        </a:rPr>
                        <a:t>Seat No.</a:t>
                      </a:r>
                      <a:endParaRPr b="1" sz="1300">
                        <a:solidFill>
                          <a:schemeClr val="dk1"/>
                        </a:solidFill>
                      </a:endParaRPr>
                    </a:p>
                  </a:txBody>
                  <a:tcPr marT="91425" marB="91425" marR="91425" marL="91425">
                    <a:solidFill>
                      <a:srgbClr val="000000"/>
                    </a:solidFill>
                  </a:tcPr>
                </a:tc>
                <a:tc>
                  <a:txBody>
                    <a:bodyPr/>
                    <a:lstStyle/>
                    <a:p>
                      <a:pPr indent="0" lvl="0" marL="0" rtl="0" algn="ctr">
                        <a:spcBef>
                          <a:spcPts val="0"/>
                        </a:spcBef>
                        <a:spcAft>
                          <a:spcPts val="0"/>
                        </a:spcAft>
                        <a:buNone/>
                      </a:pPr>
                      <a:r>
                        <a:rPr b="1" lang="en" sz="1300">
                          <a:solidFill>
                            <a:schemeClr val="dk1"/>
                          </a:solidFill>
                        </a:rPr>
                        <a:t>Name</a:t>
                      </a:r>
                      <a:endParaRPr b="1" sz="1300">
                        <a:solidFill>
                          <a:schemeClr val="dk1"/>
                        </a:solidFill>
                      </a:endParaRPr>
                    </a:p>
                  </a:txBody>
                  <a:tcPr marT="91425" marB="91425" marR="91425" marL="91425">
                    <a:solidFill>
                      <a:srgbClr val="000000"/>
                    </a:solidFill>
                  </a:tcPr>
                </a:tc>
                <a:tc>
                  <a:txBody>
                    <a:bodyPr/>
                    <a:lstStyle/>
                    <a:p>
                      <a:pPr indent="0" lvl="0" marL="0" rtl="0" algn="ctr">
                        <a:spcBef>
                          <a:spcPts val="0"/>
                        </a:spcBef>
                        <a:spcAft>
                          <a:spcPts val="0"/>
                        </a:spcAft>
                        <a:buNone/>
                      </a:pPr>
                      <a:r>
                        <a:rPr b="1" lang="en" sz="1300">
                          <a:solidFill>
                            <a:schemeClr val="dk1"/>
                          </a:solidFill>
                        </a:rPr>
                        <a:t>Roll No.</a:t>
                      </a:r>
                      <a:endParaRPr b="1" sz="1300">
                        <a:solidFill>
                          <a:schemeClr val="dk1"/>
                        </a:solidFill>
                      </a:endParaRPr>
                    </a:p>
                  </a:txBody>
                  <a:tcPr marT="91425" marB="91425" marR="91425" marL="91425">
                    <a:solidFill>
                      <a:srgbClr val="000000"/>
                    </a:solidFill>
                  </a:tcPr>
                </a:tc>
              </a:tr>
              <a:tr h="380975">
                <a:tc>
                  <a:txBody>
                    <a:bodyPr/>
                    <a:lstStyle/>
                    <a:p>
                      <a:pPr indent="0" lvl="0" marL="0" rtl="0" algn="ctr">
                        <a:spcBef>
                          <a:spcPts val="0"/>
                        </a:spcBef>
                        <a:spcAft>
                          <a:spcPts val="0"/>
                        </a:spcAft>
                        <a:buNone/>
                      </a:pPr>
                      <a:r>
                        <a:rPr lang="en" sz="1300">
                          <a:solidFill>
                            <a:schemeClr val="dk1"/>
                          </a:solidFill>
                        </a:rPr>
                        <a:t>B224129</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rPr>
                        <a:t>Ritesh  Kulkarni</a:t>
                      </a:r>
                      <a:endParaRPr sz="1300">
                        <a:solidFill>
                          <a:schemeClr val="dk1"/>
                        </a:solidFill>
                      </a:endParaRPr>
                    </a:p>
                  </a:txBody>
                  <a:tcPr marT="91425" marB="91425" marR="91425" marL="91425"/>
                </a:tc>
                <a:tc>
                  <a:txBody>
                    <a:bodyPr/>
                    <a:lstStyle/>
                    <a:p>
                      <a:pPr indent="0" lvl="0" marL="0" rtl="0" algn="ctr">
                        <a:spcBef>
                          <a:spcPts val="0"/>
                        </a:spcBef>
                        <a:spcAft>
                          <a:spcPts val="0"/>
                        </a:spcAft>
                        <a:buNone/>
                      </a:pPr>
                      <a:r>
                        <a:rPr lang="en" sz="1300">
                          <a:solidFill>
                            <a:schemeClr val="dk1"/>
                          </a:solidFill>
                        </a:rPr>
                        <a:t>260</a:t>
                      </a:r>
                      <a:endParaRPr sz="1300">
                        <a:solidFill>
                          <a:schemeClr val="dk1"/>
                        </a:solidFill>
                      </a:endParaRPr>
                    </a:p>
                  </a:txBody>
                  <a:tcPr marT="91425" marB="91425" marR="91425" marL="91425"/>
                </a:tc>
              </a:tr>
              <a:tr h="397800">
                <a:tc>
                  <a:txBody>
                    <a:bodyPr/>
                    <a:lstStyle/>
                    <a:p>
                      <a:pPr indent="0" lvl="0" marL="0" rtl="0" algn="ctr">
                        <a:spcBef>
                          <a:spcPts val="0"/>
                        </a:spcBef>
                        <a:spcAft>
                          <a:spcPts val="0"/>
                        </a:spcAft>
                        <a:buNone/>
                      </a:pPr>
                      <a:r>
                        <a:rPr lang="en" sz="1300">
                          <a:solidFill>
                            <a:schemeClr val="dk1"/>
                          </a:solidFill>
                        </a:rPr>
                        <a:t>B224135</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rPr>
                        <a:t>Rushikesh Jadhav</a:t>
                      </a:r>
                      <a:endParaRPr sz="1300">
                        <a:solidFill>
                          <a:schemeClr val="dk1"/>
                        </a:solidFill>
                      </a:endParaRPr>
                    </a:p>
                  </a:txBody>
                  <a:tcPr marT="91425" marB="91425" marR="91425" marL="91425"/>
                </a:tc>
                <a:tc>
                  <a:txBody>
                    <a:bodyPr/>
                    <a:lstStyle/>
                    <a:p>
                      <a:pPr indent="0" lvl="0" marL="0" rtl="0" algn="ctr">
                        <a:spcBef>
                          <a:spcPts val="0"/>
                        </a:spcBef>
                        <a:spcAft>
                          <a:spcPts val="0"/>
                        </a:spcAft>
                        <a:buNone/>
                      </a:pPr>
                      <a:r>
                        <a:rPr lang="en" sz="1300">
                          <a:solidFill>
                            <a:schemeClr val="dk1"/>
                          </a:solidFill>
                        </a:rPr>
                        <a:t>270</a:t>
                      </a:r>
                      <a:endParaRPr sz="1300">
                        <a:solidFill>
                          <a:schemeClr val="dk1"/>
                        </a:solidFill>
                      </a:endParaRPr>
                    </a:p>
                  </a:txBody>
                  <a:tcPr marT="91425" marB="91425" marR="91425" marL="91425"/>
                </a:tc>
              </a:tr>
              <a:tr h="380975">
                <a:tc>
                  <a:txBody>
                    <a:bodyPr/>
                    <a:lstStyle/>
                    <a:p>
                      <a:pPr indent="0" lvl="0" marL="0" rtl="0" algn="ctr">
                        <a:spcBef>
                          <a:spcPts val="0"/>
                        </a:spcBef>
                        <a:spcAft>
                          <a:spcPts val="0"/>
                        </a:spcAft>
                        <a:buNone/>
                      </a:pPr>
                      <a:r>
                        <a:rPr lang="en" sz="1300">
                          <a:solidFill>
                            <a:schemeClr val="dk1"/>
                          </a:solidFill>
                        </a:rPr>
                        <a:t>B224139</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rPr>
                        <a:t>Uddhav Patil</a:t>
                      </a:r>
                      <a:endParaRPr sz="1300">
                        <a:solidFill>
                          <a:schemeClr val="dk1"/>
                        </a:solidFill>
                      </a:endParaRPr>
                    </a:p>
                  </a:txBody>
                  <a:tcPr marT="91425" marB="91425" marR="91425" marL="91425"/>
                </a:tc>
                <a:tc>
                  <a:txBody>
                    <a:bodyPr/>
                    <a:lstStyle/>
                    <a:p>
                      <a:pPr indent="0" lvl="0" marL="0" rtl="0" algn="ctr">
                        <a:spcBef>
                          <a:spcPts val="0"/>
                        </a:spcBef>
                        <a:spcAft>
                          <a:spcPts val="0"/>
                        </a:spcAft>
                        <a:buNone/>
                      </a:pPr>
                      <a:r>
                        <a:rPr lang="en" sz="1300">
                          <a:solidFill>
                            <a:schemeClr val="dk1"/>
                          </a:solidFill>
                        </a:rPr>
                        <a:t>276</a:t>
                      </a:r>
                      <a:endParaRPr sz="1300">
                        <a:solidFill>
                          <a:schemeClr val="dk1"/>
                        </a:solidFill>
                      </a:endParaRPr>
                    </a:p>
                  </a:txBody>
                  <a:tcPr marT="91425" marB="91425" marR="91425" marL="91425"/>
                </a:tc>
              </a:tr>
              <a:tr h="380975">
                <a:tc>
                  <a:txBody>
                    <a:bodyPr/>
                    <a:lstStyle/>
                    <a:p>
                      <a:pPr indent="0" lvl="0" marL="0" rtl="0" algn="ctr">
                        <a:spcBef>
                          <a:spcPts val="0"/>
                        </a:spcBef>
                        <a:spcAft>
                          <a:spcPts val="0"/>
                        </a:spcAft>
                        <a:buNone/>
                      </a:pPr>
                      <a:r>
                        <a:rPr lang="en" sz="1300">
                          <a:solidFill>
                            <a:schemeClr val="dk1"/>
                          </a:solidFill>
                        </a:rPr>
                        <a:t>B224142</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rPr>
                        <a:t>Shruti Dhumne</a:t>
                      </a:r>
                      <a:endParaRPr sz="1300">
                        <a:solidFill>
                          <a:schemeClr val="dk1"/>
                        </a:solidFill>
                      </a:endParaRPr>
                    </a:p>
                  </a:txBody>
                  <a:tcPr marT="91425" marB="91425" marR="91425" marL="91425"/>
                </a:tc>
                <a:tc>
                  <a:txBody>
                    <a:bodyPr/>
                    <a:lstStyle/>
                    <a:p>
                      <a:pPr indent="0" lvl="0" marL="0" rtl="0" algn="ctr">
                        <a:spcBef>
                          <a:spcPts val="0"/>
                        </a:spcBef>
                        <a:spcAft>
                          <a:spcPts val="0"/>
                        </a:spcAft>
                        <a:buNone/>
                      </a:pPr>
                      <a:r>
                        <a:rPr lang="en" sz="1300">
                          <a:solidFill>
                            <a:schemeClr val="dk1"/>
                          </a:solidFill>
                        </a:rPr>
                        <a:t>267</a:t>
                      </a:r>
                      <a:endParaRPr sz="1300">
                        <a:solidFill>
                          <a:schemeClr val="dk1"/>
                        </a:solidFill>
                      </a:endParaRPr>
                    </a:p>
                  </a:txBody>
                  <a:tcPr marT="91425" marB="91425" marR="91425" marL="91425"/>
                </a:tc>
              </a:tr>
              <a:tr h="380975">
                <a:tc>
                  <a:txBody>
                    <a:bodyPr/>
                    <a:lstStyle/>
                    <a:p>
                      <a:pPr indent="0" lvl="0" marL="0" rtl="0" algn="ctr">
                        <a:spcBef>
                          <a:spcPts val="0"/>
                        </a:spcBef>
                        <a:spcAft>
                          <a:spcPts val="0"/>
                        </a:spcAft>
                        <a:buNone/>
                      </a:pPr>
                      <a:r>
                        <a:rPr lang="en" sz="1300">
                          <a:solidFill>
                            <a:schemeClr val="dk1"/>
                          </a:solidFill>
                        </a:rPr>
                        <a:t>B224151</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rPr>
                        <a:t>Aditya Karpe</a:t>
                      </a:r>
                      <a:endParaRPr sz="1300">
                        <a:solidFill>
                          <a:schemeClr val="dk1"/>
                        </a:solidFill>
                      </a:endParaRPr>
                    </a:p>
                  </a:txBody>
                  <a:tcPr marT="91425" marB="91425" marR="91425" marL="91425"/>
                </a:tc>
                <a:tc>
                  <a:txBody>
                    <a:bodyPr/>
                    <a:lstStyle/>
                    <a:p>
                      <a:pPr indent="0" lvl="0" marL="0" rtl="0" algn="ctr">
                        <a:spcBef>
                          <a:spcPts val="0"/>
                        </a:spcBef>
                        <a:spcAft>
                          <a:spcPts val="0"/>
                        </a:spcAft>
                        <a:buNone/>
                      </a:pPr>
                      <a:r>
                        <a:rPr lang="en" sz="1300">
                          <a:solidFill>
                            <a:schemeClr val="dk1"/>
                          </a:solidFill>
                        </a:rPr>
                        <a:t>283</a:t>
                      </a:r>
                      <a:endParaRPr sz="1300">
                        <a:solidFill>
                          <a:schemeClr val="dk1"/>
                        </a:solidFill>
                      </a:endParaRPr>
                    </a:p>
                  </a:txBody>
                  <a:tcPr marT="91425" marB="91425" marR="91425" marL="91425"/>
                </a:tc>
              </a:tr>
            </a:tbl>
          </a:graphicData>
        </a:graphic>
      </p:graphicFrame>
      <p:pic>
        <p:nvPicPr>
          <p:cNvPr id="61" name="Google Shape;61;p13"/>
          <p:cNvPicPr preferRelativeResize="0"/>
          <p:nvPr/>
        </p:nvPicPr>
        <p:blipFill>
          <a:blip r:embed="rId3">
            <a:alphaModFix/>
          </a:blip>
          <a:stretch>
            <a:fillRect/>
          </a:stretch>
        </p:blipFill>
        <p:spPr>
          <a:xfrm>
            <a:off x="2846251" y="177475"/>
            <a:ext cx="3093694" cy="579600"/>
          </a:xfrm>
          <a:prstGeom prst="rect">
            <a:avLst/>
          </a:prstGeom>
          <a:noFill/>
          <a:ln>
            <a:noFill/>
          </a:ln>
        </p:spPr>
      </p:pic>
      <p:sp>
        <p:nvSpPr>
          <p:cNvPr id="62" name="Google Shape;62;p13"/>
          <p:cNvSpPr txBox="1"/>
          <p:nvPr/>
        </p:nvSpPr>
        <p:spPr>
          <a:xfrm>
            <a:off x="1464500" y="816138"/>
            <a:ext cx="5857200" cy="747300"/>
          </a:xfrm>
          <a:prstGeom prst="rect">
            <a:avLst/>
          </a:prstGeom>
          <a:noFill/>
          <a:ln>
            <a:noFill/>
          </a:ln>
        </p:spPr>
        <p:txBody>
          <a:bodyPr anchorCtr="0" anchor="t" bIns="91425" lIns="91425" spcFirstLastPara="1" rIns="91425" wrap="square" tIns="91425">
            <a:spAutoFit/>
          </a:bodyPr>
          <a:lstStyle/>
          <a:p>
            <a:pPr indent="0" lvl="0" marL="12700" rtl="0" algn="ctr">
              <a:lnSpc>
                <a:spcPct val="115000"/>
              </a:lnSpc>
              <a:spcBef>
                <a:spcPts val="100"/>
              </a:spcBef>
              <a:spcAft>
                <a:spcPts val="0"/>
              </a:spcAft>
              <a:buNone/>
            </a:pPr>
            <a:r>
              <a:rPr b="1" lang="en" sz="1700">
                <a:solidFill>
                  <a:srgbClr val="FF9900"/>
                </a:solidFill>
              </a:rPr>
              <a:t>School of Computer Engineering And Technology</a:t>
            </a:r>
            <a:endParaRPr b="1" sz="1700">
              <a:solidFill>
                <a:srgbClr val="FF9900"/>
              </a:solidFill>
            </a:endParaRPr>
          </a:p>
          <a:p>
            <a:pPr indent="457200" lvl="0" marL="457200" rtl="0" algn="l">
              <a:spcBef>
                <a:spcPts val="0"/>
              </a:spcBef>
              <a:spcAft>
                <a:spcPts val="0"/>
              </a:spcAft>
              <a:buNone/>
            </a:pPr>
            <a:r>
              <a:rPr b="1" lang="en" sz="1700">
                <a:solidFill>
                  <a:srgbClr val="FF9900"/>
                </a:solidFill>
              </a:rPr>
              <a:t>Presentation for Deep Learning Project</a:t>
            </a:r>
            <a:endParaRPr b="1" sz="1700">
              <a:solidFill>
                <a:srgbClr val="FF9900"/>
              </a:solidFill>
            </a:endParaRPr>
          </a:p>
        </p:txBody>
      </p:sp>
      <p:sp>
        <p:nvSpPr>
          <p:cNvPr id="63" name="Google Shape;63;p13"/>
          <p:cNvSpPr txBox="1"/>
          <p:nvPr/>
        </p:nvSpPr>
        <p:spPr>
          <a:xfrm>
            <a:off x="4419175" y="2063750"/>
            <a:ext cx="475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dk1"/>
                </a:solidFill>
                <a:latin typeface="Average"/>
                <a:ea typeface="Average"/>
                <a:cs typeface="Average"/>
                <a:sym typeface="Average"/>
              </a:rPr>
              <a:t>By</a:t>
            </a:r>
            <a:endParaRPr b="1" sz="1700">
              <a:solidFill>
                <a:schemeClr val="dk1"/>
              </a:solidFill>
              <a:latin typeface="Average"/>
              <a:ea typeface="Average"/>
              <a:cs typeface="Average"/>
              <a:sym typeface="Average"/>
            </a:endParaRPr>
          </a:p>
        </p:txBody>
      </p:sp>
      <p:sp>
        <p:nvSpPr>
          <p:cNvPr id="64" name="Google Shape;64;p13"/>
          <p:cNvSpPr txBox="1"/>
          <p:nvPr/>
        </p:nvSpPr>
        <p:spPr>
          <a:xfrm>
            <a:off x="7321700" y="4258825"/>
            <a:ext cx="1618200" cy="6156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b="1" lang="en">
                <a:solidFill>
                  <a:schemeClr val="dk1"/>
                </a:solidFill>
              </a:rPr>
              <a:t>Guide</a:t>
            </a:r>
            <a:endParaRPr b="1">
              <a:solidFill>
                <a:schemeClr val="dk1"/>
              </a:solidFill>
            </a:endParaRPr>
          </a:p>
          <a:p>
            <a:pPr indent="0" lvl="0" marL="0" rtl="0" algn="ctr">
              <a:spcBef>
                <a:spcPts val="0"/>
              </a:spcBef>
              <a:spcAft>
                <a:spcPts val="0"/>
              </a:spcAft>
              <a:buNone/>
            </a:pPr>
            <a:r>
              <a:rPr lang="en">
                <a:solidFill>
                  <a:schemeClr val="dk1"/>
                </a:solidFill>
              </a:rPr>
              <a:t>Mrs. P. V. Ugale</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181250" y="120600"/>
            <a:ext cx="3781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Methodology</a:t>
            </a:r>
            <a:endParaRPr/>
          </a:p>
        </p:txBody>
      </p:sp>
      <p:sp>
        <p:nvSpPr>
          <p:cNvPr id="118" name="Google Shape;118;p22"/>
          <p:cNvSpPr txBox="1"/>
          <p:nvPr>
            <p:ph idx="4294967295" type="body"/>
          </p:nvPr>
        </p:nvSpPr>
        <p:spPr>
          <a:xfrm>
            <a:off x="311700" y="872925"/>
            <a:ext cx="8520600" cy="369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						</a:t>
            </a:r>
            <a:endParaRPr/>
          </a:p>
          <a:p>
            <a:pPr indent="0" lvl="0" marL="0" rtl="0" algn="ctr">
              <a:spcBef>
                <a:spcPts val="1600"/>
              </a:spcBef>
              <a:spcAft>
                <a:spcPts val="1600"/>
              </a:spcAft>
              <a:buNone/>
            </a:pPr>
            <a:r>
              <a:rPr lang="en"/>
              <a:t>Fig:-Haar Features</a:t>
            </a:r>
            <a:endParaRPr/>
          </a:p>
        </p:txBody>
      </p:sp>
      <p:pic>
        <p:nvPicPr>
          <p:cNvPr id="119" name="Google Shape;119;p22"/>
          <p:cNvPicPr preferRelativeResize="0"/>
          <p:nvPr/>
        </p:nvPicPr>
        <p:blipFill>
          <a:blip r:embed="rId3">
            <a:alphaModFix/>
          </a:blip>
          <a:stretch>
            <a:fillRect/>
          </a:stretch>
        </p:blipFill>
        <p:spPr>
          <a:xfrm>
            <a:off x="713750" y="926975"/>
            <a:ext cx="7998477" cy="34688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193275" y="187750"/>
            <a:ext cx="84285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Experimental Results</a:t>
            </a:r>
            <a:endParaRPr/>
          </a:p>
        </p:txBody>
      </p:sp>
      <p:sp>
        <p:nvSpPr>
          <p:cNvPr id="125" name="Google Shape;125;p23"/>
          <p:cNvSpPr txBox="1"/>
          <p:nvPr>
            <p:ph idx="4294967295" type="body"/>
          </p:nvPr>
        </p:nvSpPr>
        <p:spPr>
          <a:xfrm>
            <a:off x="-49975" y="1152475"/>
            <a:ext cx="8520600" cy="3682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2000">
              <a:solidFill>
                <a:schemeClr val="dk1"/>
              </a:solidFill>
            </a:endParaRPr>
          </a:p>
          <a:p>
            <a:pPr indent="0" lvl="0" marL="457200" rtl="0" algn="just">
              <a:spcBef>
                <a:spcPts val="1600"/>
              </a:spcBef>
              <a:spcAft>
                <a:spcPts val="1600"/>
              </a:spcAft>
              <a:buNone/>
            </a:pPr>
            <a:r>
              <a:rPr lang="en" sz="2000">
                <a:solidFill>
                  <a:schemeClr val="dk1"/>
                </a:solidFill>
              </a:rPr>
              <a:t>The experimental results showed that Mobilenet  achieved around 87% accuracy which is high as compare to other CNN Architectures(VGG16(49%),ResNet(49%)) . This project uses video stream to detect driver-drowsiness, and this system has three part: human face tracking, feature exaction, and evaluation.</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193275" y="187750"/>
            <a:ext cx="84285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Experimental Results</a:t>
            </a:r>
            <a:endParaRPr/>
          </a:p>
        </p:txBody>
      </p:sp>
      <p:sp>
        <p:nvSpPr>
          <p:cNvPr id="131" name="Google Shape;131;p24"/>
          <p:cNvSpPr txBox="1"/>
          <p:nvPr>
            <p:ph idx="4294967295" type="body"/>
          </p:nvPr>
        </p:nvSpPr>
        <p:spPr>
          <a:xfrm>
            <a:off x="311700" y="1152475"/>
            <a:ext cx="8520600" cy="3682200"/>
          </a:xfrm>
          <a:prstGeom prst="rect">
            <a:avLst/>
          </a:prstGeom>
        </p:spPr>
        <p:txBody>
          <a:bodyPr anchorCtr="0" anchor="t" bIns="91425" lIns="91425" spcFirstLastPara="1" rIns="91425" wrap="square" tIns="91425">
            <a:noAutofit/>
          </a:bodyPr>
          <a:lstStyle/>
          <a:p>
            <a:pPr indent="0" lvl="0" marL="457200" rtl="0" algn="l">
              <a:spcBef>
                <a:spcPts val="0"/>
              </a:spcBef>
              <a:spcAft>
                <a:spcPts val="1600"/>
              </a:spcAft>
              <a:buNone/>
            </a:pPr>
            <a:r>
              <a:t/>
            </a:r>
            <a:endParaRPr sz="2000">
              <a:solidFill>
                <a:schemeClr val="dk1"/>
              </a:solidFill>
            </a:endParaRPr>
          </a:p>
        </p:txBody>
      </p:sp>
      <p:pic>
        <p:nvPicPr>
          <p:cNvPr id="132" name="Google Shape;132;p24"/>
          <p:cNvPicPr preferRelativeResize="0"/>
          <p:nvPr/>
        </p:nvPicPr>
        <p:blipFill>
          <a:blip r:embed="rId3">
            <a:alphaModFix/>
          </a:blip>
          <a:stretch>
            <a:fillRect/>
          </a:stretch>
        </p:blipFill>
        <p:spPr>
          <a:xfrm>
            <a:off x="0" y="1295925"/>
            <a:ext cx="9144000" cy="3445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193275" y="187750"/>
            <a:ext cx="85896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Future Scope</a:t>
            </a:r>
            <a:endParaRPr/>
          </a:p>
        </p:txBody>
      </p:sp>
      <p:sp>
        <p:nvSpPr>
          <p:cNvPr id="138" name="Google Shape;138;p25"/>
          <p:cNvSpPr txBox="1"/>
          <p:nvPr>
            <p:ph idx="4294967295" type="body"/>
          </p:nvPr>
        </p:nvSpPr>
        <p:spPr>
          <a:xfrm>
            <a:off x="311700" y="1152475"/>
            <a:ext cx="8520600" cy="3682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AutoNum type="arabicParenR"/>
            </a:pPr>
            <a:r>
              <a:rPr lang="en" sz="2000">
                <a:solidFill>
                  <a:schemeClr val="dk1"/>
                </a:solidFill>
              </a:rPr>
              <a:t>Capture individual drivers steering activity while drowsy.</a:t>
            </a:r>
            <a:endParaRPr sz="2000">
              <a:solidFill>
                <a:schemeClr val="dk1"/>
              </a:solidFill>
            </a:endParaRPr>
          </a:p>
          <a:p>
            <a:pPr indent="0" lvl="0" marL="457200" rtl="0" algn="l">
              <a:spcBef>
                <a:spcPts val="1600"/>
              </a:spcBef>
              <a:spcAft>
                <a:spcPts val="0"/>
              </a:spcAft>
              <a:buNone/>
            </a:pPr>
            <a:r>
              <a:t/>
            </a:r>
            <a:endParaRPr sz="2000">
              <a:solidFill>
                <a:schemeClr val="dk1"/>
              </a:solidFill>
            </a:endParaRPr>
          </a:p>
          <a:p>
            <a:pPr indent="-355600" lvl="0" marL="457200" rtl="0" algn="l">
              <a:spcBef>
                <a:spcPts val="1600"/>
              </a:spcBef>
              <a:spcAft>
                <a:spcPts val="0"/>
              </a:spcAft>
              <a:buClr>
                <a:schemeClr val="dk1"/>
              </a:buClr>
              <a:buSzPts val="2000"/>
              <a:buAutoNum type="arabicParenR"/>
            </a:pPr>
            <a:r>
              <a:rPr lang="en" sz="2000">
                <a:solidFill>
                  <a:schemeClr val="dk1"/>
                </a:solidFill>
              </a:rPr>
              <a:t>Conduct additional simulator experiments to validate the algorithm, test additional </a:t>
            </a:r>
            <a:r>
              <a:rPr lang="en" sz="2000">
                <a:solidFill>
                  <a:schemeClr val="dk1"/>
                </a:solidFill>
              </a:rPr>
              <a:t>road conditions</a:t>
            </a:r>
            <a:r>
              <a:rPr lang="en" sz="2000">
                <a:solidFill>
                  <a:schemeClr val="dk1"/>
                </a:solidFill>
              </a:rPr>
              <a:t>, and test a more diversified group of drivers.</a:t>
            </a:r>
            <a:endParaRPr sz="2000">
              <a:solidFill>
                <a:schemeClr val="dk1"/>
              </a:solidFill>
            </a:endParaRPr>
          </a:p>
          <a:p>
            <a:pPr indent="0" lvl="0" marL="457200" rtl="0" algn="l">
              <a:spcBef>
                <a:spcPts val="1600"/>
              </a:spcBef>
              <a:spcAft>
                <a:spcPts val="0"/>
              </a:spcAft>
              <a:buNone/>
            </a:pPr>
            <a:r>
              <a:t/>
            </a:r>
            <a:endParaRPr sz="2000">
              <a:solidFill>
                <a:schemeClr val="dk1"/>
              </a:solidFill>
            </a:endParaRPr>
          </a:p>
          <a:p>
            <a:pPr indent="-355600" lvl="0" marL="457200" rtl="0" algn="l">
              <a:spcBef>
                <a:spcPts val="1600"/>
              </a:spcBef>
              <a:spcAft>
                <a:spcPts val="0"/>
              </a:spcAft>
              <a:buClr>
                <a:schemeClr val="dk1"/>
              </a:buClr>
              <a:buSzPts val="2000"/>
              <a:buAutoNum type="arabicParenR"/>
            </a:pPr>
            <a:r>
              <a:rPr lang="en" sz="2000">
                <a:solidFill>
                  <a:schemeClr val="dk1"/>
                </a:solidFill>
              </a:rPr>
              <a:t>Test and refine the algorithm based on the road test data, and conduct research on warning systems integrated with the detection system.</a:t>
            </a:r>
            <a:endParaRPr sz="20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193275" y="187750"/>
            <a:ext cx="85896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144" name="Google Shape;144;p26"/>
          <p:cNvSpPr txBox="1"/>
          <p:nvPr>
            <p:ph idx="4294967295" type="body"/>
          </p:nvPr>
        </p:nvSpPr>
        <p:spPr>
          <a:xfrm>
            <a:off x="311700" y="1152475"/>
            <a:ext cx="8520600" cy="3682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AutoNum type="arabicParenR"/>
            </a:pPr>
            <a:r>
              <a:rPr lang="en" sz="2000">
                <a:solidFill>
                  <a:schemeClr val="dk1"/>
                </a:solidFill>
              </a:rPr>
              <a:t>Image processing achieves highly accurate and reliable detection of drowsiness.</a:t>
            </a:r>
            <a:endParaRPr sz="2000">
              <a:solidFill>
                <a:schemeClr val="dk1"/>
              </a:solidFill>
            </a:endParaRPr>
          </a:p>
          <a:p>
            <a:pPr indent="-355600" lvl="0" marL="457200" rtl="0" algn="l">
              <a:spcBef>
                <a:spcPts val="0"/>
              </a:spcBef>
              <a:spcAft>
                <a:spcPts val="0"/>
              </a:spcAft>
              <a:buClr>
                <a:schemeClr val="dk1"/>
              </a:buClr>
              <a:buSzPts val="2000"/>
              <a:buAutoNum type="arabicParenR"/>
            </a:pPr>
            <a:r>
              <a:rPr lang="en" sz="2000">
                <a:solidFill>
                  <a:schemeClr val="dk1"/>
                </a:solidFill>
              </a:rPr>
              <a:t>Image processing offers a non-invasive approach to detecting drowsiness without the annoyance and interference.</a:t>
            </a:r>
            <a:endParaRPr sz="2000">
              <a:solidFill>
                <a:schemeClr val="dk1"/>
              </a:solidFill>
            </a:endParaRPr>
          </a:p>
          <a:p>
            <a:pPr indent="-355600" lvl="0" marL="457200" rtl="0" algn="l">
              <a:spcBef>
                <a:spcPts val="0"/>
              </a:spcBef>
              <a:spcAft>
                <a:spcPts val="0"/>
              </a:spcAft>
              <a:buClr>
                <a:schemeClr val="dk1"/>
              </a:buClr>
              <a:buSzPts val="2000"/>
              <a:buAutoNum type="arabicParenR"/>
            </a:pPr>
            <a:r>
              <a:rPr lang="en" sz="2000">
                <a:solidFill>
                  <a:schemeClr val="dk1"/>
                </a:solidFill>
              </a:rPr>
              <a:t>A drowsiness detection system developed around the principle of image processing judges the drivers alertness level on the basis of continuous eye closures.With 92% accuracy, it is obvious that there are limitations to the system.</a:t>
            </a:r>
            <a:endParaRPr sz="20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idx="4294967295" type="body"/>
          </p:nvPr>
        </p:nvSpPr>
        <p:spPr>
          <a:xfrm>
            <a:off x="311700" y="1731450"/>
            <a:ext cx="8520600" cy="2680500"/>
          </a:xfrm>
          <a:prstGeom prst="rect">
            <a:avLst/>
          </a:prstGeom>
        </p:spPr>
        <p:txBody>
          <a:bodyPr anchorCtr="0" anchor="t" bIns="91425" lIns="91425" spcFirstLastPara="1" rIns="91425" wrap="square" tIns="91425">
            <a:noAutofit/>
          </a:bodyPr>
          <a:lstStyle/>
          <a:p>
            <a:pPr indent="457200" lvl="0" marL="1828800" rtl="0" algn="l">
              <a:spcBef>
                <a:spcPts val="0"/>
              </a:spcBef>
              <a:spcAft>
                <a:spcPts val="1600"/>
              </a:spcAft>
              <a:buNone/>
            </a:pPr>
            <a:r>
              <a:rPr lang="en" sz="5100">
                <a:solidFill>
                  <a:schemeClr val="dk1"/>
                </a:solidFill>
                <a:latin typeface="Times New Roman"/>
                <a:ea typeface="Times New Roman"/>
                <a:cs typeface="Times New Roman"/>
                <a:sym typeface="Times New Roman"/>
              </a:rPr>
              <a:t>Thank You!!!!</a:t>
            </a:r>
            <a:endParaRPr sz="51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idx="4294967295" type="subTitle"/>
          </p:nvPr>
        </p:nvSpPr>
        <p:spPr>
          <a:xfrm>
            <a:off x="500600" y="2160400"/>
            <a:ext cx="8369400" cy="1702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3000"/>
              <a:t> Real Time Driver Drowsiness Detection System .</a:t>
            </a:r>
            <a:endParaRPr b="1" sz="3000"/>
          </a:p>
        </p:txBody>
      </p:sp>
      <p:sp>
        <p:nvSpPr>
          <p:cNvPr id="70" name="Google Shape;70;p14"/>
          <p:cNvSpPr txBox="1"/>
          <p:nvPr>
            <p:ph idx="4294967295" type="ctrTitle"/>
          </p:nvPr>
        </p:nvSpPr>
        <p:spPr>
          <a:xfrm>
            <a:off x="671250" y="628250"/>
            <a:ext cx="7801500" cy="98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0"/>
              <a:t>Problem Statement</a:t>
            </a:r>
            <a:endParaRPr sz="6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76" name="Google Shape;76;p15"/>
          <p:cNvSpPr txBox="1"/>
          <p:nvPr>
            <p:ph idx="1" type="body"/>
          </p:nvPr>
        </p:nvSpPr>
        <p:spPr>
          <a:xfrm>
            <a:off x="311700" y="1152475"/>
            <a:ext cx="8520600" cy="36513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n"/>
              <a:t>A countless number of people drive on the highway day and night. Taxi drivers, bus drivers, truck drivers and people traveling long-distance suffer from lack of sleep. </a:t>
            </a:r>
            <a:endParaRPr/>
          </a:p>
          <a:p>
            <a:pPr indent="-342900" lvl="0" marL="457200" rtl="0" algn="just">
              <a:spcBef>
                <a:spcPts val="0"/>
              </a:spcBef>
              <a:spcAft>
                <a:spcPts val="0"/>
              </a:spcAft>
              <a:buSzPts val="1800"/>
              <a:buChar char="●"/>
            </a:pPr>
            <a:r>
              <a:rPr lang="en"/>
              <a:t>Due to which it becomes very dangerous to drive when feeling sleepy.The majority of accidents happen due to the drowsiness of the driver.</a:t>
            </a:r>
            <a:endParaRPr/>
          </a:p>
          <a:p>
            <a:pPr indent="-342900" lvl="0" marL="457200" rtl="0" algn="just">
              <a:spcBef>
                <a:spcPts val="0"/>
              </a:spcBef>
              <a:spcAft>
                <a:spcPts val="0"/>
              </a:spcAft>
              <a:buSzPts val="1800"/>
              <a:buChar char="●"/>
            </a:pPr>
            <a:r>
              <a:rPr lang="en"/>
              <a:t>Drowsiness detection is a safety technology that can prevent accidents that are caused by drivers who fell asleep while driving.</a:t>
            </a:r>
            <a:endParaRPr/>
          </a:p>
          <a:p>
            <a:pPr indent="-342900" lvl="0" marL="457200" rtl="0" algn="just">
              <a:spcBef>
                <a:spcPts val="0"/>
              </a:spcBef>
              <a:spcAft>
                <a:spcPts val="0"/>
              </a:spcAft>
              <a:buSzPts val="1800"/>
              <a:buChar char="●"/>
            </a:pPr>
            <a:r>
              <a:rPr lang="en"/>
              <a:t>The objective of this intermediate Python project is to build a drowsiness detection system that will detect that a person’s eyes are closed for a few seconds. This system will alert the driver when drowsiness is detected.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a:t>
            </a:r>
            <a:endParaRPr/>
          </a:p>
        </p:txBody>
      </p:sp>
      <p:sp>
        <p:nvSpPr>
          <p:cNvPr id="82" name="Google Shape;82;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900">
                <a:latin typeface="Times New Roman"/>
                <a:ea typeface="Times New Roman"/>
                <a:cs typeface="Times New Roman"/>
                <a:sym typeface="Times New Roman"/>
              </a:rPr>
              <a:t>The major aim of this project is to develop a drowsiness detection system by monitoring the eyes. It is believed that the symptoms of driver fatigue can be detected early enough to avoid a car accident. In such a case when drowsiness is detected, a warning signal is issued to alert the driver. This detection system provides a noncontact technique for judging different levels of driver alertness and facilitates early detection of a decline in alertness during driving. In such a case when fatigue is detected, a warning signal is issued to alert the driver. The system also can have additional feature of slowing down the vehicle if driver fails to respond to the alarm and ultimately stops the vehicle.</a:t>
            </a:r>
            <a:endParaRPr sz="19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232400" y="1536750"/>
            <a:ext cx="2871900" cy="207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Real-Time Driver Drowsiness Detection System Work Flow</a:t>
            </a:r>
            <a:endParaRPr/>
          </a:p>
        </p:txBody>
      </p:sp>
      <p:pic>
        <p:nvPicPr>
          <p:cNvPr id="88" name="Google Shape;88;p17"/>
          <p:cNvPicPr preferRelativeResize="0"/>
          <p:nvPr/>
        </p:nvPicPr>
        <p:blipFill>
          <a:blip r:embed="rId3">
            <a:alphaModFix/>
          </a:blip>
          <a:stretch>
            <a:fillRect/>
          </a:stretch>
        </p:blipFill>
        <p:spPr>
          <a:xfrm>
            <a:off x="3286125" y="124625"/>
            <a:ext cx="5584725" cy="4919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94" name="Google Shape;94;p18"/>
          <p:cNvSpPr txBox="1"/>
          <p:nvPr>
            <p:ph idx="1" type="body"/>
          </p:nvPr>
        </p:nvSpPr>
        <p:spPr>
          <a:xfrm>
            <a:off x="311700" y="1152475"/>
            <a:ext cx="8520600" cy="385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700">
                <a:solidFill>
                  <a:srgbClr val="FF0000"/>
                </a:solidFill>
              </a:rPr>
              <a:t>MobileNet</a:t>
            </a:r>
            <a:endParaRPr sz="2700">
              <a:solidFill>
                <a:srgbClr val="FF0000"/>
              </a:solidFill>
            </a:endParaRPr>
          </a:p>
          <a:p>
            <a:pPr indent="-342900" lvl="0" marL="457200" rtl="0" algn="just">
              <a:spcBef>
                <a:spcPts val="1600"/>
              </a:spcBef>
              <a:spcAft>
                <a:spcPts val="0"/>
              </a:spcAft>
              <a:buSzPts val="1800"/>
              <a:buAutoNum type="arabicPeriod"/>
            </a:pPr>
            <a:r>
              <a:rPr lang="en"/>
              <a:t>MobileNets are built on </a:t>
            </a:r>
            <a:r>
              <a:rPr lang="en"/>
              <a:t>depth wise</a:t>
            </a:r>
            <a:r>
              <a:rPr lang="en"/>
              <a:t> </a:t>
            </a:r>
            <a:r>
              <a:rPr lang="en"/>
              <a:t>separable</a:t>
            </a:r>
            <a:r>
              <a:rPr lang="en"/>
              <a:t> convolution layers.Each </a:t>
            </a:r>
            <a:r>
              <a:rPr lang="en"/>
              <a:t>depth wise</a:t>
            </a:r>
            <a:r>
              <a:rPr lang="en"/>
              <a:t> </a:t>
            </a:r>
            <a:r>
              <a:rPr lang="en"/>
              <a:t>separable</a:t>
            </a:r>
            <a:r>
              <a:rPr lang="en"/>
              <a:t> convolution layer consists of a depthwise convolution and a pointwise convolution.</a:t>
            </a:r>
            <a:endParaRPr/>
          </a:p>
          <a:p>
            <a:pPr indent="-342900" lvl="0" marL="457200" rtl="0" algn="just">
              <a:spcBef>
                <a:spcPts val="0"/>
              </a:spcBef>
              <a:spcAft>
                <a:spcPts val="0"/>
              </a:spcAft>
              <a:buSzPts val="1800"/>
              <a:buAutoNum type="arabicPeriod"/>
            </a:pPr>
            <a:r>
              <a:rPr lang="en"/>
              <a:t>Counting depthwise and pointwise convolutions as </a:t>
            </a:r>
            <a:r>
              <a:rPr lang="en"/>
              <a:t>separate</a:t>
            </a:r>
            <a:r>
              <a:rPr lang="en"/>
              <a:t> layers, a MobileNet has 28 layers.A standard MobileNet has 4.2 million parameters which can be further reduced by tuning the width multiplier hyperparameter appropriately.</a:t>
            </a:r>
            <a:endParaRPr/>
          </a:p>
          <a:p>
            <a:pPr indent="-342900" lvl="0" marL="457200" rtl="0" algn="just">
              <a:spcBef>
                <a:spcPts val="0"/>
              </a:spcBef>
              <a:spcAft>
                <a:spcPts val="0"/>
              </a:spcAft>
              <a:buSzPts val="1800"/>
              <a:buAutoNum type="arabicPeriod"/>
            </a:pPr>
            <a:r>
              <a:rPr lang="en"/>
              <a:t>The size of the input image is </a:t>
            </a:r>
            <a:r>
              <a:rPr b="1" lang="en"/>
              <a:t>224 × 224 × 3</a:t>
            </a:r>
            <a:r>
              <a:rPr lang="en"/>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57025" y="184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 of MobileNet </a:t>
            </a:r>
            <a:endParaRPr/>
          </a:p>
        </p:txBody>
      </p:sp>
      <p:pic>
        <p:nvPicPr>
          <p:cNvPr id="100" name="Google Shape;100;p19"/>
          <p:cNvPicPr preferRelativeResize="0"/>
          <p:nvPr/>
        </p:nvPicPr>
        <p:blipFill>
          <a:blip r:embed="rId3">
            <a:alphaModFix/>
          </a:blip>
          <a:stretch>
            <a:fillRect/>
          </a:stretch>
        </p:blipFill>
        <p:spPr>
          <a:xfrm>
            <a:off x="160025" y="1017727"/>
            <a:ext cx="8823950" cy="3771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243725" y="233075"/>
            <a:ext cx="31839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Methodology</a:t>
            </a:r>
            <a:endParaRPr/>
          </a:p>
        </p:txBody>
      </p:sp>
      <p:sp>
        <p:nvSpPr>
          <p:cNvPr id="106" name="Google Shape;106;p20"/>
          <p:cNvSpPr txBox="1"/>
          <p:nvPr>
            <p:ph idx="4294967295" type="body"/>
          </p:nvPr>
        </p:nvSpPr>
        <p:spPr>
          <a:xfrm>
            <a:off x="311700" y="1152475"/>
            <a:ext cx="8520600" cy="373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700">
                <a:solidFill>
                  <a:srgbClr val="FF0000"/>
                </a:solidFill>
                <a:latin typeface="Oswald"/>
                <a:ea typeface="Oswald"/>
                <a:cs typeface="Oswald"/>
                <a:sym typeface="Oswald"/>
              </a:rPr>
              <a:t>Haar</a:t>
            </a:r>
            <a:r>
              <a:rPr b="1" lang="en" sz="2700">
                <a:solidFill>
                  <a:srgbClr val="FF0000"/>
                </a:solidFill>
                <a:latin typeface="Oswald"/>
                <a:ea typeface="Oswald"/>
                <a:cs typeface="Oswald"/>
                <a:sym typeface="Oswald"/>
              </a:rPr>
              <a:t> Cascade</a:t>
            </a:r>
            <a:endParaRPr b="1" sz="2700">
              <a:latin typeface="Oswald"/>
              <a:ea typeface="Oswald"/>
              <a:cs typeface="Oswald"/>
              <a:sym typeface="Oswald"/>
            </a:endParaRPr>
          </a:p>
          <a:p>
            <a:pPr indent="-342900" lvl="0" marL="457200" rtl="0" algn="just">
              <a:spcBef>
                <a:spcPts val="1600"/>
              </a:spcBef>
              <a:spcAft>
                <a:spcPts val="0"/>
              </a:spcAft>
              <a:buSzPts val="1800"/>
              <a:buAutoNum type="arabicPeriod"/>
            </a:pPr>
            <a:r>
              <a:rPr lang="en"/>
              <a:t>Haar cascade classifier is an open cv algorithm. It makes classification between images with an object ( i.e face) and images without an object (i.e with non-faces).</a:t>
            </a:r>
            <a:endParaRPr/>
          </a:p>
          <a:p>
            <a:pPr indent="-342900" lvl="0" marL="457200" rtl="0" algn="just">
              <a:spcBef>
                <a:spcPts val="0"/>
              </a:spcBef>
              <a:spcAft>
                <a:spcPts val="0"/>
              </a:spcAft>
              <a:buSzPts val="1800"/>
              <a:buAutoNum type="arabicPeriod"/>
            </a:pPr>
            <a:r>
              <a:rPr lang="en"/>
              <a:t>Initially, several hundreds of images with face and several hundreds of images with non-faces have been given to this classifier. </a:t>
            </a:r>
            <a:endParaRPr/>
          </a:p>
          <a:p>
            <a:pPr indent="-342900" lvl="0" marL="457200" rtl="0" algn="just">
              <a:spcBef>
                <a:spcPts val="0"/>
              </a:spcBef>
              <a:spcAft>
                <a:spcPts val="0"/>
              </a:spcAft>
              <a:buSzPts val="1800"/>
              <a:buAutoNum type="arabicPeriod"/>
            </a:pPr>
            <a:r>
              <a:rPr lang="en"/>
              <a:t>This classifier was then trained by applying machine learning methods like the neural networks to recognize human faces. It then extracted Haar Features from those images and stored them in an xml file.</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2540575" y="407875"/>
            <a:ext cx="3520500" cy="63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700">
                <a:solidFill>
                  <a:srgbClr val="FF0000"/>
                </a:solidFill>
              </a:rPr>
              <a:t>Haar Cascade</a:t>
            </a:r>
            <a:endParaRPr b="1" sz="2700">
              <a:solidFill>
                <a:srgbClr val="FF0000"/>
              </a:solidFill>
            </a:endParaRPr>
          </a:p>
        </p:txBody>
      </p:sp>
      <p:sp>
        <p:nvSpPr>
          <p:cNvPr id="112" name="Google Shape;112;p21"/>
          <p:cNvSpPr txBox="1"/>
          <p:nvPr/>
        </p:nvSpPr>
        <p:spPr>
          <a:xfrm>
            <a:off x="308725" y="1280200"/>
            <a:ext cx="7803000" cy="3455700"/>
          </a:xfrm>
          <a:prstGeom prst="rect">
            <a:avLst/>
          </a:prstGeom>
          <a:noFill/>
          <a:ln>
            <a:noFill/>
          </a:ln>
        </p:spPr>
        <p:txBody>
          <a:bodyPr anchorCtr="0" anchor="t" bIns="91425" lIns="91425" spcFirstLastPara="1" rIns="91425" wrap="square" tIns="91425">
            <a:spAutoFit/>
          </a:bodyPr>
          <a:lstStyle/>
          <a:p>
            <a:pPr indent="-342900" lvl="0" marL="457200" rtl="0" algn="just">
              <a:spcBef>
                <a:spcPts val="1300"/>
              </a:spcBef>
              <a:spcAft>
                <a:spcPts val="0"/>
              </a:spcAft>
              <a:buClr>
                <a:schemeClr val="accent3"/>
              </a:buClr>
              <a:buSzPts val="1800"/>
              <a:buFont typeface="Average"/>
              <a:buAutoNum type="arabicPeriod"/>
            </a:pPr>
            <a:r>
              <a:rPr lang="en" sz="1800">
                <a:solidFill>
                  <a:schemeClr val="accent3"/>
                </a:solidFill>
                <a:latin typeface="Average"/>
                <a:ea typeface="Average"/>
                <a:cs typeface="Average"/>
                <a:sym typeface="Average"/>
              </a:rPr>
              <a:t>Basically for face detection, the classifier looks for the most relevant features on the face such as eyes, nose, lips, forehead, eyebrows because we know that although people have different looks, these features are in the similar positions on the face.</a:t>
            </a:r>
            <a:endParaRPr sz="1800">
              <a:solidFill>
                <a:schemeClr val="accent3"/>
              </a:solidFill>
              <a:latin typeface="Average"/>
              <a:ea typeface="Average"/>
              <a:cs typeface="Average"/>
              <a:sym typeface="Average"/>
            </a:endParaRPr>
          </a:p>
          <a:p>
            <a:pPr indent="0" lvl="0" marL="457200" rtl="0" algn="just">
              <a:spcBef>
                <a:spcPts val="1300"/>
              </a:spcBef>
              <a:spcAft>
                <a:spcPts val="0"/>
              </a:spcAft>
              <a:buNone/>
            </a:pPr>
            <a:r>
              <a:t/>
            </a:r>
            <a:endParaRPr sz="1800">
              <a:solidFill>
                <a:schemeClr val="accent3"/>
              </a:solidFill>
              <a:latin typeface="Average"/>
              <a:ea typeface="Average"/>
              <a:cs typeface="Average"/>
              <a:sym typeface="Average"/>
            </a:endParaRPr>
          </a:p>
          <a:p>
            <a:pPr indent="-342900" lvl="0" marL="457200" rtl="0" algn="just">
              <a:spcBef>
                <a:spcPts val="1300"/>
              </a:spcBef>
              <a:spcAft>
                <a:spcPts val="0"/>
              </a:spcAft>
              <a:buClr>
                <a:schemeClr val="accent3"/>
              </a:buClr>
              <a:buSzPts val="1800"/>
              <a:buFont typeface="Average"/>
              <a:buAutoNum type="arabicPeriod"/>
            </a:pPr>
            <a:r>
              <a:rPr lang="en" sz="1800">
                <a:solidFill>
                  <a:schemeClr val="accent3"/>
                </a:solidFill>
                <a:latin typeface="Average"/>
                <a:ea typeface="Average"/>
                <a:cs typeface="Average"/>
                <a:sym typeface="Average"/>
              </a:rPr>
              <a:t>Haar features are white and black pixels on the face. Also, we know that the greyscale image of a face does not have completely white and black pixels but here we are considering an ideal case where white pixels are lighter pixels and black pixels are darker pixels.</a:t>
            </a:r>
            <a:endParaRPr sz="1800">
              <a:solidFill>
                <a:schemeClr val="accent3"/>
              </a:solidFill>
              <a:latin typeface="Average"/>
              <a:ea typeface="Average"/>
              <a:cs typeface="Average"/>
              <a:sym typeface="Average"/>
            </a:endParaRPr>
          </a:p>
          <a:p>
            <a:pPr indent="0" lvl="0" marL="0" rtl="0" algn="just">
              <a:spcBef>
                <a:spcPts val="1300"/>
              </a:spcBef>
              <a:spcAft>
                <a:spcPts val="0"/>
              </a:spcAft>
              <a:buNone/>
            </a:pPr>
            <a:r>
              <a:t/>
            </a:r>
            <a:endParaRPr sz="1800">
              <a:solidFill>
                <a:schemeClr val="accent3"/>
              </a:solidFill>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