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nter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paZlL9qXNqdhA86BrWECVH9E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Inter-bold.fntdata"/><Relationship Id="rId10" Type="http://schemas.openxmlformats.org/officeDocument/2006/relationships/slide" Target="slides/slide5.xml"/><Relationship Id="rId21" Type="http://schemas.openxmlformats.org/officeDocument/2006/relationships/font" Target="fonts/Inter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140109" y="1423220"/>
            <a:ext cx="8229600" cy="168868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147484" y="3347881"/>
            <a:ext cx="82296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9EFF29"/>
              </a:buClr>
              <a:buSzPts val="2800"/>
              <a:buNone/>
              <a:defRPr b="0" i="0" sz="2800">
                <a:solidFill>
                  <a:srgbClr val="9EFF29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479321" y="298079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  <a:defRPr sz="3600">
                <a:solidFill>
                  <a:srgbClr val="9EFF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463714" y="1519084"/>
            <a:ext cx="8246070" cy="325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  <a:defRPr sz="3600">
                <a:solidFill>
                  <a:srgbClr val="9EFF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540067" y="293770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  <a:defRPr sz="3600">
                <a:solidFill>
                  <a:srgbClr val="9EFF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522131" y="150066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522131" y="197306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4557252" y="150066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4" type="body"/>
          </p:nvPr>
        </p:nvSpPr>
        <p:spPr>
          <a:xfrm>
            <a:off x="4557252" y="197306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243349" y="1460090"/>
            <a:ext cx="8192728" cy="144533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Fake New Detection 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213853" y="3370001"/>
            <a:ext cx="8192728" cy="73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ct val="100000"/>
              <a:buNone/>
            </a:pPr>
            <a:r>
              <a:rPr lang="en-US"/>
              <a:t>Aditya Karpe (166)</a:t>
            </a:r>
            <a:endParaRPr/>
          </a:p>
          <a:p>
            <a:pPr indent="0" lvl="0" marL="0" rtl="0" algn="r">
              <a:spcBef>
                <a:spcPts val="434"/>
              </a:spcBef>
              <a:spcAft>
                <a:spcPts val="0"/>
              </a:spcAft>
              <a:buClr>
                <a:srgbClr val="9EFF29"/>
              </a:buClr>
              <a:buSzPct val="100000"/>
              <a:buNone/>
            </a:pPr>
            <a:r>
              <a:rPr lang="en-US"/>
              <a:t>Saurabh Keskar (114)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90120"/>
            <a:ext cx="4286250" cy="10477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960" l="0" r="0" t="9961"/>
          <a:stretch/>
        </p:blipFill>
        <p:spPr>
          <a:xfrm>
            <a:off x="657225" y="1580357"/>
            <a:ext cx="7636669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>
            <p:ph type="title"/>
          </p:nvPr>
        </p:nvSpPr>
        <p:spPr>
          <a:xfrm>
            <a:off x="3128963" y="176636"/>
            <a:ext cx="5965030" cy="763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Most Frequent words in Fake News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3128963" y="169492"/>
            <a:ext cx="5965030" cy="763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Most Frequent words in True News</a:t>
            </a:r>
            <a:endParaRPr/>
          </a:p>
        </p:txBody>
      </p:sp>
      <p:pic>
        <p:nvPicPr>
          <p:cNvPr id="165" name="Google Shape;165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698" l="0" r="0" t="10699"/>
          <a:stretch/>
        </p:blipFill>
        <p:spPr>
          <a:xfrm>
            <a:off x="1135856" y="1552575"/>
            <a:ext cx="7265194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540067" y="293770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522131" y="150066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Confusion matrix without normalization in logistic regression</a:t>
            </a:r>
            <a:endParaRPr/>
          </a:p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4557252" y="150066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Confusion matrix without normalization in Random Forest</a:t>
            </a:r>
            <a:endParaRPr/>
          </a:p>
        </p:txBody>
      </p:sp>
      <p:pic>
        <p:nvPicPr>
          <p:cNvPr id="173" name="Google Shape;173;p1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024" y="2101851"/>
            <a:ext cx="2640401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938" y="1980485"/>
            <a:ext cx="2640401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540067" y="293770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522131" y="150066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Confusion matrix without normalization in SVM</a:t>
            </a:r>
            <a:endParaRPr/>
          </a:p>
        </p:txBody>
      </p:sp>
      <p:sp>
        <p:nvSpPr>
          <p:cNvPr id="181" name="Google Shape;181;p13"/>
          <p:cNvSpPr txBox="1"/>
          <p:nvPr>
            <p:ph idx="3" type="body"/>
          </p:nvPr>
        </p:nvSpPr>
        <p:spPr>
          <a:xfrm>
            <a:off x="4557252" y="150066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Confusion matrix without normalization in Decision Tree</a:t>
            </a:r>
            <a:endParaRPr/>
          </a:p>
        </p:txBody>
      </p:sp>
      <p:pic>
        <p:nvPicPr>
          <p:cNvPr id="182" name="Google Shape;182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181" y="1973263"/>
            <a:ext cx="2640401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8400" y="1973263"/>
            <a:ext cx="2640401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138238"/>
            <a:ext cx="5693569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>
            <p:ph type="title"/>
          </p:nvPr>
        </p:nvSpPr>
        <p:spPr>
          <a:xfrm>
            <a:off x="628901" y="200902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B050"/>
                </a:solidFill>
              </a:rPr>
              <a:t>Comparing Different Models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57200" y="2143125"/>
            <a:ext cx="8229600" cy="2336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000"/>
              <a:buFont typeface="Calibri"/>
              <a:buNone/>
            </a:pPr>
            <a:r>
              <a:rPr lang="en-US" sz="8000">
                <a:solidFill>
                  <a:srgbClr val="00B050"/>
                </a:solidFill>
              </a:rPr>
              <a:t>Thank You...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479321" y="298079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</a:pPr>
            <a:r>
              <a:rPr lang="en-US"/>
              <a:t>Table Of Content 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463714" y="1519084"/>
            <a:ext cx="8246070" cy="325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Algorithms Used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Libraries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Exploring the Datasets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479321" y="298079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</a:pPr>
            <a:r>
              <a:rPr lang="en-US"/>
              <a:t>Algorithm Used 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463714" y="1519084"/>
            <a:ext cx="8246070" cy="325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Logistic Regression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Decision Tree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Forest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SVM(Support Vector Machine)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</a:pPr>
            <a:r>
              <a:rPr lang="en-US"/>
              <a:t>Logistic Regression 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0" i="0" lang="en-US" sz="1400">
                <a:latin typeface="Inter"/>
                <a:ea typeface="Inter"/>
                <a:cs typeface="Inter"/>
                <a:sym typeface="Inter"/>
              </a:rPr>
              <a:t>Logistic regression is one of the most popular Machine Learning algorithms, which comes under the Supervised Learning technique. It is used for predicting the categorical dependent variable using a given set of independent variables.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descr="Logistic Regression in Machine Learning"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5144" y="2028825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79321" y="298079"/>
            <a:ext cx="738594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</a:pPr>
            <a:r>
              <a:rPr lang="en-US"/>
              <a:t>Decision  Tree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463714" y="1519084"/>
            <a:ext cx="8246070" cy="325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-US" sz="1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Decision Tree is a </a:t>
            </a:r>
            <a:r>
              <a:rPr b="1" i="0" lang="en-US" sz="1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Supervised learning technique </a:t>
            </a:r>
            <a:r>
              <a:rPr i="0" lang="en-US" sz="1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that can be used for both classification and Regression problems, but mostly it is preferred for solving Classification problems. It is a tree-structured classifier, where</a:t>
            </a:r>
            <a:r>
              <a:rPr b="1" i="0" lang="en-US" sz="1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internal nodes represent the features of a dataset, branches represent the decision rules</a:t>
            </a:r>
            <a:r>
              <a:rPr i="0" lang="en-US" sz="1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and </a:t>
            </a:r>
            <a:r>
              <a:rPr b="1" i="0" lang="en-US" sz="1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each leaf node represents the outcome.</a:t>
            </a:r>
            <a:endParaRPr i="0" sz="16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 a Decision tree, there are two nodes, which are the </a:t>
            </a:r>
            <a:r>
              <a:rPr b="1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Decision Node</a:t>
            </a:r>
            <a:r>
              <a:rPr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and</a:t>
            </a:r>
            <a:r>
              <a:rPr b="1"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Leaf Node.</a:t>
            </a:r>
            <a:r>
              <a:rPr i="0"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 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Decision Tree Classification Algorithm"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663" y="3019288"/>
            <a:ext cx="3468625" cy="169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2294570" y="187081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</a:pPr>
            <a:r>
              <a:rPr lang="en-US"/>
              <a:t>Random Forest 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1755254" y="912430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1" lang="en-US" sz="1400">
                <a:latin typeface="Inter"/>
                <a:ea typeface="Inter"/>
                <a:cs typeface="Inter"/>
                <a:sym typeface="Inter"/>
              </a:rPr>
              <a:t>Random Forest is a classifier that contains a number of decision trees on various subsets of the given dataset and takes the average to improve the predictive accuracy of that dataset.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i="0" lang="en-US" sz="1400">
                <a:latin typeface="Inter"/>
                <a:ea typeface="Inter"/>
                <a:cs typeface="Inter"/>
                <a:sym typeface="Inter"/>
              </a:rPr>
              <a:t>The greater number of trees in the forest leads to higher accuracy and prevents the problem of overfitting.</a:t>
            </a:r>
            <a:endParaRPr sz="2000"/>
          </a:p>
        </p:txBody>
      </p:sp>
      <p:pic>
        <p:nvPicPr>
          <p:cNvPr descr="Random Forest Algorithm"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6256" y="2014218"/>
            <a:ext cx="3316224" cy="231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5029201" y="95059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00B050"/>
                </a:solidFill>
              </a:rPr>
              <a:t>SVM</a:t>
            </a:r>
            <a:endParaRPr/>
          </a:p>
        </p:txBody>
      </p:sp>
      <p:sp>
        <p:nvSpPr>
          <p:cNvPr id="137" name="Google Shape;137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SVM is also called Support Vector Machine.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If the number of input features is two, then the hyperplane is just a line.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 If the number of input features is three, then the hyperplane becomes a 2-D plane.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Lightbox" id="138" name="Google Shape;13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3221" y="1144302"/>
            <a:ext cx="38385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479321" y="298079"/>
            <a:ext cx="692874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</a:pPr>
            <a:r>
              <a:rPr lang="en-US"/>
              <a:t>Libraries 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463714" y="1519084"/>
            <a:ext cx="8246070" cy="325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import pandas as pd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import numpy as np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import matplotlib.pyplot as plt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import seaborn as sns 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from sklearn.feature_extraction.text import CountVectorizer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from sklearn.feature_extraction.text import TfidfTransformer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from sklearn import feature_extraction, linear_model, model_selection, preprocessing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from sklearn.metrics import accuracy_score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from sklearn.model_selection import train_test_split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>
                <a:latin typeface="Courier New"/>
                <a:ea typeface="Courier New"/>
                <a:cs typeface="Courier New"/>
                <a:sym typeface="Courier New"/>
              </a:rPr>
              <a:t>from sklearn.pipeline import Pipeline</a:t>
            </a:r>
            <a:endParaRPr/>
          </a:p>
          <a:p>
            <a:pPr indent="-245109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540067" y="293770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EFF29"/>
              </a:buClr>
              <a:buSzPts val="3600"/>
              <a:buFont typeface="Calibri"/>
              <a:buNone/>
            </a:pPr>
            <a:r>
              <a:rPr lang="en-US"/>
              <a:t>Exploring The Data Sets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50644" y="150066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Fake News Data Sets</a:t>
            </a:r>
            <a:endParaRPr/>
          </a:p>
        </p:txBody>
      </p:sp>
      <p:sp>
        <p:nvSpPr>
          <p:cNvPr id="151" name="Google Shape;151;p9"/>
          <p:cNvSpPr txBox="1"/>
          <p:nvPr>
            <p:ph idx="2" type="body"/>
          </p:nvPr>
        </p:nvSpPr>
        <p:spPr>
          <a:xfrm>
            <a:off x="49057" y="1975007"/>
            <a:ext cx="3950982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Title - Heading of news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Text - whole news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Subject – Region news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 – Date of news</a:t>
            </a:r>
            <a:endParaRPr/>
          </a:p>
        </p:txBody>
      </p:sp>
      <p:sp>
        <p:nvSpPr>
          <p:cNvPr id="152" name="Google Shape;152;p9"/>
          <p:cNvSpPr txBox="1"/>
          <p:nvPr>
            <p:ph idx="3" type="body"/>
          </p:nvPr>
        </p:nvSpPr>
        <p:spPr>
          <a:xfrm>
            <a:off x="4000039" y="153109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True News Data Sets</a:t>
            </a:r>
            <a:endParaRPr/>
          </a:p>
        </p:txBody>
      </p:sp>
      <p:sp>
        <p:nvSpPr>
          <p:cNvPr id="153" name="Google Shape;153;p9"/>
          <p:cNvSpPr txBox="1"/>
          <p:nvPr>
            <p:ph idx="4" type="body"/>
          </p:nvPr>
        </p:nvSpPr>
        <p:spPr>
          <a:xfrm>
            <a:off x="4090832" y="1981870"/>
            <a:ext cx="3950982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Title – Heading of news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Text – whole news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Subject – Category (politics, worldwide,etc)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 – date of news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