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Apriori algorithm is given by R. Agrawal and R. Srikant in 1994 for finding frequent itemsets in a dataset for boolean association rule. Name of the algorithm is Apriori because it uses prior knowledge of frequent itemset properties. We apply an iterative approach or level-wise search where k-frequent itemsets are used to find k+1 itemsets.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99263b6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99263b6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the looks after a bit of cleaning up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99263b68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99263b68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created using applymap function of pandas library.</a:t>
            </a:r>
            <a:endParaRPr/>
          </a:p>
          <a:p>
            <a:pPr indent="0" lvl="0" marL="0" rtl="0" algn="l">
              <a:spcBef>
                <a:spcPts val="0"/>
              </a:spcBef>
              <a:spcAft>
                <a:spcPts val="0"/>
              </a:spcAft>
              <a:buNone/>
            </a:pPr>
            <a:r>
              <a:rPr lang="en"/>
              <a:t>applymap - </a:t>
            </a:r>
            <a:r>
              <a:rPr lang="en"/>
              <a:t>This method applies a function that accepts and returns a scalar to every element of a DataFrame</a:t>
            </a:r>
            <a:endParaRPr/>
          </a:p>
          <a:p>
            <a:pPr indent="0" lvl="0" marL="0" rtl="0" algn="l">
              <a:spcBef>
                <a:spcPts val="0"/>
              </a:spcBef>
              <a:spcAft>
                <a:spcPts val="0"/>
              </a:spcAft>
              <a:buNone/>
            </a:pPr>
            <a:r>
              <a:rPr lang="en"/>
              <a:t>This dataframe is named data_encoded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99263b6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99263b6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343838"/>
                </a:solidFill>
                <a:highlight>
                  <a:srgbClr val="FFFFFF"/>
                </a:highlight>
              </a:rPr>
              <a:t>Mlxtend (machine learning extensions) is a Python library of useful tools for the day-to-day data science tasks.</a:t>
            </a:r>
            <a:endParaRPr b="1" sz="1200">
              <a:solidFill>
                <a:srgbClr val="34383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9263b68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9263b68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top 10 rules that we got </a:t>
            </a:r>
            <a:r>
              <a:rPr lang="en"/>
              <a:t>using</a:t>
            </a:r>
            <a:r>
              <a:rPr lang="en"/>
              <a:t> the apriori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9263b68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9263b68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f898537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f898537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99263b68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99263b68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2D3142"/>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1570975" y="1383750"/>
            <a:ext cx="5976000" cy="2376000"/>
          </a:xfrm>
          <a:prstGeom prst="rect">
            <a:avLst/>
          </a:prstGeom>
          <a:solidFill>
            <a:srgbClr val="2D314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1446600" y="1714900"/>
            <a:ext cx="6250800" cy="17136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1885050" y="1960550"/>
            <a:ext cx="5373900" cy="1288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2D7EE"/>
              </a:buClr>
              <a:buSzPts val="3000"/>
              <a:buNone/>
              <a:defRPr b="1" sz="3000">
                <a:solidFill>
                  <a:srgbClr val="F2D7EE"/>
                </a:solidFill>
              </a:defRPr>
            </a:lvl1pPr>
            <a:lvl2pPr lvl="1" algn="ctr">
              <a:lnSpc>
                <a:spcPct val="100000"/>
              </a:lnSpc>
              <a:spcBef>
                <a:spcPts val="0"/>
              </a:spcBef>
              <a:spcAft>
                <a:spcPts val="0"/>
              </a:spcAft>
              <a:buClr>
                <a:srgbClr val="F2D7EE"/>
              </a:buClr>
              <a:buSzPts val="3000"/>
              <a:buNone/>
              <a:defRPr b="1" sz="3000">
                <a:solidFill>
                  <a:srgbClr val="F2D7EE"/>
                </a:solidFill>
              </a:defRPr>
            </a:lvl2pPr>
            <a:lvl3pPr lvl="2" algn="ctr">
              <a:lnSpc>
                <a:spcPct val="100000"/>
              </a:lnSpc>
              <a:spcBef>
                <a:spcPts val="0"/>
              </a:spcBef>
              <a:spcAft>
                <a:spcPts val="0"/>
              </a:spcAft>
              <a:buClr>
                <a:srgbClr val="F2D7EE"/>
              </a:buClr>
              <a:buSzPts val="3000"/>
              <a:buNone/>
              <a:defRPr b="1" sz="3000">
                <a:solidFill>
                  <a:srgbClr val="F2D7EE"/>
                </a:solidFill>
              </a:defRPr>
            </a:lvl3pPr>
            <a:lvl4pPr lvl="3" algn="ctr">
              <a:lnSpc>
                <a:spcPct val="100000"/>
              </a:lnSpc>
              <a:spcBef>
                <a:spcPts val="0"/>
              </a:spcBef>
              <a:spcAft>
                <a:spcPts val="0"/>
              </a:spcAft>
              <a:buClr>
                <a:srgbClr val="F2D7EE"/>
              </a:buClr>
              <a:buSzPts val="3000"/>
              <a:buNone/>
              <a:defRPr b="1" sz="3000">
                <a:solidFill>
                  <a:srgbClr val="F2D7EE"/>
                </a:solidFill>
              </a:defRPr>
            </a:lvl4pPr>
            <a:lvl5pPr lvl="4" algn="ctr">
              <a:lnSpc>
                <a:spcPct val="100000"/>
              </a:lnSpc>
              <a:spcBef>
                <a:spcPts val="0"/>
              </a:spcBef>
              <a:spcAft>
                <a:spcPts val="0"/>
              </a:spcAft>
              <a:buClr>
                <a:srgbClr val="F2D7EE"/>
              </a:buClr>
              <a:buSzPts val="3000"/>
              <a:buNone/>
              <a:defRPr b="1" sz="3000">
                <a:solidFill>
                  <a:srgbClr val="F2D7EE"/>
                </a:solidFill>
              </a:defRPr>
            </a:lvl5pPr>
            <a:lvl6pPr lvl="5" algn="ctr">
              <a:lnSpc>
                <a:spcPct val="100000"/>
              </a:lnSpc>
              <a:spcBef>
                <a:spcPts val="0"/>
              </a:spcBef>
              <a:spcAft>
                <a:spcPts val="0"/>
              </a:spcAft>
              <a:buClr>
                <a:srgbClr val="F2D7EE"/>
              </a:buClr>
              <a:buSzPts val="3000"/>
              <a:buNone/>
              <a:defRPr b="1" sz="3000">
                <a:solidFill>
                  <a:srgbClr val="F2D7EE"/>
                </a:solidFill>
              </a:defRPr>
            </a:lvl6pPr>
            <a:lvl7pPr lvl="6" algn="ctr">
              <a:lnSpc>
                <a:spcPct val="100000"/>
              </a:lnSpc>
              <a:spcBef>
                <a:spcPts val="0"/>
              </a:spcBef>
              <a:spcAft>
                <a:spcPts val="0"/>
              </a:spcAft>
              <a:buClr>
                <a:srgbClr val="F2D7EE"/>
              </a:buClr>
              <a:buSzPts val="3000"/>
              <a:buNone/>
              <a:defRPr b="1" sz="3000">
                <a:solidFill>
                  <a:srgbClr val="F2D7EE"/>
                </a:solidFill>
              </a:defRPr>
            </a:lvl7pPr>
            <a:lvl8pPr lvl="7" algn="ctr">
              <a:lnSpc>
                <a:spcPct val="100000"/>
              </a:lnSpc>
              <a:spcBef>
                <a:spcPts val="0"/>
              </a:spcBef>
              <a:spcAft>
                <a:spcPts val="0"/>
              </a:spcAft>
              <a:buClr>
                <a:srgbClr val="F2D7EE"/>
              </a:buClr>
              <a:buSzPts val="3000"/>
              <a:buNone/>
              <a:defRPr b="1" sz="3000">
                <a:solidFill>
                  <a:srgbClr val="F2D7EE"/>
                </a:solidFill>
              </a:defRPr>
            </a:lvl8pPr>
            <a:lvl9pPr lvl="8" algn="ctr">
              <a:lnSpc>
                <a:spcPct val="100000"/>
              </a:lnSpc>
              <a:spcBef>
                <a:spcPts val="0"/>
              </a:spcBef>
              <a:spcAft>
                <a:spcPts val="0"/>
              </a:spcAft>
              <a:buClr>
                <a:srgbClr val="F2D7EE"/>
              </a:buClr>
              <a:buSzPts val="3000"/>
              <a:buNone/>
              <a:defRPr b="1" sz="3000">
                <a:solidFill>
                  <a:srgbClr val="F2D7EE"/>
                </a:solidFill>
              </a:defRPr>
            </a:lvl9pPr>
          </a:lstStyle>
          <a:p/>
        </p:txBody>
      </p:sp>
      <p:sp>
        <p:nvSpPr>
          <p:cNvPr id="55" name="Google Shape;55;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885050" y="1960550"/>
            <a:ext cx="53739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Code for applying apriori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24225" y="1321800"/>
            <a:ext cx="8695551" cy="2594050"/>
          </a:xfrm>
          <a:prstGeom prst="rect">
            <a:avLst/>
          </a:prstGeom>
          <a:noFill/>
          <a:ln>
            <a:noFill/>
          </a:ln>
        </p:spPr>
      </p:pic>
      <p:sp>
        <p:nvSpPr>
          <p:cNvPr id="66" name="Google Shape;66;p15"/>
          <p:cNvSpPr txBox="1"/>
          <p:nvPr/>
        </p:nvSpPr>
        <p:spPr>
          <a:xfrm>
            <a:off x="3302500" y="3997650"/>
            <a:ext cx="39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a:t>
            </a:r>
            <a:r>
              <a:rPr lang="en"/>
              <a:t> state of cleaned up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85750" y="1220381"/>
            <a:ext cx="8572500" cy="2702732"/>
          </a:xfrm>
          <a:prstGeom prst="rect">
            <a:avLst/>
          </a:prstGeom>
          <a:noFill/>
          <a:ln>
            <a:noFill/>
          </a:ln>
        </p:spPr>
      </p:pic>
      <p:sp>
        <p:nvSpPr>
          <p:cNvPr id="72" name="Google Shape;72;p16"/>
          <p:cNvSpPr txBox="1"/>
          <p:nvPr/>
        </p:nvSpPr>
        <p:spPr>
          <a:xfrm>
            <a:off x="3591550" y="4045650"/>
            <a:ext cx="50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after </a:t>
            </a:r>
            <a:r>
              <a:rPr lang="en"/>
              <a:t>discretizing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2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we used</a:t>
            </a:r>
            <a:endParaRPr/>
          </a:p>
        </p:txBody>
      </p:sp>
      <p:pic>
        <p:nvPicPr>
          <p:cNvPr id="78" name="Google Shape;78;p17"/>
          <p:cNvPicPr preferRelativeResize="0"/>
          <p:nvPr/>
        </p:nvPicPr>
        <p:blipFill>
          <a:blip r:embed="rId3">
            <a:alphaModFix/>
          </a:blip>
          <a:stretch>
            <a:fillRect/>
          </a:stretch>
        </p:blipFill>
        <p:spPr>
          <a:xfrm>
            <a:off x="112538" y="1118825"/>
            <a:ext cx="8918926" cy="1820394"/>
          </a:xfrm>
          <a:prstGeom prst="rect">
            <a:avLst/>
          </a:prstGeom>
          <a:noFill/>
          <a:ln>
            <a:noFill/>
          </a:ln>
        </p:spPr>
      </p:pic>
      <p:sp>
        <p:nvSpPr>
          <p:cNvPr id="79" name="Google Shape;79;p17"/>
          <p:cNvSpPr txBox="1"/>
          <p:nvPr/>
        </p:nvSpPr>
        <p:spPr>
          <a:xfrm>
            <a:off x="365700" y="3356350"/>
            <a:ext cx="8412600" cy="121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Library Used: ‘</a:t>
            </a:r>
            <a:r>
              <a:rPr lang="en"/>
              <a:t>mlxtend’</a:t>
            </a:r>
            <a:endParaRPr/>
          </a:p>
          <a:p>
            <a:pPr indent="0" lvl="0" marL="0" rtl="0" algn="l">
              <a:lnSpc>
                <a:spcPct val="115000"/>
              </a:lnSpc>
              <a:spcBef>
                <a:spcPts val="0"/>
              </a:spcBef>
              <a:spcAft>
                <a:spcPts val="0"/>
              </a:spcAft>
              <a:buNone/>
            </a:pPr>
            <a:r>
              <a:rPr lang="en"/>
              <a:t>‘apriori’ is a function present in the mlxtend library that applies the apriori algorithm on the given dataset and finds the associations rules</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85" name="Google Shape;85;p18"/>
          <p:cNvPicPr preferRelativeResize="0"/>
          <p:nvPr/>
        </p:nvPicPr>
        <p:blipFill>
          <a:blip r:embed="rId3">
            <a:alphaModFix/>
          </a:blip>
          <a:stretch>
            <a:fillRect/>
          </a:stretch>
        </p:blipFill>
        <p:spPr>
          <a:xfrm>
            <a:off x="809625" y="1529725"/>
            <a:ext cx="7524750" cy="296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0"/>
            <a:ext cx="8832300" cy="625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One of the code we implemented was of c</a:t>
            </a:r>
            <a:r>
              <a:rPr lang="en">
                <a:solidFill>
                  <a:schemeClr val="dk1"/>
                </a:solidFill>
              </a:rPr>
              <a:t>onstructing a Bayesian network considering medical data. As mentioned in the algorithm of BAR, we have to construct bayesian networks for each association rules formed by using the apriori algorithm.</a:t>
            </a:r>
            <a:r>
              <a:rPr lang="en"/>
              <a:t> </a:t>
            </a:r>
            <a:endParaRPr/>
          </a:p>
          <a:p>
            <a:pPr indent="0" lvl="0" marL="0" rtl="0" algn="l">
              <a:lnSpc>
                <a:spcPct val="100000"/>
              </a:lnSpc>
              <a:spcBef>
                <a:spcPts val="1200"/>
              </a:spcBef>
              <a:spcAft>
                <a:spcPts val="0"/>
              </a:spcAft>
              <a:buNone/>
            </a:pPr>
            <a:r>
              <a:rPr lang="en" sz="1900">
                <a:solidFill>
                  <a:schemeClr val="dk1"/>
                </a:solidFill>
                <a:highlight>
                  <a:srgbClr val="FCFCFC"/>
                </a:highlight>
              </a:rPr>
              <a:t>The code used </a:t>
            </a:r>
            <a:r>
              <a:rPr b="1" lang="en" sz="1900">
                <a:solidFill>
                  <a:schemeClr val="dk1"/>
                </a:solidFill>
                <a:highlight>
                  <a:srgbClr val="FCFCFC"/>
                </a:highlight>
              </a:rPr>
              <a:t>pgmpy</a:t>
            </a:r>
            <a:r>
              <a:rPr lang="en" sz="1900">
                <a:solidFill>
                  <a:schemeClr val="dk1"/>
                </a:solidFill>
                <a:highlight>
                  <a:srgbClr val="FCFCFC"/>
                </a:highlight>
              </a:rPr>
              <a:t> library which is a pure python </a:t>
            </a:r>
            <a:endParaRPr sz="1900">
              <a:solidFill>
                <a:schemeClr val="dk1"/>
              </a:solidFill>
              <a:highlight>
                <a:srgbClr val="FCFCFC"/>
              </a:highlight>
            </a:endParaRPr>
          </a:p>
          <a:p>
            <a:pPr indent="0" lvl="0" marL="0" rtl="0" algn="l">
              <a:lnSpc>
                <a:spcPct val="100000"/>
              </a:lnSpc>
              <a:spcBef>
                <a:spcPts val="0"/>
              </a:spcBef>
              <a:spcAft>
                <a:spcPts val="0"/>
              </a:spcAft>
              <a:buNone/>
            </a:pPr>
            <a:r>
              <a:rPr lang="en" sz="1900">
                <a:solidFill>
                  <a:schemeClr val="dk1"/>
                </a:solidFill>
                <a:highlight>
                  <a:srgbClr val="FCFCFC"/>
                </a:highlight>
              </a:rPr>
              <a:t>implementation for Bayesian Networks with a focus on </a:t>
            </a:r>
            <a:endParaRPr sz="1900">
              <a:solidFill>
                <a:schemeClr val="dk1"/>
              </a:solidFill>
              <a:highlight>
                <a:srgbClr val="FCFCFC"/>
              </a:highlight>
            </a:endParaRPr>
          </a:p>
          <a:p>
            <a:pPr indent="0" lvl="0" marL="0" rtl="0" algn="l">
              <a:lnSpc>
                <a:spcPct val="100000"/>
              </a:lnSpc>
              <a:spcBef>
                <a:spcPts val="0"/>
              </a:spcBef>
              <a:spcAft>
                <a:spcPts val="0"/>
              </a:spcAft>
              <a:buNone/>
            </a:pPr>
            <a:r>
              <a:rPr lang="en" sz="1900">
                <a:solidFill>
                  <a:schemeClr val="dk1"/>
                </a:solidFill>
                <a:highlight>
                  <a:srgbClr val="FCFCFC"/>
                </a:highlight>
              </a:rPr>
              <a:t>modularity and extensibility. The </a:t>
            </a:r>
            <a:r>
              <a:rPr b="1" lang="en" sz="1900">
                <a:solidFill>
                  <a:schemeClr val="dk1"/>
                </a:solidFill>
                <a:highlight>
                  <a:srgbClr val="FCFCFC"/>
                </a:highlight>
              </a:rPr>
              <a:t>’from</a:t>
            </a:r>
            <a:r>
              <a:rPr lang="en" sz="1900">
                <a:solidFill>
                  <a:schemeClr val="dk1"/>
                </a:solidFill>
                <a:highlight>
                  <a:srgbClr val="FCFCFC"/>
                </a:highlight>
              </a:rPr>
              <a:t> </a:t>
            </a:r>
            <a:r>
              <a:rPr b="1" lang="en" sz="1900">
                <a:solidFill>
                  <a:schemeClr val="dk1"/>
                </a:solidFill>
                <a:highlight>
                  <a:srgbClr val="FCFCFC"/>
                </a:highlight>
              </a:rPr>
              <a:t>pgmpy.models</a:t>
            </a:r>
            <a:r>
              <a:rPr lang="en" sz="1900">
                <a:solidFill>
                  <a:schemeClr val="dk1"/>
                </a:solidFill>
                <a:highlight>
                  <a:srgbClr val="FCFCFC"/>
                </a:highlight>
              </a:rPr>
              <a:t> </a:t>
            </a:r>
            <a:endParaRPr sz="1900">
              <a:solidFill>
                <a:schemeClr val="dk1"/>
              </a:solidFill>
              <a:highlight>
                <a:srgbClr val="FCFCFC"/>
              </a:highlight>
            </a:endParaRPr>
          </a:p>
          <a:p>
            <a:pPr indent="0" lvl="0" marL="0" rtl="0" algn="l">
              <a:lnSpc>
                <a:spcPct val="100000"/>
              </a:lnSpc>
              <a:spcBef>
                <a:spcPts val="0"/>
              </a:spcBef>
              <a:spcAft>
                <a:spcPts val="0"/>
              </a:spcAft>
              <a:buNone/>
            </a:pPr>
            <a:r>
              <a:rPr b="1" lang="en" sz="1900">
                <a:solidFill>
                  <a:schemeClr val="dk1"/>
                </a:solidFill>
                <a:highlight>
                  <a:srgbClr val="FCFCFC"/>
                </a:highlight>
              </a:rPr>
              <a:t>import BayesianModel’</a:t>
            </a:r>
            <a:r>
              <a:rPr lang="en" sz="1900">
                <a:solidFill>
                  <a:schemeClr val="dk1"/>
                </a:solidFill>
                <a:highlight>
                  <a:srgbClr val="FCFCFC"/>
                </a:highlight>
              </a:rPr>
              <a:t> statement is used to import the </a:t>
            </a:r>
            <a:endParaRPr sz="1900">
              <a:solidFill>
                <a:schemeClr val="dk1"/>
              </a:solidFill>
              <a:highlight>
                <a:srgbClr val="FCFCFC"/>
              </a:highlight>
            </a:endParaRPr>
          </a:p>
          <a:p>
            <a:pPr indent="0" lvl="0" marL="0" rtl="0" algn="l">
              <a:lnSpc>
                <a:spcPct val="100000"/>
              </a:lnSpc>
              <a:spcBef>
                <a:spcPts val="0"/>
              </a:spcBef>
              <a:spcAft>
                <a:spcPts val="0"/>
              </a:spcAft>
              <a:buNone/>
            </a:pPr>
            <a:r>
              <a:rPr lang="en" sz="1900">
                <a:solidFill>
                  <a:schemeClr val="dk1"/>
                </a:solidFill>
                <a:highlight>
                  <a:srgbClr val="FCFCFC"/>
                </a:highlight>
              </a:rPr>
              <a:t>BayesianModel class from the pgmpy.models module. </a:t>
            </a:r>
            <a:endParaRPr sz="1900">
              <a:solidFill>
                <a:schemeClr val="dk1"/>
              </a:solidFill>
              <a:highlight>
                <a:srgbClr val="FCFCFC"/>
              </a:highlight>
            </a:endParaRPr>
          </a:p>
          <a:p>
            <a:pPr indent="0" lvl="0" marL="0" rtl="0" algn="l">
              <a:lnSpc>
                <a:spcPct val="100000"/>
              </a:lnSpc>
              <a:spcBef>
                <a:spcPts val="0"/>
              </a:spcBef>
              <a:spcAft>
                <a:spcPts val="0"/>
              </a:spcAft>
              <a:buNone/>
            </a:pPr>
            <a:r>
              <a:rPr lang="en" sz="1900">
                <a:solidFill>
                  <a:schemeClr val="dk1"/>
                </a:solidFill>
                <a:highlight>
                  <a:srgbClr val="FCFCFC"/>
                </a:highlight>
              </a:rPr>
              <a:t>This allows you to create and work with Bayesian </a:t>
            </a:r>
            <a:endParaRPr sz="1900">
              <a:solidFill>
                <a:schemeClr val="dk1"/>
              </a:solidFill>
              <a:highlight>
                <a:srgbClr val="FCFCFC"/>
              </a:highlight>
            </a:endParaRPr>
          </a:p>
          <a:p>
            <a:pPr indent="0" lvl="0" marL="0" rtl="0" algn="l">
              <a:lnSpc>
                <a:spcPct val="100000"/>
              </a:lnSpc>
              <a:spcBef>
                <a:spcPts val="0"/>
              </a:spcBef>
              <a:spcAft>
                <a:spcPts val="0"/>
              </a:spcAft>
              <a:buNone/>
            </a:pPr>
            <a:r>
              <a:rPr lang="en" sz="1900">
                <a:solidFill>
                  <a:schemeClr val="dk1"/>
                </a:solidFill>
                <a:highlight>
                  <a:srgbClr val="FCFCFC"/>
                </a:highlight>
              </a:rPr>
              <a:t>network models in your code.</a:t>
            </a:r>
            <a:endParaRPr sz="2500">
              <a:solidFill>
                <a:schemeClr val="dk1"/>
              </a:solidFill>
            </a:endParaRPr>
          </a:p>
          <a:p>
            <a:pPr indent="0" lvl="0" marL="0" rtl="0" algn="l">
              <a:spcBef>
                <a:spcPts val="0"/>
              </a:spcBef>
              <a:spcAft>
                <a:spcPts val="0"/>
              </a:spcAft>
              <a:buNone/>
            </a:pPr>
            <a:r>
              <a:t/>
            </a:r>
            <a:endParaRPr/>
          </a:p>
          <a:p>
            <a:pPr indent="0" lvl="0" marL="0" rtl="0" algn="l">
              <a:lnSpc>
                <a:spcPct val="110795"/>
              </a:lnSpc>
              <a:spcBef>
                <a:spcPts val="1200"/>
              </a:spcBef>
              <a:spcAft>
                <a:spcPts val="0"/>
              </a:spcAft>
              <a:buNone/>
            </a:pPr>
            <a:r>
              <a:rPr b="1" lang="en">
                <a:solidFill>
                  <a:schemeClr val="dk1"/>
                </a:solidFill>
              </a:rPr>
              <a:t>print(model.get_cpds('age')) : </a:t>
            </a:r>
            <a:endParaRPr b="1">
              <a:solidFill>
                <a:schemeClr val="dk1"/>
              </a:solidFill>
            </a:endParaRPr>
          </a:p>
          <a:p>
            <a:pPr indent="0" lvl="0" marL="0" rtl="0" algn="l">
              <a:lnSpc>
                <a:spcPct val="110795"/>
              </a:lnSpc>
              <a:spcBef>
                <a:spcPts val="0"/>
              </a:spcBef>
              <a:spcAft>
                <a:spcPts val="0"/>
              </a:spcAft>
              <a:buNone/>
            </a:pPr>
            <a:r>
              <a:rPr lang="en">
                <a:solidFill>
                  <a:schemeClr val="dk1"/>
                </a:solidFill>
              </a:rPr>
              <a:t>The print(model.get_cpds('age')) statement is used to print </a:t>
            </a:r>
            <a:endParaRPr>
              <a:solidFill>
                <a:schemeClr val="dk1"/>
              </a:solidFill>
            </a:endParaRPr>
          </a:p>
          <a:p>
            <a:pPr indent="0" lvl="0" marL="0" rtl="0" algn="l">
              <a:lnSpc>
                <a:spcPct val="110795"/>
              </a:lnSpc>
              <a:spcBef>
                <a:spcPts val="0"/>
              </a:spcBef>
              <a:spcAft>
                <a:spcPts val="0"/>
              </a:spcAft>
              <a:buNone/>
            </a:pPr>
            <a:r>
              <a:rPr lang="en">
                <a:solidFill>
                  <a:schemeClr val="dk1"/>
                </a:solidFill>
              </a:rPr>
              <a:t>the conditional probability distribution (CPD) for the variable </a:t>
            </a:r>
            <a:endParaRPr>
              <a:solidFill>
                <a:schemeClr val="dk1"/>
              </a:solidFill>
            </a:endParaRPr>
          </a:p>
          <a:p>
            <a:pPr indent="0" lvl="0" marL="0" rtl="0" algn="l">
              <a:lnSpc>
                <a:spcPct val="110795"/>
              </a:lnSpc>
              <a:spcBef>
                <a:spcPts val="0"/>
              </a:spcBef>
              <a:spcAft>
                <a:spcPts val="0"/>
              </a:spcAft>
              <a:buNone/>
            </a:pPr>
            <a:r>
              <a:rPr lang="en">
                <a:solidFill>
                  <a:schemeClr val="dk1"/>
                </a:solidFill>
              </a:rPr>
              <a:t>age in the Bayesian network model model.</a:t>
            </a:r>
            <a:endParaRPr>
              <a:solidFill>
                <a:schemeClr val="dk1"/>
              </a:solidFill>
            </a:endParaRPr>
          </a:p>
          <a:p>
            <a:pPr indent="0" lvl="0" marL="0" rtl="0" algn="l">
              <a:lnSpc>
                <a:spcPct val="110795"/>
              </a:lnSpc>
              <a:spcBef>
                <a:spcPts val="0"/>
              </a:spcBef>
              <a:spcAft>
                <a:spcPts val="0"/>
              </a:spcAft>
              <a:buNone/>
            </a:pPr>
            <a:r>
              <a:t/>
            </a:r>
            <a:endParaRPr>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a:solidFill>
                <a:schemeClr val="accent2"/>
              </a:solidFill>
            </a:endParaRPr>
          </a:p>
          <a:p>
            <a:pPr indent="0" lvl="0" marL="0" rtl="0" algn="l">
              <a:spcBef>
                <a:spcPts val="0"/>
              </a:spcBef>
              <a:spcAft>
                <a:spcPts val="1200"/>
              </a:spcAft>
              <a:buNone/>
            </a:pPr>
            <a:r>
              <a:t/>
            </a:r>
            <a:endParaRPr/>
          </a:p>
        </p:txBody>
      </p:sp>
      <p:pic>
        <p:nvPicPr>
          <p:cNvPr id="91" name="Google Shape;91;p19"/>
          <p:cNvPicPr preferRelativeResize="0"/>
          <p:nvPr/>
        </p:nvPicPr>
        <p:blipFill>
          <a:blip r:embed="rId3">
            <a:alphaModFix/>
          </a:blip>
          <a:stretch>
            <a:fillRect/>
          </a:stretch>
        </p:blipFill>
        <p:spPr>
          <a:xfrm>
            <a:off x="6591550" y="1108950"/>
            <a:ext cx="2007700" cy="3858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291825"/>
            <a:ext cx="8520600" cy="427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1"/>
                </a:solidFill>
              </a:rPr>
              <a:t>model.get_cpds</a:t>
            </a:r>
            <a:r>
              <a:rPr lang="en" sz="2000">
                <a:solidFill>
                  <a:schemeClr val="dk1"/>
                </a:solidFill>
              </a:rPr>
              <a:t> is a method in a probabilistic graphical model that returns the conditional probability distributions (CPDs) for all of the variables in the model. </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lnSpc>
                <a:spcPct val="110795"/>
              </a:lnSpc>
              <a:spcBef>
                <a:spcPts val="1200"/>
              </a:spcBef>
              <a:spcAft>
                <a:spcPts val="0"/>
              </a:spcAft>
              <a:buNone/>
            </a:pPr>
            <a:r>
              <a:rPr b="1" lang="en">
                <a:solidFill>
                  <a:schemeClr val="dk1"/>
                </a:solidFill>
              </a:rPr>
              <a:t>print(model.get_cpds('chol'))</a:t>
            </a:r>
            <a:r>
              <a:rPr lang="en">
                <a:solidFill>
                  <a:schemeClr val="dk1"/>
                </a:solidFill>
              </a:rPr>
              <a:t> is a </a:t>
            </a:r>
            <a:endParaRPr>
              <a:solidFill>
                <a:schemeClr val="dk1"/>
              </a:solidFill>
            </a:endParaRPr>
          </a:p>
          <a:p>
            <a:pPr indent="0" lvl="0" marL="0" rtl="0" algn="l">
              <a:lnSpc>
                <a:spcPct val="110795"/>
              </a:lnSpc>
              <a:spcBef>
                <a:spcPts val="0"/>
              </a:spcBef>
              <a:spcAft>
                <a:spcPts val="0"/>
              </a:spcAft>
              <a:buNone/>
            </a:pPr>
            <a:r>
              <a:rPr lang="en">
                <a:solidFill>
                  <a:schemeClr val="dk1"/>
                </a:solidFill>
              </a:rPr>
              <a:t>command to print out the </a:t>
            </a:r>
            <a:endParaRPr>
              <a:solidFill>
                <a:schemeClr val="dk1"/>
              </a:solidFill>
            </a:endParaRPr>
          </a:p>
          <a:p>
            <a:pPr indent="0" lvl="0" marL="0" rtl="0" algn="l">
              <a:lnSpc>
                <a:spcPct val="110795"/>
              </a:lnSpc>
              <a:spcBef>
                <a:spcPts val="0"/>
              </a:spcBef>
              <a:spcAft>
                <a:spcPts val="0"/>
              </a:spcAft>
              <a:buNone/>
            </a:pPr>
            <a:r>
              <a:rPr lang="en">
                <a:solidFill>
                  <a:schemeClr val="dk1"/>
                </a:solidFill>
              </a:rPr>
              <a:t>conditional probability distribution </a:t>
            </a:r>
            <a:endParaRPr>
              <a:solidFill>
                <a:schemeClr val="dk1"/>
              </a:solidFill>
            </a:endParaRPr>
          </a:p>
          <a:p>
            <a:pPr indent="0" lvl="0" marL="0" rtl="0" algn="l">
              <a:lnSpc>
                <a:spcPct val="110795"/>
              </a:lnSpc>
              <a:spcBef>
                <a:spcPts val="0"/>
              </a:spcBef>
              <a:spcAft>
                <a:spcPts val="0"/>
              </a:spcAft>
              <a:buNone/>
            </a:pPr>
            <a:r>
              <a:rPr lang="en">
                <a:solidFill>
                  <a:schemeClr val="dk1"/>
                </a:solidFill>
              </a:rPr>
              <a:t>(CPD) for the variable chol in a </a:t>
            </a:r>
            <a:endParaRPr>
              <a:solidFill>
                <a:schemeClr val="dk1"/>
              </a:solidFill>
            </a:endParaRPr>
          </a:p>
          <a:p>
            <a:pPr indent="0" lvl="0" marL="0" rtl="0" algn="l">
              <a:lnSpc>
                <a:spcPct val="110795"/>
              </a:lnSpc>
              <a:spcBef>
                <a:spcPts val="0"/>
              </a:spcBef>
              <a:spcAft>
                <a:spcPts val="0"/>
              </a:spcAft>
              <a:buClr>
                <a:schemeClr val="dk1"/>
              </a:buClr>
              <a:buSzPts val="1100"/>
              <a:buFont typeface="Arial"/>
              <a:buNone/>
            </a:pPr>
            <a:r>
              <a:rPr lang="en">
                <a:solidFill>
                  <a:schemeClr val="dk1"/>
                </a:solidFill>
              </a:rPr>
              <a:t>given model.</a:t>
            </a:r>
            <a:r>
              <a:rPr lang="en">
                <a:solidFill>
                  <a:schemeClr val="accent2"/>
                </a:solidFill>
              </a:rPr>
              <a:t> </a:t>
            </a:r>
            <a:endParaRPr sz="2000">
              <a:solidFill>
                <a:schemeClr val="dk1"/>
              </a:solidFill>
            </a:endParaRPr>
          </a:p>
        </p:txBody>
      </p:sp>
      <p:pic>
        <p:nvPicPr>
          <p:cNvPr id="97" name="Google Shape;97;p20"/>
          <p:cNvPicPr preferRelativeResize="0"/>
          <p:nvPr/>
        </p:nvPicPr>
        <p:blipFill>
          <a:blip r:embed="rId3">
            <a:alphaModFix/>
          </a:blip>
          <a:stretch>
            <a:fillRect/>
          </a:stretch>
        </p:blipFill>
        <p:spPr>
          <a:xfrm>
            <a:off x="4006275" y="1225675"/>
            <a:ext cx="4826025" cy="289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08249" y="2276100"/>
            <a:ext cx="4016250" cy="2352250"/>
          </a:xfrm>
          <a:prstGeom prst="rect">
            <a:avLst/>
          </a:prstGeom>
          <a:noFill/>
          <a:ln>
            <a:noFill/>
          </a:ln>
        </p:spPr>
      </p:pic>
      <p:sp>
        <p:nvSpPr>
          <p:cNvPr id="103" name="Google Shape;103;p21"/>
          <p:cNvSpPr txBox="1"/>
          <p:nvPr/>
        </p:nvSpPr>
        <p:spPr>
          <a:xfrm>
            <a:off x="0" y="0"/>
            <a:ext cx="8949600" cy="22761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t/>
            </a:r>
            <a:endParaRPr b="1" sz="1800">
              <a:solidFill>
                <a:schemeClr val="accent2"/>
              </a:solidFill>
            </a:endParaRPr>
          </a:p>
          <a:p>
            <a:pPr indent="0" lvl="0" marL="0" rtl="0" algn="l">
              <a:lnSpc>
                <a:spcPct val="110795"/>
              </a:lnSpc>
              <a:spcBef>
                <a:spcPts val="0"/>
              </a:spcBef>
              <a:spcAft>
                <a:spcPts val="0"/>
              </a:spcAft>
              <a:buNone/>
            </a:pPr>
            <a:r>
              <a:rPr b="1" lang="en" sz="1800">
                <a:solidFill>
                  <a:schemeClr val="accent2"/>
                </a:solidFill>
              </a:rPr>
              <a:t>q = HeartDisease_infer.query(variables=['heartdisease'], evidence={'age': 28})</a:t>
            </a:r>
            <a:endParaRPr b="1" sz="1800">
              <a:solidFill>
                <a:schemeClr val="accent2"/>
              </a:solidFill>
            </a:endParaRPr>
          </a:p>
          <a:p>
            <a:pPr indent="0" lvl="0" marL="0" rtl="0" algn="l">
              <a:lnSpc>
                <a:spcPct val="110795"/>
              </a:lnSpc>
              <a:spcBef>
                <a:spcPts val="0"/>
              </a:spcBef>
              <a:spcAft>
                <a:spcPts val="0"/>
              </a:spcAft>
              <a:buNone/>
            </a:pPr>
            <a:r>
              <a:rPr lang="en" sz="1800">
                <a:solidFill>
                  <a:schemeClr val="accent2"/>
                </a:solidFill>
              </a:rPr>
              <a:t>is using the HeartDisease_infer variable to perform a probabilistic query on the given model. This query is asking for the probabilities of the heartdisease variable, given the observed value of the age variable (i.e. age is set to 28)</a:t>
            </a:r>
            <a:endParaRPr sz="1800">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sz="2000">
              <a:solidFill>
                <a:schemeClr val="accent2"/>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