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roxima Nova"/>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11" Type="http://schemas.openxmlformats.org/officeDocument/2006/relationships/slide" Target="slides/slide6.xml"/><Relationship Id="rId22" Type="http://schemas.openxmlformats.org/officeDocument/2006/relationships/font" Target="fonts/ProximaNova-boldItalic.fntdata"/><Relationship Id="rId10" Type="http://schemas.openxmlformats.org/officeDocument/2006/relationships/slide" Target="slides/slide5.xml"/><Relationship Id="rId21" Type="http://schemas.openxmlformats.org/officeDocument/2006/relationships/font" Target="fonts/ProximaNova-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3b8ecf363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3b8ecf363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3b0eaebaa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3b0eaebaa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3b931eb2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3b931eb2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3b8ecf363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3b8ecf363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3b0eaebaa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3b0eaebaa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3b0eaeba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3b0eaeba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3b0eaebaa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3b0eaebaa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3b8ecf363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3b8ecf363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3b8ecf51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3b8ecf51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3b0eaebaa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3b0eaebaa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3b0eaebaa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3b0eaebaa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3b8ecf36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3b8ecf36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11708" y="1638525"/>
            <a:ext cx="8520600" cy="2052600"/>
          </a:xfrm>
          <a:prstGeom prst="rect">
            <a:avLst/>
          </a:prstGeom>
        </p:spPr>
        <p:txBody>
          <a:bodyPr anchorCtr="0" anchor="b" bIns="91425" lIns="91425" spcFirstLastPara="1" rIns="91425" wrap="square" tIns="91425">
            <a:normAutofit/>
          </a:bodyPr>
          <a:lstStyle/>
          <a:p>
            <a:pPr indent="0" lvl="0" marL="0" rtl="0" algn="l">
              <a:lnSpc>
                <a:spcPct val="150000"/>
              </a:lnSpc>
              <a:spcBef>
                <a:spcPts val="0"/>
              </a:spcBef>
              <a:spcAft>
                <a:spcPts val="0"/>
              </a:spcAft>
              <a:buNone/>
            </a:pPr>
            <a:r>
              <a:rPr lang="en" sz="3400"/>
              <a:t>Secure Distributed File System</a:t>
            </a:r>
            <a:endParaRPr sz="3400"/>
          </a:p>
          <a:p>
            <a:pPr indent="0" lvl="0" marL="0" rtl="0" algn="l">
              <a:lnSpc>
                <a:spcPct val="150000"/>
              </a:lnSpc>
              <a:spcBef>
                <a:spcPts val="0"/>
              </a:spcBef>
              <a:spcAft>
                <a:spcPts val="0"/>
              </a:spcAft>
              <a:buClr>
                <a:schemeClr val="dk1"/>
              </a:buClr>
              <a:buSzPts val="1100"/>
              <a:buFont typeface="Arial"/>
              <a:buNone/>
            </a:pPr>
            <a:r>
              <a:rPr lang="en" sz="1400"/>
              <a:t>CMSC 626 Final Project : Spring 2023</a:t>
            </a:r>
            <a:endParaRPr sz="1400"/>
          </a:p>
          <a:p>
            <a:pPr indent="0" lvl="0" marL="0" rtl="0" algn="l">
              <a:lnSpc>
                <a:spcPct val="150000"/>
              </a:lnSpc>
              <a:spcBef>
                <a:spcPts val="0"/>
              </a:spcBef>
              <a:spcAft>
                <a:spcPts val="0"/>
              </a:spcAft>
              <a:buClr>
                <a:schemeClr val="dk1"/>
              </a:buClr>
              <a:buSzPts val="1100"/>
              <a:buFont typeface="Arial"/>
              <a:buNone/>
            </a:pPr>
            <a:r>
              <a:rPr lang="en" sz="1400"/>
              <a:t>Group 3</a:t>
            </a:r>
            <a:endParaRPr sz="3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Concurrent Writes</a:t>
            </a:r>
            <a:endParaRPr/>
          </a:p>
          <a:p>
            <a:pPr indent="0" lvl="0" marL="0" rtl="0" algn="l">
              <a:spcBef>
                <a:spcPts val="0"/>
              </a:spcBef>
              <a:spcAft>
                <a:spcPts val="0"/>
              </a:spcAft>
              <a:buNone/>
            </a:pPr>
            <a:r>
              <a:t/>
            </a:r>
            <a:endParaRPr/>
          </a:p>
        </p:txBody>
      </p:sp>
      <p:sp>
        <p:nvSpPr>
          <p:cNvPr id="115" name="Google Shape;115;p22"/>
          <p:cNvSpPr txBox="1"/>
          <p:nvPr>
            <p:ph idx="1" type="body"/>
          </p:nvPr>
        </p:nvSpPr>
        <p:spPr>
          <a:xfrm>
            <a:off x="311700" y="940875"/>
            <a:ext cx="8520600" cy="29772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t/>
            </a:r>
            <a:endParaRPr sz="1500">
              <a:solidFill>
                <a:schemeClr val="dk1"/>
              </a:solidFill>
            </a:endParaRPr>
          </a:p>
          <a:p>
            <a:pPr indent="-323850" lvl="0" marL="457200" rtl="0" algn="l">
              <a:lnSpc>
                <a:spcPct val="150000"/>
              </a:lnSpc>
              <a:spcBef>
                <a:spcPts val="1200"/>
              </a:spcBef>
              <a:spcAft>
                <a:spcPts val="0"/>
              </a:spcAft>
              <a:buClr>
                <a:schemeClr val="dk1"/>
              </a:buClr>
              <a:buSzPts val="1500"/>
              <a:buChar char="●"/>
            </a:pPr>
            <a:r>
              <a:rPr lang="en" sz="1500">
                <a:solidFill>
                  <a:schemeClr val="dk1"/>
                </a:solidFill>
              </a:rPr>
              <a:t>Whenever a node wants to write to the file, it will have to obtain a lock from the owner node.</a:t>
            </a:r>
            <a:endParaRPr sz="1500">
              <a:solidFill>
                <a:schemeClr val="dk1"/>
              </a:solidFill>
            </a:endParaRPr>
          </a:p>
          <a:p>
            <a:pPr indent="-323850" lvl="0" marL="457200" rtl="0" algn="l">
              <a:lnSpc>
                <a:spcPct val="150000"/>
              </a:lnSpc>
              <a:spcBef>
                <a:spcPts val="0"/>
              </a:spcBef>
              <a:spcAft>
                <a:spcPts val="0"/>
              </a:spcAft>
              <a:buClr>
                <a:schemeClr val="dk1"/>
              </a:buClr>
              <a:buSzPts val="1500"/>
              <a:buChar char="●"/>
            </a:pPr>
            <a:r>
              <a:rPr lang="en" sz="1500">
                <a:solidFill>
                  <a:schemeClr val="dk1"/>
                </a:solidFill>
              </a:rPr>
              <a:t>The lock will prevent any other nodes from writing to the file while it is being edited.</a:t>
            </a:r>
            <a:endParaRPr sz="1500">
              <a:solidFill>
                <a:schemeClr val="dk1"/>
              </a:solidFill>
            </a:endParaRPr>
          </a:p>
          <a:p>
            <a:pPr indent="-323850" lvl="0" marL="457200" rtl="0" algn="l">
              <a:lnSpc>
                <a:spcPct val="150000"/>
              </a:lnSpc>
              <a:spcBef>
                <a:spcPts val="0"/>
              </a:spcBef>
              <a:spcAft>
                <a:spcPts val="0"/>
              </a:spcAft>
              <a:buClr>
                <a:schemeClr val="dk1"/>
              </a:buClr>
              <a:buSzPts val="1500"/>
              <a:buChar char="●"/>
            </a:pPr>
            <a:r>
              <a:rPr lang="en" sz="1500">
                <a:solidFill>
                  <a:schemeClr val="dk1"/>
                </a:solidFill>
              </a:rPr>
              <a:t>Once the write operation is completed, the lock will be released.</a:t>
            </a:r>
            <a:endParaRPr sz="1500">
              <a:solidFill>
                <a:schemeClr val="dk1"/>
              </a:solidFill>
            </a:endParaRPr>
          </a:p>
          <a:p>
            <a:pPr indent="0" lvl="0" marL="0" rtl="0" algn="l">
              <a:lnSpc>
                <a:spcPct val="150000"/>
              </a:lnSpc>
              <a:spcBef>
                <a:spcPts val="1200"/>
              </a:spcBef>
              <a:spcAft>
                <a:spcPts val="0"/>
              </a:spcAft>
              <a:buClr>
                <a:schemeClr val="dk1"/>
              </a:buClr>
              <a:buSzPts val="1100"/>
              <a:buFont typeface="Arial"/>
              <a:buNone/>
            </a:pPr>
            <a:r>
              <a:t/>
            </a:r>
            <a:endParaRPr sz="1500">
              <a:solidFill>
                <a:schemeClr val="dk1"/>
              </a:solidFill>
            </a:endParaRPr>
          </a:p>
          <a:p>
            <a:pPr indent="0" lvl="0" marL="0" rtl="0" algn="l">
              <a:lnSpc>
                <a:spcPct val="150000"/>
              </a:lnSpc>
              <a:spcBef>
                <a:spcPts val="1200"/>
              </a:spcBef>
              <a:spcAft>
                <a:spcPts val="1200"/>
              </a:spcAft>
              <a:buNone/>
            </a:pPr>
            <a:r>
              <a:t/>
            </a:r>
            <a:endParaRPr sz="15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Security Considerations</a:t>
            </a:r>
            <a:endParaRPr/>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11150" lvl="0" marL="457200" rtl="0" algn="l">
              <a:lnSpc>
                <a:spcPct val="150000"/>
              </a:lnSpc>
              <a:spcBef>
                <a:spcPts val="0"/>
              </a:spcBef>
              <a:spcAft>
                <a:spcPts val="0"/>
              </a:spcAft>
              <a:buClr>
                <a:schemeClr val="dk1"/>
              </a:buClr>
              <a:buSzPts val="1300"/>
              <a:buChar char="●"/>
            </a:pPr>
            <a:r>
              <a:rPr lang="en" sz="1300">
                <a:solidFill>
                  <a:schemeClr val="dk1"/>
                </a:solidFill>
              </a:rPr>
              <a:t>To prevent unauthorized access or changes we designated the owner node to be responsible for replicating the content.</a:t>
            </a:r>
            <a:endParaRPr sz="1300">
              <a:solidFill>
                <a:schemeClr val="dk1"/>
              </a:solidFill>
            </a:endParaRPr>
          </a:p>
          <a:p>
            <a:pPr indent="-311150" lvl="0" marL="457200" rtl="0" algn="l">
              <a:lnSpc>
                <a:spcPct val="150000"/>
              </a:lnSpc>
              <a:spcBef>
                <a:spcPts val="0"/>
              </a:spcBef>
              <a:spcAft>
                <a:spcPts val="0"/>
              </a:spcAft>
              <a:buClr>
                <a:schemeClr val="dk1"/>
              </a:buClr>
              <a:buSzPts val="1300"/>
              <a:buChar char="●"/>
            </a:pPr>
            <a:r>
              <a:rPr lang="en" sz="1300">
                <a:solidFill>
                  <a:schemeClr val="dk1"/>
                </a:solidFill>
              </a:rPr>
              <a:t>Other nodes can edit the file with permission, but updates are sent to the owner node.</a:t>
            </a:r>
            <a:endParaRPr sz="1300">
              <a:solidFill>
                <a:schemeClr val="dk1"/>
              </a:solidFill>
            </a:endParaRPr>
          </a:p>
          <a:p>
            <a:pPr indent="-311150" lvl="0" marL="457200" rtl="0" algn="l">
              <a:lnSpc>
                <a:spcPct val="150000"/>
              </a:lnSpc>
              <a:spcBef>
                <a:spcPts val="0"/>
              </a:spcBef>
              <a:spcAft>
                <a:spcPts val="0"/>
              </a:spcAft>
              <a:buClr>
                <a:schemeClr val="dk1"/>
              </a:buClr>
              <a:buSzPts val="1300"/>
              <a:buChar char="●"/>
            </a:pPr>
            <a:r>
              <a:rPr lang="en" sz="1300">
                <a:solidFill>
                  <a:schemeClr val="dk1"/>
                </a:solidFill>
              </a:rPr>
              <a:t>The owner node replicates the changes to all other nodes to ensure that changes are authorized and propagated.</a:t>
            </a:r>
            <a:endParaRPr sz="1300">
              <a:solidFill>
                <a:schemeClr val="dk1"/>
              </a:solidFill>
            </a:endParaRPr>
          </a:p>
          <a:p>
            <a:pPr indent="-311150" lvl="0" marL="457200" rtl="0" algn="l">
              <a:lnSpc>
                <a:spcPct val="150000"/>
              </a:lnSpc>
              <a:spcBef>
                <a:spcPts val="0"/>
              </a:spcBef>
              <a:spcAft>
                <a:spcPts val="0"/>
              </a:spcAft>
              <a:buClr>
                <a:schemeClr val="dk1"/>
              </a:buClr>
              <a:buSzPts val="1300"/>
              <a:buChar char="●"/>
            </a:pPr>
            <a:r>
              <a:rPr lang="en" sz="1300">
                <a:solidFill>
                  <a:schemeClr val="dk1"/>
                </a:solidFill>
              </a:rPr>
              <a:t>To verify the authenticity of the updated content, each node checks if the update was sent by the owner node using a digital signature.</a:t>
            </a:r>
            <a:endParaRPr sz="1300">
              <a:solidFill>
                <a:schemeClr val="dk1"/>
              </a:solidFill>
            </a:endParaRPr>
          </a:p>
          <a:p>
            <a:pPr indent="-311150" lvl="0" marL="457200" rtl="0" algn="l">
              <a:lnSpc>
                <a:spcPct val="150000"/>
              </a:lnSpc>
              <a:spcBef>
                <a:spcPts val="0"/>
              </a:spcBef>
              <a:spcAft>
                <a:spcPts val="0"/>
              </a:spcAft>
              <a:buClr>
                <a:schemeClr val="dk1"/>
              </a:buClr>
              <a:buSzPts val="1300"/>
              <a:buChar char="●"/>
            </a:pPr>
            <a:r>
              <a:rPr lang="en" sz="1300">
                <a:solidFill>
                  <a:schemeClr val="dk1"/>
                </a:solidFill>
              </a:rPr>
              <a:t>Each node has the public key of all other nodes in the network, which enables this verification process.</a:t>
            </a:r>
            <a:endParaRPr sz="1300">
              <a:solidFill>
                <a:schemeClr val="dk1"/>
              </a:solidFill>
            </a:endParaRPr>
          </a:p>
          <a:p>
            <a:pPr indent="0" lvl="0" marL="457200" rtl="0" algn="l">
              <a:lnSpc>
                <a:spcPct val="150000"/>
              </a:lnSpc>
              <a:spcBef>
                <a:spcPts val="0"/>
              </a:spcBef>
              <a:spcAft>
                <a:spcPts val="0"/>
              </a:spcAft>
              <a:buNone/>
            </a:pPr>
            <a:r>
              <a:t/>
            </a:r>
            <a:endParaRPr sz="1300">
              <a:solidFill>
                <a:schemeClr val="dk1"/>
              </a:solidFill>
            </a:endParaRPr>
          </a:p>
          <a:p>
            <a:pPr indent="0" lvl="0" marL="0" rtl="0" algn="l">
              <a:lnSpc>
                <a:spcPct val="150000"/>
              </a:lnSpc>
              <a:spcBef>
                <a:spcPts val="0"/>
              </a:spcBef>
              <a:spcAft>
                <a:spcPts val="0"/>
              </a:spcAft>
              <a:buClr>
                <a:schemeClr val="dk1"/>
              </a:buClr>
              <a:buSzPts val="1100"/>
              <a:buFont typeface="Arial"/>
              <a:buNone/>
            </a:pPr>
            <a:r>
              <a:t/>
            </a:r>
            <a:endParaRPr b="1" sz="1100">
              <a:solidFill>
                <a:schemeClr val="dk1"/>
              </a:solidFill>
            </a:endParaRPr>
          </a:p>
          <a:p>
            <a:pPr indent="0" lvl="0" marL="0" rtl="0" algn="l">
              <a:lnSpc>
                <a:spcPct val="150000"/>
              </a:lnSpc>
              <a:spcBef>
                <a:spcPts val="0"/>
              </a:spcBef>
              <a:spcAft>
                <a:spcPts val="0"/>
              </a:spcAft>
              <a:buClr>
                <a:schemeClr val="dk1"/>
              </a:buClr>
              <a:buSzPts val="1100"/>
              <a:buFont typeface="Arial"/>
              <a:buNone/>
            </a:pPr>
            <a:r>
              <a:t/>
            </a:r>
            <a:endParaRPr b="1" sz="1100">
              <a:solidFill>
                <a:schemeClr val="dk1"/>
              </a:solidFill>
            </a:endParaRPr>
          </a:p>
          <a:p>
            <a:pPr indent="0" lvl="0" marL="0" rtl="0" algn="l">
              <a:lnSpc>
                <a:spcPct val="150000"/>
              </a:lnSpc>
              <a:spcBef>
                <a:spcPts val="0"/>
              </a:spcBef>
              <a:spcAft>
                <a:spcPts val="0"/>
              </a:spcAft>
              <a:buNone/>
            </a:pPr>
            <a:r>
              <a:t/>
            </a:r>
            <a:endParaRPr b="1" sz="1100">
              <a:solidFill>
                <a:schemeClr val="dk1"/>
              </a:solidFill>
            </a:endParaRPr>
          </a:p>
          <a:p>
            <a:pPr indent="0" lvl="0" marL="0" rtl="0" algn="l">
              <a:lnSpc>
                <a:spcPct val="150000"/>
              </a:lnSpc>
              <a:spcBef>
                <a:spcPts val="0"/>
              </a:spcBef>
              <a:spcAft>
                <a:spcPts val="0"/>
              </a:spcAft>
              <a:buClr>
                <a:schemeClr val="dk1"/>
              </a:buClr>
              <a:buSzPts val="1100"/>
              <a:buFont typeface="Arial"/>
              <a:buNone/>
            </a:pPr>
            <a:r>
              <a:t/>
            </a:r>
            <a:endParaRPr sz="11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27" name="Google Shape;127;p24"/>
          <p:cNvSpPr txBox="1"/>
          <p:nvPr>
            <p:ph idx="1" type="body"/>
          </p:nvPr>
        </p:nvSpPr>
        <p:spPr>
          <a:xfrm>
            <a:off x="311700" y="1332800"/>
            <a:ext cx="8520600" cy="3416400"/>
          </a:xfrm>
          <a:prstGeom prst="rect">
            <a:avLst/>
          </a:prstGeom>
        </p:spPr>
        <p:txBody>
          <a:bodyPr anchorCtr="0" anchor="t" bIns="91425" lIns="91425" spcFirstLastPara="1" rIns="91425" wrap="square" tIns="91425">
            <a:normAutofit lnSpcReduction="20000"/>
          </a:bodyPr>
          <a:lstStyle/>
          <a:p>
            <a:pPr indent="-323850" lvl="0" marL="457200" rtl="0" algn="l">
              <a:lnSpc>
                <a:spcPct val="150000"/>
              </a:lnSpc>
              <a:spcBef>
                <a:spcPts val="0"/>
              </a:spcBef>
              <a:spcAft>
                <a:spcPts val="0"/>
              </a:spcAft>
              <a:buClr>
                <a:schemeClr val="dk1"/>
              </a:buClr>
              <a:buSzPts val="1500"/>
              <a:buChar char="●"/>
            </a:pPr>
            <a:r>
              <a:rPr lang="en" sz="1500">
                <a:solidFill>
                  <a:schemeClr val="dk1"/>
                </a:solidFill>
              </a:rPr>
              <a:t>The project includes a variety of features such as user key revocation, file sharing through a peer-to-peer network, and support for file creation, deletion, reading, writing, and restoration with at least three replicas.</a:t>
            </a:r>
            <a:endParaRPr sz="1500">
              <a:solidFill>
                <a:schemeClr val="dk1"/>
              </a:solidFill>
            </a:endParaRPr>
          </a:p>
          <a:p>
            <a:pPr indent="0" lvl="0" marL="457200" rtl="0" algn="l">
              <a:lnSpc>
                <a:spcPct val="150000"/>
              </a:lnSpc>
              <a:spcBef>
                <a:spcPts val="1200"/>
              </a:spcBef>
              <a:spcAft>
                <a:spcPts val="0"/>
              </a:spcAft>
              <a:buNone/>
            </a:pPr>
            <a:r>
              <a:t/>
            </a:r>
            <a:endParaRPr sz="1500">
              <a:solidFill>
                <a:schemeClr val="dk1"/>
              </a:solidFill>
            </a:endParaRPr>
          </a:p>
          <a:p>
            <a:pPr indent="-323850" lvl="0" marL="457200" rtl="0" algn="l">
              <a:lnSpc>
                <a:spcPct val="150000"/>
              </a:lnSpc>
              <a:spcBef>
                <a:spcPts val="1200"/>
              </a:spcBef>
              <a:spcAft>
                <a:spcPts val="0"/>
              </a:spcAft>
              <a:buClr>
                <a:schemeClr val="dk1"/>
              </a:buClr>
              <a:buSzPts val="1500"/>
              <a:buChar char="●"/>
            </a:pPr>
            <a:r>
              <a:rPr lang="en" sz="1500">
                <a:solidFill>
                  <a:schemeClr val="dk1"/>
                </a:solidFill>
              </a:rPr>
              <a:t>The features that were implemented to make this distributed file system secure are permission management for files and directories, confidentiality of file and directory names, detection of unauthorized modifications, encrypted communication between peers, and detection of malicious file servers.</a:t>
            </a:r>
            <a:endParaRPr sz="15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idx="1" type="body"/>
          </p:nvPr>
        </p:nvSpPr>
        <p:spPr>
          <a:xfrm>
            <a:off x="311700" y="863550"/>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a:t>Thank you for your attention!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chemeClr val="dk1"/>
              </a:buClr>
              <a:buSzPts val="1300"/>
              <a:buChar char="●"/>
            </a:pPr>
            <a:r>
              <a:rPr lang="en" sz="1300">
                <a:solidFill>
                  <a:schemeClr val="dk1"/>
                </a:solidFill>
              </a:rPr>
              <a:t>This project's objective is to create a peer-to-peer (P2P) distributed file system, in which each peer serves as both a server and a client.</a:t>
            </a:r>
            <a:endParaRPr sz="1300">
              <a:solidFill>
                <a:schemeClr val="dk1"/>
              </a:solidFill>
            </a:endParaRPr>
          </a:p>
          <a:p>
            <a:pPr indent="0" lvl="0" marL="457200" rtl="0" algn="l">
              <a:lnSpc>
                <a:spcPct val="150000"/>
              </a:lnSpc>
              <a:spcBef>
                <a:spcPts val="0"/>
              </a:spcBef>
              <a:spcAft>
                <a:spcPts val="0"/>
              </a:spcAft>
              <a:buNone/>
            </a:pPr>
            <a:r>
              <a:t/>
            </a:r>
            <a:endParaRPr sz="1300">
              <a:solidFill>
                <a:schemeClr val="dk1"/>
              </a:solidFill>
            </a:endParaRPr>
          </a:p>
          <a:p>
            <a:pPr indent="-311150" lvl="0" marL="457200" rtl="0" algn="l">
              <a:lnSpc>
                <a:spcPct val="150000"/>
              </a:lnSpc>
              <a:spcBef>
                <a:spcPts val="0"/>
              </a:spcBef>
              <a:spcAft>
                <a:spcPts val="0"/>
              </a:spcAft>
              <a:buClr>
                <a:schemeClr val="dk1"/>
              </a:buClr>
              <a:buSzPts val="1300"/>
              <a:buChar char="●"/>
            </a:pPr>
            <a:r>
              <a:rPr lang="en" sz="1300">
                <a:solidFill>
                  <a:schemeClr val="dk1"/>
                </a:solidFill>
              </a:rPr>
              <a:t>The project includes various functionalities such as file creation, deletion, read, write, replication, permission setting and </a:t>
            </a:r>
            <a:r>
              <a:rPr lang="en" sz="1300">
                <a:solidFill>
                  <a:schemeClr val="dk1"/>
                </a:solidFill>
              </a:rPr>
              <a:t>key revocation.</a:t>
            </a:r>
            <a:endParaRPr sz="1300">
              <a:solidFill>
                <a:schemeClr val="dk1"/>
              </a:solidFill>
            </a:endParaRPr>
          </a:p>
          <a:p>
            <a:pPr indent="0" lvl="0" marL="457200" rtl="0" algn="l">
              <a:lnSpc>
                <a:spcPct val="150000"/>
              </a:lnSpc>
              <a:spcBef>
                <a:spcPts val="0"/>
              </a:spcBef>
              <a:spcAft>
                <a:spcPts val="0"/>
              </a:spcAft>
              <a:buNone/>
            </a:pPr>
            <a:r>
              <a:t/>
            </a:r>
            <a:endParaRPr sz="1300">
              <a:solidFill>
                <a:schemeClr val="dk1"/>
              </a:solidFill>
            </a:endParaRPr>
          </a:p>
          <a:p>
            <a:pPr indent="-311150" lvl="0" marL="457200" rtl="0" algn="l">
              <a:lnSpc>
                <a:spcPct val="150000"/>
              </a:lnSpc>
              <a:spcBef>
                <a:spcPts val="0"/>
              </a:spcBef>
              <a:spcAft>
                <a:spcPts val="0"/>
              </a:spcAft>
              <a:buClr>
                <a:schemeClr val="dk1"/>
              </a:buClr>
              <a:buSzPts val="1300"/>
              <a:buChar char="●"/>
            </a:pPr>
            <a:r>
              <a:rPr lang="en" sz="1300">
                <a:solidFill>
                  <a:schemeClr val="dk1"/>
                </a:solidFill>
              </a:rPr>
              <a:t>The focus of the system is on maintaining the confidentiality and integrity of file contents.</a:t>
            </a:r>
            <a:endParaRPr sz="1300">
              <a:solidFill>
                <a:schemeClr val="dk1"/>
              </a:solidFill>
            </a:endParaRPr>
          </a:p>
          <a:p>
            <a:pPr indent="0" lvl="0" marL="457200" rtl="0" algn="l">
              <a:lnSpc>
                <a:spcPct val="150000"/>
              </a:lnSpc>
              <a:spcBef>
                <a:spcPts val="0"/>
              </a:spcBef>
              <a:spcAft>
                <a:spcPts val="0"/>
              </a:spcAft>
              <a:buNone/>
            </a:pPr>
            <a:r>
              <a:t/>
            </a:r>
            <a:endParaRPr sz="1300">
              <a:solidFill>
                <a:schemeClr val="dk1"/>
              </a:solidFill>
            </a:endParaRPr>
          </a:p>
          <a:p>
            <a:pPr indent="0" lvl="0" marL="0" rtl="0" algn="l">
              <a:spcBef>
                <a:spcPts val="0"/>
              </a:spcBef>
              <a:spcAft>
                <a:spcPts val="1200"/>
              </a:spcAft>
              <a:buNone/>
            </a:pPr>
            <a:r>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Design</a:t>
            </a:r>
            <a:endParaRPr/>
          </a:p>
        </p:txBody>
      </p:sp>
      <p:sp>
        <p:nvSpPr>
          <p:cNvPr id="71" name="Google Shape;71;p15"/>
          <p:cNvSpPr txBox="1"/>
          <p:nvPr>
            <p:ph idx="1" type="body"/>
          </p:nvPr>
        </p:nvSpPr>
        <p:spPr>
          <a:xfrm>
            <a:off x="311700" y="1017725"/>
            <a:ext cx="4705200" cy="4075500"/>
          </a:xfrm>
          <a:prstGeom prst="rect">
            <a:avLst/>
          </a:prstGeom>
        </p:spPr>
        <p:txBody>
          <a:bodyPr anchorCtr="0" anchor="t" bIns="91425" lIns="91425" spcFirstLastPara="1" rIns="91425" wrap="square" tIns="91425">
            <a:normAutofit/>
          </a:bodyPr>
          <a:lstStyle/>
          <a:p>
            <a:pPr indent="0" lvl="0" marL="457200" rtl="0" algn="l">
              <a:lnSpc>
                <a:spcPct val="150000"/>
              </a:lnSpc>
              <a:spcBef>
                <a:spcPts val="0"/>
              </a:spcBef>
              <a:spcAft>
                <a:spcPts val="0"/>
              </a:spcAft>
              <a:buClr>
                <a:schemeClr val="dk1"/>
              </a:buClr>
              <a:buSzPts val="1100"/>
              <a:buFont typeface="Arial"/>
              <a:buNone/>
            </a:pPr>
            <a:r>
              <a:t/>
            </a:r>
            <a:endParaRPr sz="1100">
              <a:solidFill>
                <a:schemeClr val="dk1"/>
              </a:solidFill>
            </a:endParaRPr>
          </a:p>
          <a:p>
            <a:pPr indent="-311150" lvl="0" marL="457200" rtl="0" algn="l">
              <a:lnSpc>
                <a:spcPct val="150000"/>
              </a:lnSpc>
              <a:spcBef>
                <a:spcPts val="0"/>
              </a:spcBef>
              <a:spcAft>
                <a:spcPts val="0"/>
              </a:spcAft>
              <a:buClr>
                <a:schemeClr val="dk1"/>
              </a:buClr>
              <a:buSzPts val="1300"/>
              <a:buChar char="●"/>
            </a:pPr>
            <a:r>
              <a:rPr lang="en" sz="1300">
                <a:solidFill>
                  <a:schemeClr val="dk1"/>
                </a:solidFill>
              </a:rPr>
              <a:t>To make the file system P2P while simplifying the efforts, the list of all the users is maintained on every node. This enables both the client and server to make further requests.</a:t>
            </a:r>
            <a:endParaRPr sz="1300">
              <a:solidFill>
                <a:schemeClr val="dk1"/>
              </a:solidFill>
            </a:endParaRPr>
          </a:p>
          <a:p>
            <a:pPr indent="0" lvl="0" marL="457200" rtl="0" algn="l">
              <a:lnSpc>
                <a:spcPct val="150000"/>
              </a:lnSpc>
              <a:spcBef>
                <a:spcPts val="0"/>
              </a:spcBef>
              <a:spcAft>
                <a:spcPts val="0"/>
              </a:spcAft>
              <a:buNone/>
            </a:pPr>
            <a:r>
              <a:t/>
            </a:r>
            <a:endParaRPr sz="1300">
              <a:solidFill>
                <a:schemeClr val="dk1"/>
              </a:solidFill>
            </a:endParaRPr>
          </a:p>
          <a:p>
            <a:pPr indent="-311150" lvl="0" marL="457200" rtl="0" algn="l">
              <a:lnSpc>
                <a:spcPct val="150000"/>
              </a:lnSpc>
              <a:spcBef>
                <a:spcPts val="0"/>
              </a:spcBef>
              <a:spcAft>
                <a:spcPts val="0"/>
              </a:spcAft>
              <a:buClr>
                <a:schemeClr val="dk1"/>
              </a:buClr>
              <a:buSzPts val="1300"/>
              <a:buChar char="●"/>
            </a:pPr>
            <a:r>
              <a:rPr lang="en" sz="1300">
                <a:solidFill>
                  <a:schemeClr val="dk1"/>
                </a:solidFill>
              </a:rPr>
              <a:t>Each node will maintain a list of peers and their IP addresses. When a node joins the network, it will share its public keys with all other nodes in the network to ensure secure communication.</a:t>
            </a:r>
            <a:endParaRPr sz="1300">
              <a:solidFill>
                <a:schemeClr val="dk1"/>
              </a:solidFill>
            </a:endParaRPr>
          </a:p>
          <a:p>
            <a:pPr indent="0" lvl="0" marL="457200" rtl="0" algn="l">
              <a:lnSpc>
                <a:spcPct val="150000"/>
              </a:lnSpc>
              <a:spcBef>
                <a:spcPts val="0"/>
              </a:spcBef>
              <a:spcAft>
                <a:spcPts val="0"/>
              </a:spcAft>
              <a:buNone/>
            </a:pPr>
            <a:r>
              <a:t/>
            </a:r>
            <a:endParaRPr sz="1100">
              <a:solidFill>
                <a:schemeClr val="dk1"/>
              </a:solidFill>
            </a:endParaRPr>
          </a:p>
        </p:txBody>
      </p:sp>
      <p:pic>
        <p:nvPicPr>
          <p:cNvPr id="72" name="Google Shape;72;p15"/>
          <p:cNvPicPr preferRelativeResize="0"/>
          <p:nvPr/>
        </p:nvPicPr>
        <p:blipFill>
          <a:blip r:embed="rId3">
            <a:alphaModFix/>
          </a:blip>
          <a:stretch>
            <a:fillRect/>
          </a:stretch>
        </p:blipFill>
        <p:spPr>
          <a:xfrm>
            <a:off x="4950950" y="1299600"/>
            <a:ext cx="4193051" cy="268525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File operations</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Clr>
                <a:schemeClr val="dk1"/>
              </a:buClr>
              <a:buSzPts val="1500"/>
              <a:buChar char="●"/>
            </a:pPr>
            <a:r>
              <a:rPr lang="en" sz="1500">
                <a:solidFill>
                  <a:schemeClr val="dk1"/>
                </a:solidFill>
              </a:rPr>
              <a:t>Create File</a:t>
            </a:r>
            <a:endParaRPr sz="1500">
              <a:solidFill>
                <a:schemeClr val="dk1"/>
              </a:solidFill>
            </a:endParaRPr>
          </a:p>
          <a:p>
            <a:pPr indent="-323850" lvl="0" marL="457200" rtl="0" algn="l">
              <a:lnSpc>
                <a:spcPct val="150000"/>
              </a:lnSpc>
              <a:spcBef>
                <a:spcPts val="0"/>
              </a:spcBef>
              <a:spcAft>
                <a:spcPts val="0"/>
              </a:spcAft>
              <a:buClr>
                <a:schemeClr val="dk1"/>
              </a:buClr>
              <a:buSzPts val="1500"/>
              <a:buChar char="●"/>
            </a:pPr>
            <a:r>
              <a:rPr lang="en" sz="1500">
                <a:solidFill>
                  <a:schemeClr val="dk1"/>
                </a:solidFill>
              </a:rPr>
              <a:t>Read File</a:t>
            </a:r>
            <a:endParaRPr sz="1500">
              <a:solidFill>
                <a:schemeClr val="dk1"/>
              </a:solidFill>
            </a:endParaRPr>
          </a:p>
          <a:p>
            <a:pPr indent="-323850" lvl="0" marL="457200" rtl="0" algn="l">
              <a:lnSpc>
                <a:spcPct val="150000"/>
              </a:lnSpc>
              <a:spcBef>
                <a:spcPts val="0"/>
              </a:spcBef>
              <a:spcAft>
                <a:spcPts val="0"/>
              </a:spcAft>
              <a:buClr>
                <a:schemeClr val="dk1"/>
              </a:buClr>
              <a:buSzPts val="1500"/>
              <a:buChar char="●"/>
            </a:pPr>
            <a:r>
              <a:rPr lang="en" sz="1500">
                <a:solidFill>
                  <a:schemeClr val="dk1"/>
                </a:solidFill>
              </a:rPr>
              <a:t>Write File</a:t>
            </a:r>
            <a:endParaRPr sz="1500">
              <a:solidFill>
                <a:schemeClr val="dk1"/>
              </a:solidFill>
            </a:endParaRPr>
          </a:p>
          <a:p>
            <a:pPr indent="-323850" lvl="0" marL="457200" rtl="0" algn="l">
              <a:lnSpc>
                <a:spcPct val="150000"/>
              </a:lnSpc>
              <a:spcBef>
                <a:spcPts val="0"/>
              </a:spcBef>
              <a:spcAft>
                <a:spcPts val="0"/>
              </a:spcAft>
              <a:buClr>
                <a:schemeClr val="dk1"/>
              </a:buClr>
              <a:buSzPts val="1500"/>
              <a:buChar char="●"/>
            </a:pPr>
            <a:r>
              <a:rPr lang="en" sz="1500">
                <a:solidFill>
                  <a:schemeClr val="dk1"/>
                </a:solidFill>
              </a:rPr>
              <a:t>Replication</a:t>
            </a:r>
            <a:endParaRPr sz="1500">
              <a:solidFill>
                <a:schemeClr val="dk1"/>
              </a:solidFill>
            </a:endParaRPr>
          </a:p>
          <a:p>
            <a:pPr indent="-323850" lvl="0" marL="457200" rtl="0" algn="l">
              <a:lnSpc>
                <a:spcPct val="150000"/>
              </a:lnSpc>
              <a:spcBef>
                <a:spcPts val="0"/>
              </a:spcBef>
              <a:spcAft>
                <a:spcPts val="0"/>
              </a:spcAft>
              <a:buClr>
                <a:schemeClr val="dk1"/>
              </a:buClr>
              <a:buSzPts val="1500"/>
              <a:buChar char="●"/>
            </a:pPr>
            <a:r>
              <a:rPr lang="en" sz="1500">
                <a:solidFill>
                  <a:schemeClr val="dk1"/>
                </a:solidFill>
              </a:rPr>
              <a:t>List Files</a:t>
            </a:r>
            <a:endParaRPr sz="1500">
              <a:solidFill>
                <a:schemeClr val="dk1"/>
              </a:solidFill>
            </a:endParaRPr>
          </a:p>
          <a:p>
            <a:pPr indent="-323850" lvl="0" marL="457200" rtl="0" algn="l">
              <a:lnSpc>
                <a:spcPct val="150000"/>
              </a:lnSpc>
              <a:spcBef>
                <a:spcPts val="0"/>
              </a:spcBef>
              <a:spcAft>
                <a:spcPts val="0"/>
              </a:spcAft>
              <a:buClr>
                <a:schemeClr val="dk1"/>
              </a:buClr>
              <a:buSzPts val="1500"/>
              <a:buChar char="●"/>
            </a:pPr>
            <a:r>
              <a:rPr lang="en" sz="1500">
                <a:solidFill>
                  <a:schemeClr val="dk1"/>
                </a:solidFill>
              </a:rPr>
              <a:t>Delete File</a:t>
            </a:r>
            <a:endParaRPr sz="15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7"/>
          <p:cNvPicPr preferRelativeResize="0"/>
          <p:nvPr/>
        </p:nvPicPr>
        <p:blipFill>
          <a:blip r:embed="rId3">
            <a:alphaModFix/>
          </a:blip>
          <a:stretch>
            <a:fillRect/>
          </a:stretch>
        </p:blipFill>
        <p:spPr>
          <a:xfrm>
            <a:off x="4963175" y="47575"/>
            <a:ext cx="4180824" cy="5048351"/>
          </a:xfrm>
          <a:prstGeom prst="rect">
            <a:avLst/>
          </a:prstGeom>
          <a:noFill/>
          <a:ln>
            <a:noFill/>
          </a:ln>
        </p:spPr>
      </p:pic>
      <p:sp>
        <p:nvSpPr>
          <p:cNvPr id="84" name="Google Shape;84;p17"/>
          <p:cNvSpPr txBox="1"/>
          <p:nvPr>
            <p:ph idx="1" type="body"/>
          </p:nvPr>
        </p:nvSpPr>
        <p:spPr>
          <a:xfrm>
            <a:off x="311700" y="47575"/>
            <a:ext cx="4557000" cy="49929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chemeClr val="dk1"/>
              </a:buClr>
              <a:buSzPts val="1300"/>
              <a:buChar char="●"/>
            </a:pPr>
            <a:r>
              <a:rPr lang="en" sz="1300">
                <a:solidFill>
                  <a:schemeClr val="dk1"/>
                </a:solidFill>
              </a:rPr>
              <a:t>This image shows the client side of all the file operations.</a:t>
            </a:r>
            <a:endParaRPr sz="1300">
              <a:solidFill>
                <a:schemeClr val="dk1"/>
              </a:solidFill>
            </a:endParaRPr>
          </a:p>
          <a:p>
            <a:pPr indent="-311150" lvl="0" marL="457200" rtl="0" algn="l">
              <a:lnSpc>
                <a:spcPct val="150000"/>
              </a:lnSpc>
              <a:spcBef>
                <a:spcPts val="0"/>
              </a:spcBef>
              <a:spcAft>
                <a:spcPts val="0"/>
              </a:spcAft>
              <a:buClr>
                <a:schemeClr val="dk1"/>
              </a:buClr>
              <a:buSzPts val="1300"/>
              <a:buChar char="●"/>
            </a:pPr>
            <a:r>
              <a:rPr lang="en" sz="1300">
                <a:solidFill>
                  <a:schemeClr val="dk1"/>
                </a:solidFill>
              </a:rPr>
              <a:t>The user is presented with the ‘help’ menu for entering commands.</a:t>
            </a:r>
            <a:endParaRPr sz="1300">
              <a:solidFill>
                <a:schemeClr val="dk1"/>
              </a:solidFill>
            </a:endParaRPr>
          </a:p>
          <a:p>
            <a:pPr indent="-311150" lvl="0" marL="457200" rtl="0" algn="l">
              <a:lnSpc>
                <a:spcPct val="150000"/>
              </a:lnSpc>
              <a:spcBef>
                <a:spcPts val="0"/>
              </a:spcBef>
              <a:spcAft>
                <a:spcPts val="0"/>
              </a:spcAft>
              <a:buClr>
                <a:schemeClr val="dk1"/>
              </a:buClr>
              <a:buSzPts val="1300"/>
              <a:buChar char="●"/>
            </a:pPr>
            <a:r>
              <a:rPr lang="en" sz="1300">
                <a:solidFill>
                  <a:schemeClr val="dk1"/>
                </a:solidFill>
              </a:rPr>
              <a:t>The user performs the following operations : </a:t>
            </a:r>
            <a:endParaRPr sz="1300">
              <a:solidFill>
                <a:schemeClr val="dk1"/>
              </a:solidFill>
            </a:endParaRPr>
          </a:p>
          <a:p>
            <a:pPr indent="-311150" lvl="1" marL="1371600" rtl="0" algn="l">
              <a:lnSpc>
                <a:spcPct val="150000"/>
              </a:lnSpc>
              <a:spcBef>
                <a:spcPts val="0"/>
              </a:spcBef>
              <a:spcAft>
                <a:spcPts val="0"/>
              </a:spcAft>
              <a:buClr>
                <a:schemeClr val="dk1"/>
              </a:buClr>
              <a:buSzPts val="1300"/>
              <a:buChar char="○"/>
            </a:pPr>
            <a:r>
              <a:rPr lang="en" sz="1300">
                <a:solidFill>
                  <a:schemeClr val="dk1"/>
                </a:solidFill>
              </a:rPr>
              <a:t>creates a file : ‘textFile1’</a:t>
            </a:r>
            <a:endParaRPr sz="1300">
              <a:solidFill>
                <a:schemeClr val="dk1"/>
              </a:solidFill>
            </a:endParaRPr>
          </a:p>
          <a:p>
            <a:pPr indent="-311150" lvl="1" marL="1371600" rtl="0" algn="l">
              <a:lnSpc>
                <a:spcPct val="150000"/>
              </a:lnSpc>
              <a:spcBef>
                <a:spcPts val="0"/>
              </a:spcBef>
              <a:spcAft>
                <a:spcPts val="0"/>
              </a:spcAft>
              <a:buClr>
                <a:schemeClr val="dk1"/>
              </a:buClr>
              <a:buSzPts val="1300"/>
              <a:buChar char="○"/>
            </a:pPr>
            <a:r>
              <a:rPr lang="en" sz="1300">
                <a:solidFill>
                  <a:schemeClr val="dk1"/>
                </a:solidFill>
              </a:rPr>
              <a:t>lists all the files on the node</a:t>
            </a:r>
            <a:endParaRPr sz="1300">
              <a:solidFill>
                <a:schemeClr val="dk1"/>
              </a:solidFill>
            </a:endParaRPr>
          </a:p>
          <a:p>
            <a:pPr indent="-311150" lvl="1" marL="1371600" rtl="0" algn="l">
              <a:lnSpc>
                <a:spcPct val="150000"/>
              </a:lnSpc>
              <a:spcBef>
                <a:spcPts val="0"/>
              </a:spcBef>
              <a:spcAft>
                <a:spcPts val="0"/>
              </a:spcAft>
              <a:buClr>
                <a:schemeClr val="dk1"/>
              </a:buClr>
              <a:buSzPts val="1300"/>
              <a:buChar char="○"/>
            </a:pPr>
            <a:r>
              <a:rPr lang="en" sz="1300">
                <a:solidFill>
                  <a:schemeClr val="dk1"/>
                </a:solidFill>
              </a:rPr>
              <a:t>writes to the file, reads, appends</a:t>
            </a:r>
            <a:endParaRPr sz="1300">
              <a:solidFill>
                <a:schemeClr val="dk1"/>
              </a:solidFill>
            </a:endParaRPr>
          </a:p>
          <a:p>
            <a:pPr indent="-311150" lvl="1" marL="1371600" rtl="0" algn="l">
              <a:lnSpc>
                <a:spcPct val="150000"/>
              </a:lnSpc>
              <a:spcBef>
                <a:spcPts val="0"/>
              </a:spcBef>
              <a:spcAft>
                <a:spcPts val="0"/>
              </a:spcAft>
              <a:buClr>
                <a:schemeClr val="dk1"/>
              </a:buClr>
              <a:buSzPts val="1300"/>
              <a:buChar char="○"/>
            </a:pPr>
            <a:r>
              <a:rPr lang="en" sz="1300">
                <a:solidFill>
                  <a:schemeClr val="dk1"/>
                </a:solidFill>
              </a:rPr>
              <a:t>deletes a file ‘textFile’, list all files to check if the files was deleted</a:t>
            </a:r>
            <a:endParaRPr sz="1300">
              <a:solidFill>
                <a:schemeClr val="dk1"/>
              </a:solidFill>
            </a:endParaRPr>
          </a:p>
          <a:p>
            <a:pPr indent="-311150" lvl="1" marL="1371600" rtl="0" algn="l">
              <a:lnSpc>
                <a:spcPct val="150000"/>
              </a:lnSpc>
              <a:spcBef>
                <a:spcPts val="0"/>
              </a:spcBef>
              <a:spcAft>
                <a:spcPts val="0"/>
              </a:spcAft>
              <a:buClr>
                <a:schemeClr val="dk1"/>
              </a:buClr>
              <a:buSzPts val="1300"/>
              <a:buChar char="○"/>
            </a:pPr>
            <a:r>
              <a:rPr lang="en" sz="1300">
                <a:solidFill>
                  <a:schemeClr val="dk1"/>
                </a:solidFill>
              </a:rPr>
              <a:t>grants read permission to node 3. </a:t>
            </a:r>
            <a:endParaRPr sz="1300">
              <a:solidFill>
                <a:schemeClr val="dk1"/>
              </a:solidFill>
            </a:endParaRPr>
          </a:p>
          <a:p>
            <a:pPr indent="-311150" lvl="0" marL="914400" rtl="0" algn="l">
              <a:lnSpc>
                <a:spcPct val="150000"/>
              </a:lnSpc>
              <a:spcBef>
                <a:spcPts val="0"/>
              </a:spcBef>
              <a:spcAft>
                <a:spcPts val="0"/>
              </a:spcAft>
              <a:buClr>
                <a:schemeClr val="dk1"/>
              </a:buClr>
              <a:buSzPts val="1300"/>
              <a:buChar char="●"/>
            </a:pPr>
            <a:r>
              <a:rPr lang="en" sz="1300">
                <a:solidFill>
                  <a:schemeClr val="dk1"/>
                </a:solidFill>
              </a:rPr>
              <a:t>This image also shows error message : “Invalid command” when the user enters wrong command.</a:t>
            </a:r>
            <a:endParaRPr sz="1300">
              <a:solidFill>
                <a:schemeClr val="dk1"/>
              </a:solidFill>
            </a:endParaRPr>
          </a:p>
          <a:p>
            <a:pPr indent="0" lvl="0" marL="0" rtl="0" algn="l">
              <a:spcBef>
                <a:spcPts val="0"/>
              </a:spcBef>
              <a:spcAft>
                <a:spcPts val="1200"/>
              </a:spcAft>
              <a:buNone/>
            </a:pPr>
            <a:r>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idx="1" type="body"/>
          </p:nvPr>
        </p:nvSpPr>
        <p:spPr>
          <a:xfrm>
            <a:off x="328850" y="460725"/>
            <a:ext cx="3312000" cy="45855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n" sz="1400">
                <a:solidFill>
                  <a:schemeClr val="dk1"/>
                </a:solidFill>
              </a:rPr>
              <a:t>The first image shows that node 3  can list all files and read the file ‘textFile1’ from Node 2 for which the read permission was granted to it.</a:t>
            </a:r>
            <a:endParaRPr sz="1400">
              <a:solidFill>
                <a:schemeClr val="dk1"/>
              </a:solidFill>
            </a:endParaRPr>
          </a:p>
          <a:p>
            <a:pPr indent="0" lvl="0" marL="457200" rtl="0" algn="l">
              <a:spcBef>
                <a:spcPts val="1200"/>
              </a:spcBef>
              <a:spcAft>
                <a:spcPts val="0"/>
              </a:spcAft>
              <a:buNone/>
            </a:pPr>
            <a:r>
              <a:t/>
            </a:r>
            <a:endParaRPr sz="1400">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The second image shows that node 1 which was not given permission from node 2 cannot list its files. </a:t>
            </a:r>
            <a:endParaRPr sz="1400">
              <a:solidFill>
                <a:schemeClr val="dk1"/>
              </a:solidFill>
            </a:endParaRPr>
          </a:p>
        </p:txBody>
      </p:sp>
      <p:pic>
        <p:nvPicPr>
          <p:cNvPr id="90" name="Google Shape;90;p18"/>
          <p:cNvPicPr preferRelativeResize="0"/>
          <p:nvPr/>
        </p:nvPicPr>
        <p:blipFill>
          <a:blip r:embed="rId3">
            <a:alphaModFix/>
          </a:blip>
          <a:stretch>
            <a:fillRect/>
          </a:stretch>
        </p:blipFill>
        <p:spPr>
          <a:xfrm>
            <a:off x="3716525" y="38650"/>
            <a:ext cx="4501049" cy="2210275"/>
          </a:xfrm>
          <a:prstGeom prst="rect">
            <a:avLst/>
          </a:prstGeom>
          <a:noFill/>
          <a:ln>
            <a:noFill/>
          </a:ln>
        </p:spPr>
      </p:pic>
      <p:pic>
        <p:nvPicPr>
          <p:cNvPr id="91" name="Google Shape;91;p18"/>
          <p:cNvPicPr preferRelativeResize="0"/>
          <p:nvPr/>
        </p:nvPicPr>
        <p:blipFill>
          <a:blip r:embed="rId4">
            <a:alphaModFix/>
          </a:blip>
          <a:stretch>
            <a:fillRect/>
          </a:stretch>
        </p:blipFill>
        <p:spPr>
          <a:xfrm>
            <a:off x="3716525" y="2391450"/>
            <a:ext cx="4501048" cy="265477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Consistency</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Clr>
                <a:schemeClr val="dk1"/>
              </a:buClr>
              <a:buSzPts val="1500"/>
              <a:buChar char="●"/>
            </a:pPr>
            <a:r>
              <a:rPr lang="en" sz="1500">
                <a:solidFill>
                  <a:schemeClr val="dk1"/>
                </a:solidFill>
              </a:rPr>
              <a:t>To display only the latest file content, load content up to the request processing time.</a:t>
            </a:r>
            <a:endParaRPr sz="1500">
              <a:solidFill>
                <a:schemeClr val="dk1"/>
              </a:solidFill>
            </a:endParaRPr>
          </a:p>
          <a:p>
            <a:pPr indent="-323850" lvl="0" marL="457200" rtl="0" algn="l">
              <a:lnSpc>
                <a:spcPct val="150000"/>
              </a:lnSpc>
              <a:spcBef>
                <a:spcPts val="0"/>
              </a:spcBef>
              <a:spcAft>
                <a:spcPts val="0"/>
              </a:spcAft>
              <a:buClr>
                <a:schemeClr val="dk1"/>
              </a:buClr>
              <a:buSzPts val="1500"/>
              <a:buChar char="●"/>
            </a:pPr>
            <a:r>
              <a:rPr lang="en" sz="1500">
                <a:solidFill>
                  <a:schemeClr val="dk1"/>
                </a:solidFill>
              </a:rPr>
              <a:t>If a user modifies the file, other users must reload to see the changes.</a:t>
            </a:r>
            <a:endParaRPr sz="1500">
              <a:solidFill>
                <a:schemeClr val="dk1"/>
              </a:solidFill>
            </a:endParaRPr>
          </a:p>
          <a:p>
            <a:pPr indent="-323850" lvl="0" marL="457200" rtl="0" algn="l">
              <a:lnSpc>
                <a:spcPct val="150000"/>
              </a:lnSpc>
              <a:spcBef>
                <a:spcPts val="0"/>
              </a:spcBef>
              <a:spcAft>
                <a:spcPts val="0"/>
              </a:spcAft>
              <a:buClr>
                <a:schemeClr val="dk1"/>
              </a:buClr>
              <a:buSzPts val="1500"/>
              <a:buChar char="●"/>
            </a:pPr>
            <a:r>
              <a:rPr lang="en" sz="1500">
                <a:solidFill>
                  <a:schemeClr val="dk1"/>
                </a:solidFill>
              </a:rPr>
              <a:t>Overall, the solution prioritizes displaying the most recent version of the file.</a:t>
            </a:r>
            <a:endParaRPr sz="15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Permissions</a:t>
            </a:r>
            <a:endParaRPr/>
          </a:p>
        </p:txBody>
      </p:sp>
      <p:sp>
        <p:nvSpPr>
          <p:cNvPr id="103" name="Google Shape;103;p20"/>
          <p:cNvSpPr txBox="1"/>
          <p:nvPr>
            <p:ph idx="1" type="body"/>
          </p:nvPr>
        </p:nvSpPr>
        <p:spPr>
          <a:xfrm>
            <a:off x="311700" y="1152475"/>
            <a:ext cx="8520600" cy="3243600"/>
          </a:xfrm>
          <a:prstGeom prst="rect">
            <a:avLst/>
          </a:prstGeom>
        </p:spPr>
        <p:txBody>
          <a:bodyPr anchorCtr="0" anchor="t" bIns="91425" lIns="91425" spcFirstLastPara="1" rIns="91425" wrap="square" tIns="91425">
            <a:noAutofit/>
          </a:bodyPr>
          <a:lstStyle/>
          <a:p>
            <a:pPr indent="-304800" lvl="0" marL="457200" rtl="0" algn="l">
              <a:lnSpc>
                <a:spcPct val="140000"/>
              </a:lnSpc>
              <a:spcBef>
                <a:spcPts val="0"/>
              </a:spcBef>
              <a:spcAft>
                <a:spcPts val="0"/>
              </a:spcAft>
              <a:buClr>
                <a:schemeClr val="dk1"/>
              </a:buClr>
              <a:buSzPts val="1200"/>
              <a:buChar char="●"/>
            </a:pPr>
            <a:r>
              <a:rPr lang="en" sz="1200">
                <a:solidFill>
                  <a:schemeClr val="dk1"/>
                </a:solidFill>
              </a:rPr>
              <a:t>The ability to grant permission for a file is restricted to the owner node.</a:t>
            </a:r>
            <a:endParaRPr sz="1200">
              <a:solidFill>
                <a:schemeClr val="dk1"/>
              </a:solidFill>
            </a:endParaRPr>
          </a:p>
          <a:p>
            <a:pPr indent="0" lvl="0" marL="457200" rtl="0" algn="l">
              <a:lnSpc>
                <a:spcPct val="140000"/>
              </a:lnSpc>
              <a:spcBef>
                <a:spcPts val="0"/>
              </a:spcBef>
              <a:spcAft>
                <a:spcPts val="0"/>
              </a:spcAft>
              <a:buNone/>
            </a:pPr>
            <a:r>
              <a:t/>
            </a:r>
            <a:endParaRPr sz="1200">
              <a:solidFill>
                <a:schemeClr val="dk1"/>
              </a:solidFill>
            </a:endParaRPr>
          </a:p>
          <a:p>
            <a:pPr indent="-304800" lvl="0" marL="457200" rtl="0" algn="l">
              <a:lnSpc>
                <a:spcPct val="140000"/>
              </a:lnSpc>
              <a:spcBef>
                <a:spcPts val="0"/>
              </a:spcBef>
              <a:spcAft>
                <a:spcPts val="0"/>
              </a:spcAft>
              <a:buClr>
                <a:schemeClr val="dk1"/>
              </a:buClr>
              <a:buSzPts val="1200"/>
              <a:buChar char="●"/>
            </a:pPr>
            <a:r>
              <a:rPr lang="en" sz="1200">
                <a:solidFill>
                  <a:schemeClr val="dk1"/>
                </a:solidFill>
              </a:rPr>
              <a:t>Read Permission</a:t>
            </a:r>
            <a:endParaRPr sz="1200">
              <a:solidFill>
                <a:schemeClr val="dk1"/>
              </a:solidFill>
            </a:endParaRPr>
          </a:p>
          <a:p>
            <a:pPr indent="-304800" lvl="1" marL="914400" rtl="0" algn="l">
              <a:lnSpc>
                <a:spcPct val="140000"/>
              </a:lnSpc>
              <a:spcBef>
                <a:spcPts val="0"/>
              </a:spcBef>
              <a:spcAft>
                <a:spcPts val="0"/>
              </a:spcAft>
              <a:buClr>
                <a:schemeClr val="dk1"/>
              </a:buClr>
              <a:buSzPts val="1200"/>
              <a:buChar char="○"/>
            </a:pPr>
            <a:r>
              <a:rPr lang="en" sz="1200">
                <a:solidFill>
                  <a:schemeClr val="dk1"/>
                </a:solidFill>
              </a:rPr>
              <a:t>To share read permission, owner node shares file's private key with recipient node.</a:t>
            </a:r>
            <a:endParaRPr sz="1200">
              <a:solidFill>
                <a:schemeClr val="dk1"/>
              </a:solidFill>
            </a:endParaRPr>
          </a:p>
          <a:p>
            <a:pPr indent="-304800" lvl="1" marL="914400" rtl="0" algn="l">
              <a:lnSpc>
                <a:spcPct val="140000"/>
              </a:lnSpc>
              <a:spcBef>
                <a:spcPts val="0"/>
              </a:spcBef>
              <a:spcAft>
                <a:spcPts val="0"/>
              </a:spcAft>
              <a:buClr>
                <a:schemeClr val="dk1"/>
              </a:buClr>
              <a:buSzPts val="1200"/>
              <a:buChar char="○"/>
            </a:pPr>
            <a:r>
              <a:rPr lang="en" sz="1200">
                <a:solidFill>
                  <a:schemeClr val="dk1"/>
                </a:solidFill>
              </a:rPr>
              <a:t>Owner node encrypts private key using recipient node's public key for security, and recipient node keeps entry for shared file.</a:t>
            </a:r>
            <a:endParaRPr sz="1200">
              <a:solidFill>
                <a:schemeClr val="dk1"/>
              </a:solidFill>
            </a:endParaRPr>
          </a:p>
          <a:p>
            <a:pPr indent="0" lvl="0" marL="457200" rtl="0" algn="l">
              <a:lnSpc>
                <a:spcPct val="140000"/>
              </a:lnSpc>
              <a:spcBef>
                <a:spcPts val="0"/>
              </a:spcBef>
              <a:spcAft>
                <a:spcPts val="0"/>
              </a:spcAft>
              <a:buNone/>
            </a:pPr>
            <a:r>
              <a:t/>
            </a:r>
            <a:endParaRPr sz="1200">
              <a:solidFill>
                <a:schemeClr val="dk1"/>
              </a:solidFill>
            </a:endParaRPr>
          </a:p>
          <a:p>
            <a:pPr indent="-304800" lvl="0" marL="457200" rtl="0" algn="l">
              <a:lnSpc>
                <a:spcPct val="140000"/>
              </a:lnSpc>
              <a:spcBef>
                <a:spcPts val="0"/>
              </a:spcBef>
              <a:spcAft>
                <a:spcPts val="0"/>
              </a:spcAft>
              <a:buClr>
                <a:schemeClr val="dk1"/>
              </a:buClr>
              <a:buSzPts val="1200"/>
              <a:buChar char="●"/>
            </a:pPr>
            <a:r>
              <a:rPr lang="en" sz="1200">
                <a:solidFill>
                  <a:schemeClr val="dk1"/>
                </a:solidFill>
              </a:rPr>
              <a:t>Write Permission</a:t>
            </a:r>
            <a:endParaRPr sz="1200">
              <a:solidFill>
                <a:schemeClr val="dk1"/>
              </a:solidFill>
            </a:endParaRPr>
          </a:p>
          <a:p>
            <a:pPr indent="-304800" lvl="1" marL="914400" rtl="0" algn="l">
              <a:lnSpc>
                <a:spcPct val="140000"/>
              </a:lnSpc>
              <a:spcBef>
                <a:spcPts val="0"/>
              </a:spcBef>
              <a:spcAft>
                <a:spcPts val="0"/>
              </a:spcAft>
              <a:buClr>
                <a:schemeClr val="dk1"/>
              </a:buClr>
              <a:buSzPts val="1200"/>
              <a:buChar char="○"/>
            </a:pPr>
            <a:r>
              <a:rPr lang="en" sz="1200">
                <a:solidFill>
                  <a:schemeClr val="dk1"/>
                </a:solidFill>
              </a:rPr>
              <a:t>Owner node shares private and public keys with other node.</a:t>
            </a:r>
            <a:endParaRPr sz="1200">
              <a:solidFill>
                <a:schemeClr val="dk1"/>
              </a:solidFill>
            </a:endParaRPr>
          </a:p>
          <a:p>
            <a:pPr indent="-304800" lvl="1" marL="914400" rtl="0" algn="l">
              <a:lnSpc>
                <a:spcPct val="140000"/>
              </a:lnSpc>
              <a:spcBef>
                <a:spcPts val="0"/>
              </a:spcBef>
              <a:spcAft>
                <a:spcPts val="0"/>
              </a:spcAft>
              <a:buClr>
                <a:schemeClr val="dk1"/>
              </a:buClr>
              <a:buSzPts val="1200"/>
              <a:buChar char="○"/>
            </a:pPr>
            <a:r>
              <a:rPr lang="en" sz="1200">
                <a:solidFill>
                  <a:schemeClr val="dk1"/>
                </a:solidFill>
              </a:rPr>
              <a:t>Other node can read and update file, and owner node updates it on all nodes.</a:t>
            </a:r>
            <a:endParaRPr sz="1200">
              <a:solidFill>
                <a:schemeClr val="dk1"/>
              </a:solidFill>
            </a:endParaRPr>
          </a:p>
          <a:p>
            <a:pPr indent="0" lvl="0" marL="457200" rtl="0" algn="l">
              <a:lnSpc>
                <a:spcPct val="140000"/>
              </a:lnSpc>
              <a:spcBef>
                <a:spcPts val="0"/>
              </a:spcBef>
              <a:spcAft>
                <a:spcPts val="0"/>
              </a:spcAft>
              <a:buNone/>
            </a:pPr>
            <a:r>
              <a:t/>
            </a:r>
            <a:endParaRPr sz="1200">
              <a:solidFill>
                <a:schemeClr val="dk1"/>
              </a:solidFill>
            </a:endParaRPr>
          </a:p>
          <a:p>
            <a:pPr indent="-304800" lvl="0" marL="457200" rtl="0" algn="l">
              <a:lnSpc>
                <a:spcPct val="140000"/>
              </a:lnSpc>
              <a:spcBef>
                <a:spcPts val="0"/>
              </a:spcBef>
              <a:spcAft>
                <a:spcPts val="0"/>
              </a:spcAft>
              <a:buClr>
                <a:schemeClr val="dk1"/>
              </a:buClr>
              <a:buSzPts val="1200"/>
              <a:buChar char="●"/>
            </a:pPr>
            <a:r>
              <a:rPr lang="en" sz="1200">
                <a:solidFill>
                  <a:schemeClr val="dk1"/>
                </a:solidFill>
              </a:rPr>
              <a:t>Permission Revocation</a:t>
            </a:r>
            <a:endParaRPr sz="1200">
              <a:solidFill>
                <a:schemeClr val="dk1"/>
              </a:solidFill>
            </a:endParaRPr>
          </a:p>
          <a:p>
            <a:pPr indent="-304800" lvl="1" marL="914400" rtl="0" algn="l">
              <a:lnSpc>
                <a:spcPct val="140000"/>
              </a:lnSpc>
              <a:spcBef>
                <a:spcPts val="0"/>
              </a:spcBef>
              <a:spcAft>
                <a:spcPts val="0"/>
              </a:spcAft>
              <a:buClr>
                <a:schemeClr val="dk1"/>
              </a:buClr>
              <a:buSzPts val="1200"/>
              <a:buChar char="○"/>
            </a:pPr>
            <a:r>
              <a:rPr lang="en" sz="1200">
                <a:solidFill>
                  <a:schemeClr val="dk1"/>
                </a:solidFill>
              </a:rPr>
              <a:t>To revoke any permission we need to regenerate RSA keys for the file. These new keys will then have to be shared with other nodes that have been given access.</a:t>
            </a:r>
            <a:endParaRPr sz="1200">
              <a:solidFill>
                <a:schemeClr val="dk1"/>
              </a:solidFill>
            </a:endParaRPr>
          </a:p>
          <a:p>
            <a:pPr indent="0" lvl="0" marL="0" rtl="0" algn="l">
              <a:lnSpc>
                <a:spcPct val="140000"/>
              </a:lnSpc>
              <a:spcBef>
                <a:spcPts val="0"/>
              </a:spcBef>
              <a:spcAft>
                <a:spcPts val="0"/>
              </a:spcAft>
              <a:buClr>
                <a:schemeClr val="dk1"/>
              </a:buClr>
              <a:buSzPts val="1100"/>
              <a:buFont typeface="Arial"/>
              <a:buNone/>
            </a:pPr>
            <a:r>
              <a:t/>
            </a:r>
            <a:endParaRPr sz="10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Revocation</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chemeClr val="dk1"/>
              </a:buClr>
              <a:buSzPts val="1400"/>
              <a:buChar char="●"/>
            </a:pPr>
            <a:r>
              <a:rPr lang="en" sz="1400">
                <a:solidFill>
                  <a:schemeClr val="dk1"/>
                </a:solidFill>
              </a:rPr>
              <a:t>If a user requests to change the keys then all the read and write keys created with it are recomputed and updated. </a:t>
            </a:r>
            <a:endParaRPr sz="1400">
              <a:solidFill>
                <a:schemeClr val="dk1"/>
              </a:solidFill>
            </a:endParaRPr>
          </a:p>
          <a:p>
            <a:pPr indent="0" lvl="0" marL="457200" rtl="0" algn="l">
              <a:lnSpc>
                <a:spcPct val="150000"/>
              </a:lnSpc>
              <a:spcBef>
                <a:spcPts val="0"/>
              </a:spcBef>
              <a:spcAft>
                <a:spcPts val="0"/>
              </a:spcAft>
              <a:buNone/>
            </a:pPr>
            <a:r>
              <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Once these keys are updated the user can access all the content with the same privileges.</a:t>
            </a:r>
            <a:endParaRPr sz="1400">
              <a:solidFill>
                <a:schemeClr val="dk1"/>
              </a:solidFill>
            </a:endParaRPr>
          </a:p>
          <a:p>
            <a:pPr indent="0" lvl="0" marL="457200" rtl="0" algn="l">
              <a:lnSpc>
                <a:spcPct val="150000"/>
              </a:lnSpc>
              <a:spcBef>
                <a:spcPts val="0"/>
              </a:spcBef>
              <a:spcAft>
                <a:spcPts val="0"/>
              </a:spcAft>
              <a:buNone/>
            </a:pPr>
            <a:r>
              <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All nodes in the network can change their own RSA keys. After generating a new public key, the updated key is then distributed to all other nodes. </a:t>
            </a:r>
            <a:endParaRPr sz="2100"/>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