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A6F"/>
    <a:srgbClr val="103A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F704A-68E9-437A-B762-6D0C5F239F9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AE69B091-DF72-4953-9E76-061695667221}">
      <dgm:prSet phldrT="[Text]"/>
      <dgm:spPr/>
      <dgm:t>
        <a:bodyPr/>
        <a:lstStyle/>
        <a:p>
          <a:endParaRPr lang="en-IN" dirty="0"/>
        </a:p>
      </dgm:t>
    </dgm:pt>
    <dgm:pt modelId="{8D429B99-AF6B-4976-B599-F771B9BDFF2D}" type="sibTrans" cxnId="{8ACCED09-F180-4B42-9B00-B48D5BEF193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IN"/>
        </a:p>
      </dgm:t>
      <dgm:extLst>
        <a:ext uri="{E40237B7-FDA0-4F09-8148-C483321AD2D9}">
          <dgm14:cNvPr xmlns:dgm14="http://schemas.microsoft.com/office/drawing/2010/diagram" id="0" name="" descr="Use Case designs, themes, templates and downloadable graphic elements on  Dribbble">
            <a:extLst>
              <a:ext uri="{FF2B5EF4-FFF2-40B4-BE49-F238E27FC236}">
                <a16:creationId xmlns:a16="http://schemas.microsoft.com/office/drawing/2014/main" id="{45C56962-036F-C847-B670-8AD83D6A2497}"/>
              </a:ext>
            </a:extLst>
          </dgm14:cNvPr>
        </a:ext>
      </dgm:extLst>
    </dgm:pt>
    <dgm:pt modelId="{FB15886E-7E70-4694-A3FC-D3BC13F2A3CF}" type="parTrans" cxnId="{8ACCED09-F180-4B42-9B00-B48D5BEF193C}">
      <dgm:prSet/>
      <dgm:spPr/>
      <dgm:t>
        <a:bodyPr/>
        <a:lstStyle/>
        <a:p>
          <a:endParaRPr lang="en-IN"/>
        </a:p>
      </dgm:t>
    </dgm:pt>
    <dgm:pt modelId="{E8B5AFEC-4813-46C5-8237-A85B8973CBEA}" type="pres">
      <dgm:prSet presAssocID="{FC0F704A-68E9-437A-B762-6D0C5F239F9F}" presName="Name0" presStyleCnt="0">
        <dgm:presLayoutVars>
          <dgm:chMax val="7"/>
          <dgm:chPref val="7"/>
          <dgm:dir/>
        </dgm:presLayoutVars>
      </dgm:prSet>
      <dgm:spPr/>
    </dgm:pt>
    <dgm:pt modelId="{4BB92937-3C08-4278-A988-6C345EE20B78}" type="pres">
      <dgm:prSet presAssocID="{FC0F704A-68E9-437A-B762-6D0C5F239F9F}" presName="Name1" presStyleCnt="0"/>
      <dgm:spPr/>
    </dgm:pt>
    <dgm:pt modelId="{BC64C034-1342-4879-AE8B-1DCC196A21F6}" type="pres">
      <dgm:prSet presAssocID="{8D429B99-AF6B-4976-B599-F771B9BDFF2D}" presName="picture_1" presStyleCnt="0"/>
      <dgm:spPr/>
    </dgm:pt>
    <dgm:pt modelId="{AD413AA8-87A4-45FD-89E5-69CFA5C35134}" type="pres">
      <dgm:prSet presAssocID="{8D429B99-AF6B-4976-B599-F771B9BDFF2D}" presName="pictureRepeatNode" presStyleLbl="alignImgPlace1" presStyleIdx="0" presStyleCnt="1" custScaleX="140161" custScaleY="140856"/>
      <dgm:spPr/>
    </dgm:pt>
    <dgm:pt modelId="{4ED152B4-2932-4738-B250-14C52604B50A}" type="pres">
      <dgm:prSet presAssocID="{AE69B091-DF72-4953-9E76-061695667221}" presName="text_1" presStyleLbl="node1" presStyleIdx="0" presStyleCnt="0" custLinFactNeighborX="-9132" custLinFactNeighborY="73935">
        <dgm:presLayoutVars>
          <dgm:bulletEnabled val="1"/>
        </dgm:presLayoutVars>
      </dgm:prSet>
      <dgm:spPr/>
    </dgm:pt>
  </dgm:ptLst>
  <dgm:cxnLst>
    <dgm:cxn modelId="{8ACCED09-F180-4B42-9B00-B48D5BEF193C}" srcId="{FC0F704A-68E9-437A-B762-6D0C5F239F9F}" destId="{AE69B091-DF72-4953-9E76-061695667221}" srcOrd="0" destOrd="0" parTransId="{FB15886E-7E70-4694-A3FC-D3BC13F2A3CF}" sibTransId="{8D429B99-AF6B-4976-B599-F771B9BDFF2D}"/>
    <dgm:cxn modelId="{C1B14D1E-B753-4CF7-8CE2-933D1FAC0FA5}" type="presOf" srcId="{AE69B091-DF72-4953-9E76-061695667221}" destId="{4ED152B4-2932-4738-B250-14C52604B50A}" srcOrd="0" destOrd="0" presId="urn:microsoft.com/office/officeart/2008/layout/CircularPictureCallout"/>
    <dgm:cxn modelId="{C7E41A9F-52EC-4ABF-BC09-EC2410E7A791}" type="presOf" srcId="{FC0F704A-68E9-437A-B762-6D0C5F239F9F}" destId="{E8B5AFEC-4813-46C5-8237-A85B8973CBEA}" srcOrd="0" destOrd="0" presId="urn:microsoft.com/office/officeart/2008/layout/CircularPictureCallout"/>
    <dgm:cxn modelId="{C18ED3DC-CF9F-4B86-8CAC-F38E0EFD966C}" type="presOf" srcId="{8D429B99-AF6B-4976-B599-F771B9BDFF2D}" destId="{AD413AA8-87A4-45FD-89E5-69CFA5C35134}" srcOrd="0" destOrd="0" presId="urn:microsoft.com/office/officeart/2008/layout/CircularPictureCallout"/>
    <dgm:cxn modelId="{4959357B-3287-41A7-994C-6E95FA008376}" type="presParOf" srcId="{E8B5AFEC-4813-46C5-8237-A85B8973CBEA}" destId="{4BB92937-3C08-4278-A988-6C345EE20B78}" srcOrd="0" destOrd="0" presId="urn:microsoft.com/office/officeart/2008/layout/CircularPictureCallout"/>
    <dgm:cxn modelId="{79108991-CBFE-4D53-ABF7-652617B8DD5A}" type="presParOf" srcId="{4BB92937-3C08-4278-A988-6C345EE20B78}" destId="{BC64C034-1342-4879-AE8B-1DCC196A21F6}" srcOrd="0" destOrd="0" presId="urn:microsoft.com/office/officeart/2008/layout/CircularPictureCallout"/>
    <dgm:cxn modelId="{25C5EB2C-55B0-403F-A70F-09E88D865828}" type="presParOf" srcId="{BC64C034-1342-4879-AE8B-1DCC196A21F6}" destId="{AD413AA8-87A4-45FD-89E5-69CFA5C35134}" srcOrd="0" destOrd="0" presId="urn:microsoft.com/office/officeart/2008/layout/CircularPictureCallout"/>
    <dgm:cxn modelId="{9E0FA064-7A04-4D55-ADB3-6119BCD99035}" type="presParOf" srcId="{4BB92937-3C08-4278-A988-6C345EE20B78}" destId="{4ED152B4-2932-4738-B250-14C52604B50A}"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13AA8-87A4-45FD-89E5-69CFA5C35134}">
      <dsp:nvSpPr>
        <dsp:cNvPr id="0" name=""/>
        <dsp:cNvSpPr/>
      </dsp:nvSpPr>
      <dsp:spPr>
        <a:xfrm>
          <a:off x="647364" y="98923"/>
          <a:ext cx="3032646" cy="30476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152B4-2932-4738-B250-14C52604B50A}">
      <dsp:nvSpPr>
        <dsp:cNvPr id="0" name=""/>
        <dsp:cNvSpPr/>
      </dsp:nvSpPr>
      <dsp:spPr>
        <a:xfrm>
          <a:off x="1344851" y="2217748"/>
          <a:ext cx="1384760" cy="71401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0">
            <a:lnSpc>
              <a:spcPct val="90000"/>
            </a:lnSpc>
            <a:spcBef>
              <a:spcPct val="0"/>
            </a:spcBef>
            <a:spcAft>
              <a:spcPct val="35000"/>
            </a:spcAft>
            <a:buNone/>
          </a:pPr>
          <a:endParaRPr lang="en-IN" sz="5000" kern="1200" dirty="0"/>
        </a:p>
      </dsp:txBody>
      <dsp:txXfrm>
        <a:off x="1344851" y="2217748"/>
        <a:ext cx="1384760" cy="71401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700B27-DE4C-4B9E-BB11-B9027034A00F}" type="datetimeFigureOut">
              <a:rPr lang="en-US" smtClean="0"/>
              <a:pPr/>
              <a:t>9/4/2022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
              </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9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9/4/2022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17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9/4/2022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4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9/4/2022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77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9/4/2022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38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9/4/2022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581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9/4/2022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50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9/4/2022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91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9/4/2022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823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9/4/2022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1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9/4/2022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210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9/4/2022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23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9/4/2022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9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9/4/2022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59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9/4/2022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02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9/4/2022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96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9/4/2022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8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E0D914D-B099-4142-A885-11F276715148}" type="datetimeFigureOut">
              <a:rPr lang="en-US" smtClean="0"/>
              <a:t>9/4/2022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
              </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4091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mailto:Kulshresthaaditya02@gmail.com" TargetMode="External"/><Relationship Id="rId2" Type="http://schemas.openxmlformats.org/officeDocument/2006/relationships/image" Target="../media/image30.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297C-1EC7-51DD-6A00-399560E92839}"/>
              </a:ext>
            </a:extLst>
          </p:cNvPr>
          <p:cNvSpPr>
            <a:spLocks noGrp="1"/>
          </p:cNvSpPr>
          <p:nvPr>
            <p:ph type="ctrTitle"/>
          </p:nvPr>
        </p:nvSpPr>
        <p:spPr>
          <a:xfrm>
            <a:off x="868085" y="892391"/>
            <a:ext cx="8825658" cy="1021169"/>
          </a:xfrm>
        </p:spPr>
        <p:txBody>
          <a:bodyPr/>
          <a:lstStyle/>
          <a:p>
            <a:r>
              <a:rPr lang="en-IN" dirty="0"/>
              <a:t>Loan Data Analysis</a:t>
            </a:r>
          </a:p>
        </p:txBody>
      </p:sp>
      <p:pic>
        <p:nvPicPr>
          <p:cNvPr id="2052" name="Picture 4" descr="Ultimate Guide to Data Analytics Simplified 101">
            <a:extLst>
              <a:ext uri="{FF2B5EF4-FFF2-40B4-BE49-F238E27FC236}">
                <a16:creationId xmlns:a16="http://schemas.microsoft.com/office/drawing/2014/main" id="{AFD487CD-90D1-84CF-C1FF-4A5CB947C11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137897" y="1913560"/>
            <a:ext cx="5756182" cy="34110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an Stock Illustrations – 181,470 Loan Stock Illustrations, Vectors &amp;  Clipart - Dreamstime">
            <a:extLst>
              <a:ext uri="{FF2B5EF4-FFF2-40B4-BE49-F238E27FC236}">
                <a16:creationId xmlns:a16="http://schemas.microsoft.com/office/drawing/2014/main" id="{4018F837-04E3-F72F-CD4D-FC4569741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038" y="3415556"/>
            <a:ext cx="2563906" cy="2563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984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A8D50D-DFC1-D02A-19CB-B47541F52E4E}"/>
              </a:ext>
            </a:extLst>
          </p:cNvPr>
          <p:cNvSpPr>
            <a:spLocks noGrp="1"/>
          </p:cNvSpPr>
          <p:nvPr>
            <p:ph type="title" idx="4294967295"/>
          </p:nvPr>
        </p:nvSpPr>
        <p:spPr>
          <a:xfrm>
            <a:off x="7996518" y="1989362"/>
            <a:ext cx="3995537" cy="2879276"/>
          </a:xfrm>
        </p:spPr>
        <p:txBody>
          <a:bodyPr/>
          <a:lstStyle/>
          <a:p>
            <a:pPr algn="r"/>
            <a:r>
              <a:rPr lang="en-IN" b="1" dirty="0">
                <a:solidFill>
                  <a:srgbClr val="103A48"/>
                </a:solidFill>
              </a:rPr>
              <a:t>VISUALIZATION OF DATA</a:t>
            </a:r>
          </a:p>
        </p:txBody>
      </p:sp>
      <p:sp>
        <p:nvSpPr>
          <p:cNvPr id="6" name="Text Placeholder 5">
            <a:extLst>
              <a:ext uri="{FF2B5EF4-FFF2-40B4-BE49-F238E27FC236}">
                <a16:creationId xmlns:a16="http://schemas.microsoft.com/office/drawing/2014/main" id="{0C95A4CE-F2C1-FD9A-D527-DA684A55A0BB}"/>
              </a:ext>
            </a:extLst>
          </p:cNvPr>
          <p:cNvSpPr>
            <a:spLocks noGrp="1"/>
          </p:cNvSpPr>
          <p:nvPr>
            <p:ph type="body" idx="4294967295"/>
          </p:nvPr>
        </p:nvSpPr>
        <p:spPr>
          <a:xfrm>
            <a:off x="9568503" y="4625433"/>
            <a:ext cx="2423552" cy="737067"/>
          </a:xfrm>
        </p:spPr>
        <p:txBody>
          <a:bodyPr>
            <a:normAutofit/>
          </a:bodyPr>
          <a:lstStyle/>
          <a:p>
            <a:r>
              <a:rPr lang="en-IN" sz="1400" dirty="0"/>
              <a:t>CORRELATION OF LABELS WITH TARGET </a:t>
            </a:r>
          </a:p>
        </p:txBody>
      </p:sp>
      <p:pic>
        <p:nvPicPr>
          <p:cNvPr id="7" name="Picture 6">
            <a:extLst>
              <a:ext uri="{FF2B5EF4-FFF2-40B4-BE49-F238E27FC236}">
                <a16:creationId xmlns:a16="http://schemas.microsoft.com/office/drawing/2014/main" id="{739E640A-5083-4AC5-837D-D5A29D47C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822" y="348018"/>
            <a:ext cx="8146143" cy="6161964"/>
          </a:xfrm>
          <a:prstGeom prst="rect">
            <a:avLst/>
          </a:prstGeom>
          <a:noFill/>
          <a:ln>
            <a:noFill/>
          </a:ln>
        </p:spPr>
      </p:pic>
    </p:spTree>
    <p:extLst>
      <p:ext uri="{BB962C8B-B14F-4D97-AF65-F5344CB8AC3E}">
        <p14:creationId xmlns:p14="http://schemas.microsoft.com/office/powerpoint/2010/main" val="15947330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FED11A-4AEA-E2A7-09E7-A54F70DF47FB}"/>
              </a:ext>
            </a:extLst>
          </p:cNvPr>
          <p:cNvSpPr>
            <a:spLocks noGrp="1"/>
          </p:cNvSpPr>
          <p:nvPr>
            <p:ph type="title"/>
          </p:nvPr>
        </p:nvSpPr>
        <p:spPr>
          <a:xfrm>
            <a:off x="1154957" y="4723071"/>
            <a:ext cx="9865969" cy="566738"/>
          </a:xfrm>
        </p:spPr>
        <p:txBody>
          <a:bodyPr>
            <a:normAutofit/>
          </a:bodyPr>
          <a:lstStyle/>
          <a:p>
            <a:r>
              <a:rPr lang="en-IN" dirty="0"/>
              <a:t>RELATION BETWEEEN INCOME CATEGORY VS LOAN APPLICANTS</a:t>
            </a:r>
          </a:p>
        </p:txBody>
      </p:sp>
      <p:pic>
        <p:nvPicPr>
          <p:cNvPr id="11" name="Picture 10">
            <a:extLst>
              <a:ext uri="{FF2B5EF4-FFF2-40B4-BE49-F238E27FC236}">
                <a16:creationId xmlns:a16="http://schemas.microsoft.com/office/drawing/2014/main" id="{82C996EC-6B81-5022-282A-491D09328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6222" y="201983"/>
            <a:ext cx="6683125" cy="4274232"/>
          </a:xfrm>
          <a:prstGeom prst="rect">
            <a:avLst/>
          </a:prstGeom>
          <a:noFill/>
          <a:ln>
            <a:noFill/>
          </a:ln>
        </p:spPr>
      </p:pic>
      <p:sp>
        <p:nvSpPr>
          <p:cNvPr id="12" name="Text Placeholder 3">
            <a:extLst>
              <a:ext uri="{FF2B5EF4-FFF2-40B4-BE49-F238E27FC236}">
                <a16:creationId xmlns:a16="http://schemas.microsoft.com/office/drawing/2014/main" id="{4CBB32DD-6775-E030-9220-E5A5E8F9BE9A}"/>
              </a:ext>
            </a:extLst>
          </p:cNvPr>
          <p:cNvSpPr>
            <a:spLocks noGrp="1"/>
          </p:cNvSpPr>
          <p:nvPr>
            <p:ph type="body" sz="half" idx="2"/>
          </p:nvPr>
        </p:nvSpPr>
        <p:spPr>
          <a:xfrm>
            <a:off x="1154956" y="5289808"/>
            <a:ext cx="9656479" cy="1066168"/>
          </a:xfrm>
        </p:spPr>
        <p:txBody>
          <a:bodyPr>
            <a:normAutofit/>
          </a:bodyPr>
          <a:lstStyle/>
          <a:p>
            <a:pPr>
              <a:lnSpc>
                <a:spcPct val="107000"/>
              </a:lnSpc>
              <a:spcAft>
                <a:spcPts val="800"/>
              </a:spcAft>
            </a:pPr>
            <a:r>
              <a:rPr lang="en-IN"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We observe that most of the loan have been applied by the person whose income lies in the category of 1 i.e. having income in the range of approx. 0 to 60000 USD</a:t>
            </a:r>
          </a:p>
          <a:p>
            <a:pPr>
              <a:lnSpc>
                <a:spcPct val="20000"/>
              </a:lnSpc>
              <a:spcAft>
                <a:spcPts val="800"/>
              </a:spcAft>
            </a:pPr>
            <a:r>
              <a:rPr lang="en-IN"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Thus the service provider can invest and target more people with income that lies within that range.</a:t>
            </a:r>
          </a:p>
          <a:p>
            <a:endParaRPr lang="en-IN" sz="800" dirty="0">
              <a:solidFill>
                <a:schemeClr val="tx2">
                  <a:lumMod val="20000"/>
                  <a:lumOff val="80000"/>
                </a:schemeClr>
              </a:solidFill>
            </a:endParaRPr>
          </a:p>
        </p:txBody>
      </p:sp>
    </p:spTree>
    <p:extLst>
      <p:ext uri="{BB962C8B-B14F-4D97-AF65-F5344CB8AC3E}">
        <p14:creationId xmlns:p14="http://schemas.microsoft.com/office/powerpoint/2010/main" val="33644781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E20D-A71B-26FF-6E0F-316AD09ECC68}"/>
              </a:ext>
            </a:extLst>
          </p:cNvPr>
          <p:cNvSpPr>
            <a:spLocks noGrp="1"/>
          </p:cNvSpPr>
          <p:nvPr>
            <p:ph type="title"/>
          </p:nvPr>
        </p:nvSpPr>
        <p:spPr>
          <a:xfrm>
            <a:off x="1154957" y="4451685"/>
            <a:ext cx="9400748" cy="852370"/>
          </a:xfrm>
        </p:spPr>
        <p:txBody>
          <a:bodyPr>
            <a:normAutofit fontScale="90000"/>
          </a:bodyPr>
          <a:lstStyle/>
          <a:p>
            <a:r>
              <a:rPr lang="en-IN" sz="2800" dirty="0"/>
              <a:t>RELATION BETWEEN LOAN DURATION VS NUMBER OF LOANS</a:t>
            </a:r>
          </a:p>
        </p:txBody>
      </p:sp>
      <p:sp>
        <p:nvSpPr>
          <p:cNvPr id="4" name="Text Placeholder 3">
            <a:extLst>
              <a:ext uri="{FF2B5EF4-FFF2-40B4-BE49-F238E27FC236}">
                <a16:creationId xmlns:a16="http://schemas.microsoft.com/office/drawing/2014/main" id="{C8F70F5C-173C-1FDA-28EF-36B537093B03}"/>
              </a:ext>
            </a:extLst>
          </p:cNvPr>
          <p:cNvSpPr>
            <a:spLocks noGrp="1"/>
          </p:cNvSpPr>
          <p:nvPr>
            <p:ph type="body" sz="half" idx="2"/>
          </p:nvPr>
        </p:nvSpPr>
        <p:spPr>
          <a:xfrm>
            <a:off x="1154957" y="5422232"/>
            <a:ext cx="9015738" cy="852370"/>
          </a:xfrm>
        </p:spPr>
        <p:txBody>
          <a:bodyPr>
            <a:normAutofit/>
          </a:bodyPr>
          <a:lstStyle/>
          <a:p>
            <a:r>
              <a:rPr lang="en-IN" sz="1600" dirty="0">
                <a:effectLst/>
                <a:latin typeface="Calibri" panose="020F0502020204030204" pitchFamily="34" charset="0"/>
                <a:ea typeface="Calibri" panose="020F0502020204030204" pitchFamily="34" charset="0"/>
                <a:cs typeface="Times New Roman" panose="02020603050405020304" pitchFamily="18" charset="0"/>
              </a:rPr>
              <a:t>People </a:t>
            </a:r>
            <a:r>
              <a:rPr lang="en-IN" sz="1600" dirty="0">
                <a:latin typeface="Calibri" panose="020F0502020204030204" pitchFamily="34" charset="0"/>
                <a:ea typeface="Calibri" panose="020F0502020204030204" pitchFamily="34" charset="0"/>
                <a:cs typeface="Times New Roman" panose="02020603050405020304" pitchFamily="18" charset="0"/>
              </a:rPr>
              <a:t>have </a:t>
            </a:r>
            <a:r>
              <a:rPr lang="en-IN" sz="1600" dirty="0">
                <a:effectLst/>
                <a:latin typeface="Calibri" panose="020F0502020204030204" pitchFamily="34" charset="0"/>
                <a:ea typeface="Calibri" panose="020F0502020204030204" pitchFamily="34" charset="0"/>
                <a:cs typeface="Times New Roman" panose="02020603050405020304" pitchFamily="18" charset="0"/>
              </a:rPr>
              <a:t>preferred short duration of loans i.e. 36 months instead of long duration that is 60 months which is also pretty evident by the amount they will pay as interest will increase during long period of loan. </a:t>
            </a:r>
          </a:p>
          <a:p>
            <a:endParaRPr lang="en-IN" sz="1100" dirty="0"/>
          </a:p>
        </p:txBody>
      </p:sp>
      <p:pic>
        <p:nvPicPr>
          <p:cNvPr id="8" name="Picture 7">
            <a:extLst>
              <a:ext uri="{FF2B5EF4-FFF2-40B4-BE49-F238E27FC236}">
                <a16:creationId xmlns:a16="http://schemas.microsoft.com/office/drawing/2014/main" id="{F9809D0D-0E8C-9FF6-7227-82AB40FE9C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4346" y="381423"/>
            <a:ext cx="7812579" cy="3837652"/>
          </a:xfrm>
          <a:prstGeom prst="rect">
            <a:avLst/>
          </a:prstGeom>
          <a:noFill/>
          <a:ln>
            <a:noFill/>
          </a:ln>
        </p:spPr>
      </p:pic>
    </p:spTree>
    <p:extLst>
      <p:ext uri="{BB962C8B-B14F-4D97-AF65-F5344CB8AC3E}">
        <p14:creationId xmlns:p14="http://schemas.microsoft.com/office/powerpoint/2010/main" val="35010149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2EC0-F1DB-8C63-5357-D268855F1FD8}"/>
              </a:ext>
            </a:extLst>
          </p:cNvPr>
          <p:cNvSpPr>
            <a:spLocks noGrp="1"/>
          </p:cNvSpPr>
          <p:nvPr>
            <p:ph type="title"/>
          </p:nvPr>
        </p:nvSpPr>
        <p:spPr>
          <a:xfrm>
            <a:off x="1154957" y="4475748"/>
            <a:ext cx="8825657" cy="948623"/>
          </a:xfrm>
        </p:spPr>
        <p:txBody>
          <a:bodyPr>
            <a:normAutofit/>
          </a:bodyPr>
          <a:lstStyle/>
          <a:p>
            <a:r>
              <a:rPr lang="en-IN" sz="3200" dirty="0"/>
              <a:t>PEOPLE LIVING IN VARIOUS AREAS</a:t>
            </a:r>
          </a:p>
        </p:txBody>
      </p:sp>
      <p:sp>
        <p:nvSpPr>
          <p:cNvPr id="4" name="Text Placeholder 3">
            <a:extLst>
              <a:ext uri="{FF2B5EF4-FFF2-40B4-BE49-F238E27FC236}">
                <a16:creationId xmlns:a16="http://schemas.microsoft.com/office/drawing/2014/main" id="{7F679945-B029-9DB4-4472-9F7EFB5FC0CD}"/>
              </a:ext>
            </a:extLst>
          </p:cNvPr>
          <p:cNvSpPr>
            <a:spLocks noGrp="1"/>
          </p:cNvSpPr>
          <p:nvPr>
            <p:ph type="body" sz="half" idx="2"/>
          </p:nvPr>
        </p:nvSpPr>
        <p:spPr>
          <a:xfrm>
            <a:off x="1154956" y="5536664"/>
            <a:ext cx="9256369" cy="1321336"/>
          </a:xfrm>
        </p:spPr>
        <p:txBody>
          <a:bodyPr>
            <a:normAutofit/>
          </a:bodyPr>
          <a:lstStyle/>
          <a:p>
            <a:r>
              <a:rPr lang="en-IN" sz="2000" dirty="0">
                <a:latin typeface="Calibri" panose="020F0502020204030204" pitchFamily="34" charset="0"/>
                <a:ea typeface="Calibri" panose="020F0502020204030204" pitchFamily="34" charset="0"/>
                <a:cs typeface="Times New Roman" panose="02020603050405020304" pitchFamily="18" charset="0"/>
              </a:rPr>
              <a:t>We</a:t>
            </a:r>
            <a:r>
              <a:rPr lang="en-IN" sz="2000" dirty="0">
                <a:effectLst/>
                <a:latin typeface="Calibri" panose="020F0502020204030204" pitchFamily="34" charset="0"/>
                <a:ea typeface="Calibri" panose="020F0502020204030204" pitchFamily="34" charset="0"/>
                <a:cs typeface="Times New Roman" panose="02020603050405020304" pitchFamily="18" charset="0"/>
              </a:rPr>
              <a:t> can infer that people from “Munster”, “Leinster” and “Norther-</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Irl</a:t>
            </a:r>
            <a:r>
              <a:rPr lang="en-IN" sz="2000" dirty="0">
                <a:effectLst/>
                <a:latin typeface="Calibri" panose="020F0502020204030204" pitchFamily="34" charset="0"/>
                <a:ea typeface="Calibri" panose="020F0502020204030204" pitchFamily="34" charset="0"/>
                <a:cs typeface="Times New Roman" panose="02020603050405020304" pitchFamily="18" charset="0"/>
              </a:rPr>
              <a:t>” have applied most for the loan. </a:t>
            </a:r>
            <a:endParaRPr lang="en-IN" sz="1400" dirty="0"/>
          </a:p>
        </p:txBody>
      </p:sp>
      <p:pic>
        <p:nvPicPr>
          <p:cNvPr id="5" name="Picture 4">
            <a:extLst>
              <a:ext uri="{FF2B5EF4-FFF2-40B4-BE49-F238E27FC236}">
                <a16:creationId xmlns:a16="http://schemas.microsoft.com/office/drawing/2014/main" id="{D44E506D-8DAC-DDFA-E09F-13299D18F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54" y="185688"/>
            <a:ext cx="4387745" cy="4165476"/>
          </a:xfrm>
          <a:prstGeom prst="rect">
            <a:avLst/>
          </a:prstGeom>
          <a:noFill/>
          <a:ln>
            <a:noFill/>
          </a:ln>
        </p:spPr>
      </p:pic>
    </p:spTree>
    <p:extLst>
      <p:ext uri="{BB962C8B-B14F-4D97-AF65-F5344CB8AC3E}">
        <p14:creationId xmlns:p14="http://schemas.microsoft.com/office/powerpoint/2010/main" val="29597938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BF924-C385-1C76-BE17-FE5BFDBC5C3D}"/>
              </a:ext>
            </a:extLst>
          </p:cNvPr>
          <p:cNvSpPr>
            <a:spLocks noGrp="1"/>
          </p:cNvSpPr>
          <p:nvPr>
            <p:ph type="title"/>
          </p:nvPr>
        </p:nvSpPr>
        <p:spPr/>
        <p:txBody>
          <a:bodyPr/>
          <a:lstStyle/>
          <a:p>
            <a:r>
              <a:rPr lang="en-IN" dirty="0"/>
              <a:t>RELATION B/2 INCOME_CAT, LOAN AMT &amp; INTEREST CATEGORY</a:t>
            </a:r>
          </a:p>
        </p:txBody>
      </p:sp>
      <p:sp>
        <p:nvSpPr>
          <p:cNvPr id="6" name="Text Placeholder 5">
            <a:extLst>
              <a:ext uri="{FF2B5EF4-FFF2-40B4-BE49-F238E27FC236}">
                <a16:creationId xmlns:a16="http://schemas.microsoft.com/office/drawing/2014/main" id="{8DC89445-EFBC-958C-CCE6-DDA7D568C727}"/>
              </a:ext>
            </a:extLst>
          </p:cNvPr>
          <p:cNvSpPr>
            <a:spLocks noGrp="1"/>
          </p:cNvSpPr>
          <p:nvPr>
            <p:ph type="body" idx="1"/>
          </p:nvPr>
        </p:nvSpPr>
        <p:spPr>
          <a:xfrm>
            <a:off x="753979" y="4429004"/>
            <a:ext cx="3451413" cy="1795333"/>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A huge number of people having income category as 1 have applied for loan. </a:t>
            </a:r>
          </a:p>
          <a:p>
            <a:endParaRPr lang="en-IN" sz="2800" dirty="0"/>
          </a:p>
        </p:txBody>
      </p:sp>
      <p:sp>
        <p:nvSpPr>
          <p:cNvPr id="7" name="Text Placeholder 6">
            <a:extLst>
              <a:ext uri="{FF2B5EF4-FFF2-40B4-BE49-F238E27FC236}">
                <a16:creationId xmlns:a16="http://schemas.microsoft.com/office/drawing/2014/main" id="{93C6429F-A1C8-D019-8DD9-A231F85A614A}"/>
              </a:ext>
            </a:extLst>
          </p:cNvPr>
          <p:cNvSpPr>
            <a:spLocks noGrp="1"/>
          </p:cNvSpPr>
          <p:nvPr>
            <p:ph type="body" sz="quarter" idx="3"/>
          </p:nvPr>
        </p:nvSpPr>
        <p:spPr>
          <a:xfrm>
            <a:off x="4570781" y="5648075"/>
            <a:ext cx="3050438" cy="57626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People from income category 2 have agreed to pay a higher amount of interest than any other income category person. </a:t>
            </a:r>
          </a:p>
          <a:p>
            <a:endParaRPr lang="en-IN" dirty="0"/>
          </a:p>
        </p:txBody>
      </p:sp>
      <p:sp>
        <p:nvSpPr>
          <p:cNvPr id="8" name="Text Placeholder 7">
            <a:extLst>
              <a:ext uri="{FF2B5EF4-FFF2-40B4-BE49-F238E27FC236}">
                <a16:creationId xmlns:a16="http://schemas.microsoft.com/office/drawing/2014/main" id="{2EBCAD07-3426-88C2-CF9B-AC0714788DFD}"/>
              </a:ext>
            </a:extLst>
          </p:cNvPr>
          <p:cNvSpPr>
            <a:spLocks noGrp="1"/>
          </p:cNvSpPr>
          <p:nvPr>
            <p:ph type="body" sz="quarter" idx="13"/>
          </p:nvPr>
        </p:nvSpPr>
        <p:spPr>
          <a:xfrm>
            <a:off x="7983433" y="5936206"/>
            <a:ext cx="3050438" cy="57626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people have applied loan in the range of 10,000 USD to 20,000 USD. In this range people have mostly applied for 10,000 USD</a:t>
            </a:r>
          </a:p>
          <a:p>
            <a:endParaRPr lang="en-IN" dirty="0"/>
          </a:p>
        </p:txBody>
      </p:sp>
      <p:pic>
        <p:nvPicPr>
          <p:cNvPr id="15" name="Picture 14">
            <a:extLst>
              <a:ext uri="{FF2B5EF4-FFF2-40B4-BE49-F238E27FC236}">
                <a16:creationId xmlns:a16="http://schemas.microsoft.com/office/drawing/2014/main" id="{F1CA330B-7A0D-185E-1F04-A656E5221ABA}"/>
              </a:ext>
            </a:extLst>
          </p:cNvPr>
          <p:cNvPicPr>
            <a:picLocks noChangeAspect="1"/>
          </p:cNvPicPr>
          <p:nvPr/>
        </p:nvPicPr>
        <p:blipFill rotWithShape="1">
          <a:blip r:embed="rId2">
            <a:extLst>
              <a:ext uri="{28A0092B-C50C-407E-A947-70E740481C1C}">
                <a14:useLocalDpi xmlns:a14="http://schemas.microsoft.com/office/drawing/2010/main" val="0"/>
              </a:ext>
            </a:extLst>
          </a:blip>
          <a:srcRect r="-101" b="65593"/>
          <a:stretch/>
        </p:blipFill>
        <p:spPr bwMode="auto">
          <a:xfrm>
            <a:off x="179204" y="2438210"/>
            <a:ext cx="3904285" cy="2017461"/>
          </a:xfrm>
          <a:prstGeom prst="rect">
            <a:avLst/>
          </a:prstGeom>
          <a:noFill/>
          <a:ln>
            <a:noFill/>
          </a:ln>
        </p:spPr>
      </p:pic>
      <p:pic>
        <p:nvPicPr>
          <p:cNvPr id="16" name="Picture 15">
            <a:extLst>
              <a:ext uri="{FF2B5EF4-FFF2-40B4-BE49-F238E27FC236}">
                <a16:creationId xmlns:a16="http://schemas.microsoft.com/office/drawing/2014/main" id="{5BAD282C-5BC5-A497-D8A9-2F7CFB065EA7}"/>
              </a:ext>
            </a:extLst>
          </p:cNvPr>
          <p:cNvPicPr>
            <a:picLocks noChangeAspect="1"/>
          </p:cNvPicPr>
          <p:nvPr/>
        </p:nvPicPr>
        <p:blipFill rotWithShape="1">
          <a:blip r:embed="rId2">
            <a:extLst>
              <a:ext uri="{28A0092B-C50C-407E-A947-70E740481C1C}">
                <a14:useLocalDpi xmlns:a14="http://schemas.microsoft.com/office/drawing/2010/main" val="0"/>
              </a:ext>
            </a:extLst>
          </a:blip>
          <a:srcRect l="1" t="32732" r="-2341" b="34500"/>
          <a:stretch/>
        </p:blipFill>
        <p:spPr bwMode="auto">
          <a:xfrm>
            <a:off x="3847562" y="2438210"/>
            <a:ext cx="4135871" cy="1990794"/>
          </a:xfrm>
          <a:prstGeom prst="rect">
            <a:avLst/>
          </a:prstGeom>
          <a:noFill/>
          <a:ln>
            <a:noFill/>
          </a:ln>
        </p:spPr>
      </p:pic>
      <p:pic>
        <p:nvPicPr>
          <p:cNvPr id="17" name="Picture 16">
            <a:extLst>
              <a:ext uri="{FF2B5EF4-FFF2-40B4-BE49-F238E27FC236}">
                <a16:creationId xmlns:a16="http://schemas.microsoft.com/office/drawing/2014/main" id="{AE1D6153-EB58-E19B-F916-61C9C7B1CC0D}"/>
              </a:ext>
            </a:extLst>
          </p:cNvPr>
          <p:cNvPicPr>
            <a:picLocks noChangeAspect="1"/>
          </p:cNvPicPr>
          <p:nvPr/>
        </p:nvPicPr>
        <p:blipFill rotWithShape="1">
          <a:blip r:embed="rId2">
            <a:extLst>
              <a:ext uri="{28A0092B-C50C-407E-A947-70E740481C1C}">
                <a14:useLocalDpi xmlns:a14="http://schemas.microsoft.com/office/drawing/2010/main" val="0"/>
              </a:ext>
            </a:extLst>
          </a:blip>
          <a:srcRect t="63707" r="1299"/>
          <a:stretch/>
        </p:blipFill>
        <p:spPr bwMode="auto">
          <a:xfrm>
            <a:off x="7805202" y="2435500"/>
            <a:ext cx="3904285" cy="2158231"/>
          </a:xfrm>
          <a:prstGeom prst="rect">
            <a:avLst/>
          </a:prstGeom>
          <a:noFill/>
          <a:ln>
            <a:noFill/>
          </a:ln>
        </p:spPr>
      </p:pic>
    </p:spTree>
    <p:extLst>
      <p:ext uri="{BB962C8B-B14F-4D97-AF65-F5344CB8AC3E}">
        <p14:creationId xmlns:p14="http://schemas.microsoft.com/office/powerpoint/2010/main" val="710777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2AC386F-C6FB-9D27-74C0-CFC7E278394B}"/>
              </a:ext>
            </a:extLst>
          </p:cNvPr>
          <p:cNvSpPr>
            <a:spLocks noGrp="1"/>
          </p:cNvSpPr>
          <p:nvPr>
            <p:ph type="title"/>
          </p:nvPr>
        </p:nvSpPr>
        <p:spPr/>
        <p:txBody>
          <a:bodyPr/>
          <a:lstStyle/>
          <a:p>
            <a:r>
              <a:rPr lang="en-IN" sz="3200" dirty="0"/>
              <a:t>RELATION B/W DTI AND INSTALMENT</a:t>
            </a:r>
          </a:p>
        </p:txBody>
      </p:sp>
      <p:sp>
        <p:nvSpPr>
          <p:cNvPr id="14" name="Text Placeholder 13">
            <a:extLst>
              <a:ext uri="{FF2B5EF4-FFF2-40B4-BE49-F238E27FC236}">
                <a16:creationId xmlns:a16="http://schemas.microsoft.com/office/drawing/2014/main" id="{190AFD3F-9167-3F36-742B-E519F1C53D4E}"/>
              </a:ext>
            </a:extLst>
          </p:cNvPr>
          <p:cNvSpPr>
            <a:spLocks noGrp="1"/>
          </p:cNvSpPr>
          <p:nvPr>
            <p:ph type="body" sz="half" idx="2"/>
          </p:nvPr>
        </p:nvSpPr>
        <p:spPr/>
        <p:txBody>
          <a:bodyPr>
            <a:normAutofit/>
          </a:bodyPr>
          <a:lstStyle/>
          <a:p>
            <a:r>
              <a:rPr lang="en-IN" sz="2000" dirty="0"/>
              <a:t>From this graph we can conclude that people have opted for loans which provide them with instalment less than 900 USD</a:t>
            </a:r>
          </a:p>
        </p:txBody>
      </p:sp>
      <p:pic>
        <p:nvPicPr>
          <p:cNvPr id="15" name="Picture 14">
            <a:extLst>
              <a:ext uri="{FF2B5EF4-FFF2-40B4-BE49-F238E27FC236}">
                <a16:creationId xmlns:a16="http://schemas.microsoft.com/office/drawing/2014/main" id="{D426E083-11A3-5300-47D8-83CBF38494FA}"/>
              </a:ext>
            </a:extLst>
          </p:cNvPr>
          <p:cNvPicPr>
            <a:picLocks noChangeAspect="1"/>
          </p:cNvPicPr>
          <p:nvPr/>
        </p:nvPicPr>
        <p:blipFill rotWithShape="1">
          <a:blip r:embed="rId2">
            <a:extLst>
              <a:ext uri="{28A0092B-C50C-407E-A947-70E740481C1C}">
                <a14:useLocalDpi xmlns:a14="http://schemas.microsoft.com/office/drawing/2010/main" val="0"/>
              </a:ext>
            </a:extLst>
          </a:blip>
          <a:srcRect l="1" t="-3445" r="23860" b="-1"/>
          <a:stretch/>
        </p:blipFill>
        <p:spPr bwMode="auto">
          <a:xfrm>
            <a:off x="5278824" y="1100169"/>
            <a:ext cx="5930132" cy="4924710"/>
          </a:xfrm>
          <a:prstGeom prst="rect">
            <a:avLst/>
          </a:prstGeom>
          <a:noFill/>
          <a:ln>
            <a:noFill/>
          </a:ln>
        </p:spPr>
      </p:pic>
    </p:spTree>
    <p:extLst>
      <p:ext uri="{BB962C8B-B14F-4D97-AF65-F5344CB8AC3E}">
        <p14:creationId xmlns:p14="http://schemas.microsoft.com/office/powerpoint/2010/main" val="23677167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B8B3CD-BB54-EA08-1EB7-FD4FB929F303}"/>
              </a:ext>
            </a:extLst>
          </p:cNvPr>
          <p:cNvSpPr>
            <a:spLocks noGrp="1"/>
          </p:cNvSpPr>
          <p:nvPr>
            <p:ph type="title"/>
          </p:nvPr>
        </p:nvSpPr>
        <p:spPr/>
        <p:txBody>
          <a:bodyPr/>
          <a:lstStyle/>
          <a:p>
            <a:pPr algn="ctr"/>
            <a:r>
              <a:rPr lang="en-IN" dirty="0"/>
              <a:t>PURPOSE OF LOAN </a:t>
            </a:r>
          </a:p>
        </p:txBody>
      </p:sp>
      <p:pic>
        <p:nvPicPr>
          <p:cNvPr id="7" name="Picture 6" descr="Chart, box and whisker chart&#10;&#10;Description automatically generated">
            <a:extLst>
              <a:ext uri="{FF2B5EF4-FFF2-40B4-BE49-F238E27FC236}">
                <a16:creationId xmlns:a16="http://schemas.microsoft.com/office/drawing/2014/main" id="{164405C5-2BB2-EC8C-1F8F-C9C3405DEF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824" y="2461452"/>
            <a:ext cx="10010351" cy="3422879"/>
          </a:xfrm>
          <a:prstGeom prst="rect">
            <a:avLst/>
          </a:prstGeom>
          <a:noFill/>
          <a:ln>
            <a:noFill/>
          </a:ln>
        </p:spPr>
      </p:pic>
    </p:spTree>
    <p:extLst>
      <p:ext uri="{BB962C8B-B14F-4D97-AF65-F5344CB8AC3E}">
        <p14:creationId xmlns:p14="http://schemas.microsoft.com/office/powerpoint/2010/main" val="37510761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D1C0F0-C4D9-73D4-ED92-190114094F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8375" y="1702104"/>
            <a:ext cx="5338543" cy="3453792"/>
          </a:xfrm>
          <a:prstGeom prst="rect">
            <a:avLst/>
          </a:prstGeom>
          <a:noFill/>
          <a:ln>
            <a:noFill/>
          </a:ln>
        </p:spPr>
      </p:pic>
      <p:sp>
        <p:nvSpPr>
          <p:cNvPr id="7" name="TextBox 6">
            <a:extLst>
              <a:ext uri="{FF2B5EF4-FFF2-40B4-BE49-F238E27FC236}">
                <a16:creationId xmlns:a16="http://schemas.microsoft.com/office/drawing/2014/main" id="{EF565A9F-4B66-86C0-1AD0-0AEEC74D5BA6}"/>
              </a:ext>
            </a:extLst>
          </p:cNvPr>
          <p:cNvSpPr txBox="1"/>
          <p:nvPr/>
        </p:nvSpPr>
        <p:spPr>
          <a:xfrm>
            <a:off x="1044298" y="2467066"/>
            <a:ext cx="3880628" cy="3898503"/>
          </a:xfrm>
          <a:prstGeom prst="rect">
            <a:avLst/>
          </a:prstGeom>
          <a:noFill/>
        </p:spPr>
        <p:txBody>
          <a:bodyPr wrap="square" rtlCol="0">
            <a:spAutoFit/>
          </a:bodyPr>
          <a:lstStyle/>
          <a:p>
            <a:pPr>
              <a:lnSpc>
                <a:spcPct val="107000"/>
              </a:lnSpc>
              <a:spcAft>
                <a:spcPts val="800"/>
              </a:spcAft>
            </a:pP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People from </a:t>
            </a:r>
            <a:r>
              <a:rPr lang="en-IN" sz="2000" dirty="0" err="1">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munster</a:t>
            </a: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and Northern-</a:t>
            </a:r>
            <a:r>
              <a:rPr lang="en-IN" sz="2000" dirty="0" err="1">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irl</a:t>
            </a: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has a greater number of people in category 1 of annual income i.e., more people from this region has applied for the loan</a:t>
            </a:r>
          </a:p>
          <a:p>
            <a:pPr>
              <a:lnSpc>
                <a:spcPct val="107000"/>
              </a:lnSpc>
              <a:spcAft>
                <a:spcPts val="800"/>
              </a:spcAft>
            </a:pP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Also, the people from Ulster have a greater number of people from income category 2 and 3. Hence there is lesser chance of people applying for loans. </a:t>
            </a:r>
          </a:p>
          <a:p>
            <a:endParaRPr lang="en-IN" sz="2000" dirty="0">
              <a:solidFill>
                <a:schemeClr val="tx2">
                  <a:lumMod val="20000"/>
                  <a:lumOff val="80000"/>
                </a:schemeClr>
              </a:solidFill>
            </a:endParaRPr>
          </a:p>
        </p:txBody>
      </p:sp>
      <p:sp>
        <p:nvSpPr>
          <p:cNvPr id="8" name="Title 1">
            <a:extLst>
              <a:ext uri="{FF2B5EF4-FFF2-40B4-BE49-F238E27FC236}">
                <a16:creationId xmlns:a16="http://schemas.microsoft.com/office/drawing/2014/main" id="{92AC5033-A3C3-CD61-7213-6DDFED270385}"/>
              </a:ext>
            </a:extLst>
          </p:cNvPr>
          <p:cNvSpPr>
            <a:spLocks noGrp="1"/>
          </p:cNvSpPr>
          <p:nvPr>
            <p:ph type="title"/>
          </p:nvPr>
        </p:nvSpPr>
        <p:spPr>
          <a:xfrm>
            <a:off x="1044298" y="803826"/>
            <a:ext cx="4171023" cy="1796555"/>
          </a:xfrm>
        </p:spPr>
        <p:txBody>
          <a:bodyPr/>
          <a:lstStyle/>
          <a:p>
            <a:r>
              <a:rPr lang="en-IN" sz="4400" dirty="0"/>
              <a:t>REGION VS INCOME</a:t>
            </a:r>
          </a:p>
        </p:txBody>
      </p:sp>
    </p:spTree>
    <p:extLst>
      <p:ext uri="{BB962C8B-B14F-4D97-AF65-F5344CB8AC3E}">
        <p14:creationId xmlns:p14="http://schemas.microsoft.com/office/powerpoint/2010/main" val="41505922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FAD5-C3A5-9161-BD7D-B094A98A45CE}"/>
              </a:ext>
            </a:extLst>
          </p:cNvPr>
          <p:cNvSpPr>
            <a:spLocks noGrp="1"/>
          </p:cNvSpPr>
          <p:nvPr>
            <p:ph type="title"/>
          </p:nvPr>
        </p:nvSpPr>
        <p:spPr/>
        <p:txBody>
          <a:bodyPr/>
          <a:lstStyle/>
          <a:p>
            <a:pPr algn="ctr">
              <a:lnSpc>
                <a:spcPct val="107000"/>
              </a:lnSpc>
              <a:spcAft>
                <a:spcPts val="800"/>
              </a:spcAft>
            </a:pPr>
            <a:r>
              <a:rPr lang="en-IN" sz="4000" u="sng" dirty="0">
                <a:effectLst/>
                <a:latin typeface="Calibri" panose="020F0502020204030204" pitchFamily="34" charset="0"/>
                <a:ea typeface="Calibri" panose="020F0502020204030204" pitchFamily="34" charset="0"/>
                <a:cs typeface="Times New Roman" panose="02020603050405020304" pitchFamily="18" charset="0"/>
              </a:rPr>
              <a:t>ONE HOT ENCODING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A924AF3-FC9F-6561-F8D2-7A1D4D20AEEE}"/>
              </a:ext>
            </a:extLst>
          </p:cNvPr>
          <p:cNvPicPr>
            <a:picLocks noChangeAspect="1"/>
          </p:cNvPicPr>
          <p:nvPr/>
        </p:nvPicPr>
        <p:blipFill>
          <a:blip r:embed="rId2"/>
          <a:stretch>
            <a:fillRect/>
          </a:stretch>
        </p:blipFill>
        <p:spPr>
          <a:xfrm>
            <a:off x="2900281" y="3319389"/>
            <a:ext cx="5335003" cy="2555233"/>
          </a:xfrm>
          <a:prstGeom prst="rect">
            <a:avLst/>
          </a:prstGeom>
        </p:spPr>
      </p:pic>
      <p:sp>
        <p:nvSpPr>
          <p:cNvPr id="12" name="Text Placeholder 11">
            <a:extLst>
              <a:ext uri="{FF2B5EF4-FFF2-40B4-BE49-F238E27FC236}">
                <a16:creationId xmlns:a16="http://schemas.microsoft.com/office/drawing/2014/main" id="{1B2F49B6-F1E6-4C15-C39A-364BA145793D}"/>
              </a:ext>
            </a:extLst>
          </p:cNvPr>
          <p:cNvSpPr>
            <a:spLocks noGrp="1"/>
          </p:cNvSpPr>
          <p:nvPr>
            <p:ph type="body" idx="1"/>
          </p:nvPr>
        </p:nvSpPr>
        <p:spPr>
          <a:xfrm>
            <a:off x="1154954" y="3031258"/>
            <a:ext cx="9224288" cy="57626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will use pandas inbuilt function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dummies to convert categorical columns into numerical category columns </a:t>
            </a:r>
          </a:p>
          <a:p>
            <a:endParaRPr lang="en-IN" dirty="0"/>
          </a:p>
        </p:txBody>
      </p:sp>
    </p:spTree>
    <p:extLst>
      <p:ext uri="{BB962C8B-B14F-4D97-AF65-F5344CB8AC3E}">
        <p14:creationId xmlns:p14="http://schemas.microsoft.com/office/powerpoint/2010/main" val="39107462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8CF3-1488-6A0F-F24C-9E338B240DF4}"/>
              </a:ext>
            </a:extLst>
          </p:cNvPr>
          <p:cNvSpPr>
            <a:spLocks noGrp="1"/>
          </p:cNvSpPr>
          <p:nvPr>
            <p:ph type="title"/>
          </p:nvPr>
        </p:nvSpPr>
        <p:spPr/>
        <p:txBody>
          <a:bodyPr/>
          <a:lstStyle/>
          <a:p>
            <a:pPr algn="ctr"/>
            <a:r>
              <a:rPr lang="en-IN" dirty="0"/>
              <a:t>MODELS USED</a:t>
            </a:r>
          </a:p>
        </p:txBody>
      </p:sp>
      <p:sp>
        <p:nvSpPr>
          <p:cNvPr id="3" name="Text Placeholder 2">
            <a:extLst>
              <a:ext uri="{FF2B5EF4-FFF2-40B4-BE49-F238E27FC236}">
                <a16:creationId xmlns:a16="http://schemas.microsoft.com/office/drawing/2014/main" id="{5D346AF3-93C6-F1D2-FAD6-54F096694FA4}"/>
              </a:ext>
            </a:extLst>
          </p:cNvPr>
          <p:cNvSpPr>
            <a:spLocks noGrp="1"/>
          </p:cNvSpPr>
          <p:nvPr>
            <p:ph type="body" idx="1"/>
          </p:nvPr>
        </p:nvSpPr>
        <p:spPr>
          <a:xfrm>
            <a:off x="1154954" y="2357212"/>
            <a:ext cx="4828032" cy="576262"/>
          </a:xfrm>
        </p:spPr>
        <p:txBody>
          <a:bodyPr/>
          <a:lstStyle/>
          <a:p>
            <a:pPr algn="ctr"/>
            <a:r>
              <a:rPr lang="en-IN" b="1" dirty="0"/>
              <a:t>LOGISTIC REGRESSION</a:t>
            </a:r>
          </a:p>
        </p:txBody>
      </p:sp>
      <p:sp>
        <p:nvSpPr>
          <p:cNvPr id="5" name="Text Placeholder 4">
            <a:extLst>
              <a:ext uri="{FF2B5EF4-FFF2-40B4-BE49-F238E27FC236}">
                <a16:creationId xmlns:a16="http://schemas.microsoft.com/office/drawing/2014/main" id="{9ACE6981-69FA-BA9D-7988-CAD165328555}"/>
              </a:ext>
            </a:extLst>
          </p:cNvPr>
          <p:cNvSpPr>
            <a:spLocks noGrp="1"/>
          </p:cNvSpPr>
          <p:nvPr>
            <p:ph type="body" sz="quarter" idx="3"/>
          </p:nvPr>
        </p:nvSpPr>
        <p:spPr>
          <a:xfrm>
            <a:off x="6209014" y="2357212"/>
            <a:ext cx="4828032" cy="576262"/>
          </a:xfrm>
        </p:spPr>
        <p:txBody>
          <a:bodyPr/>
          <a:lstStyle/>
          <a:p>
            <a:pPr algn="ctr"/>
            <a:r>
              <a:rPr lang="en-IN" b="1" dirty="0"/>
              <a:t>GAUSSIAN NAÏVE BAYES</a:t>
            </a:r>
          </a:p>
        </p:txBody>
      </p:sp>
      <p:pic>
        <p:nvPicPr>
          <p:cNvPr id="9" name="Picture 8" descr="Logistic Regression Explained. [ — Logistic Regression explained… | by z_ai  | Towards Data Science">
            <a:extLst>
              <a:ext uri="{FF2B5EF4-FFF2-40B4-BE49-F238E27FC236}">
                <a16:creationId xmlns:a16="http://schemas.microsoft.com/office/drawing/2014/main" id="{CF607CA9-6AF2-9302-51BD-72C654AE9B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4954" y="3279838"/>
            <a:ext cx="4774106" cy="3452496"/>
          </a:xfrm>
          <a:prstGeom prst="rect">
            <a:avLst/>
          </a:prstGeom>
          <a:noFill/>
          <a:ln>
            <a:noFill/>
          </a:ln>
        </p:spPr>
      </p:pic>
      <p:pic>
        <p:nvPicPr>
          <p:cNvPr id="10" name="Picture 9">
            <a:extLst>
              <a:ext uri="{FF2B5EF4-FFF2-40B4-BE49-F238E27FC236}">
                <a16:creationId xmlns:a16="http://schemas.microsoft.com/office/drawing/2014/main" id="{A4881107-A479-F8EC-A550-3336E5BC70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8776" y="3429000"/>
            <a:ext cx="4774107" cy="3084095"/>
          </a:xfrm>
          <a:prstGeom prst="rect">
            <a:avLst/>
          </a:prstGeom>
          <a:noFill/>
          <a:ln>
            <a:noFill/>
          </a:ln>
        </p:spPr>
      </p:pic>
    </p:spTree>
    <p:extLst>
      <p:ext uri="{BB962C8B-B14F-4D97-AF65-F5344CB8AC3E}">
        <p14:creationId xmlns:p14="http://schemas.microsoft.com/office/powerpoint/2010/main" val="18815612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6838-9807-76B5-E8B9-BE1FE555A59E}"/>
              </a:ext>
            </a:extLst>
          </p:cNvPr>
          <p:cNvSpPr>
            <a:spLocks noGrp="1"/>
          </p:cNvSpPr>
          <p:nvPr>
            <p:ph type="title"/>
          </p:nvPr>
        </p:nvSpPr>
        <p:spPr/>
        <p:txBody>
          <a:bodyPr/>
          <a:lstStyle/>
          <a:p>
            <a:r>
              <a:rPr lang="en-IN" dirty="0"/>
              <a:t>Description of the data</a:t>
            </a:r>
          </a:p>
        </p:txBody>
      </p:sp>
      <p:sp>
        <p:nvSpPr>
          <p:cNvPr id="3" name="Content Placeholder 2">
            <a:extLst>
              <a:ext uri="{FF2B5EF4-FFF2-40B4-BE49-F238E27FC236}">
                <a16:creationId xmlns:a16="http://schemas.microsoft.com/office/drawing/2014/main" id="{462E4375-DCE7-BADD-30D5-EF0C04DCE481}"/>
              </a:ext>
            </a:extLst>
          </p:cNvPr>
          <p:cNvSpPr>
            <a:spLocks noGrp="1"/>
          </p:cNvSpPr>
          <p:nvPr>
            <p:ph idx="1"/>
          </p:nvPr>
        </p:nvSpPr>
        <p:spPr>
          <a:xfrm>
            <a:off x="465220" y="2358189"/>
            <a:ext cx="11181347" cy="3898232"/>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been provided with the data which contains value of a loan details. Our objective is to do data analysis and further make a model using labels which will predict values whether the loan is good for the borrower or bad. The data does not contain any missing values; however, the labels are not in proper format, so we must do some manual cleaning of the data.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Further we have performed basic analysis of the data and did some visualization and brought import aspects to take care. We further did some feature engineering and removed few labels which doesn’t have a significant impact on our target variable.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Nor we move to our mathematical modelling and here we used models like Logistic Regression, Gaussian Naïve Bayes and Random Forest Classifier. Apart from this we have also implemented deep neural network to see if it can give us better performance than our previous models. </a:t>
            </a:r>
          </a:p>
          <a:p>
            <a:endParaRPr lang="en-IN" dirty="0"/>
          </a:p>
        </p:txBody>
      </p:sp>
    </p:spTree>
    <p:extLst>
      <p:ext uri="{BB962C8B-B14F-4D97-AF65-F5344CB8AC3E}">
        <p14:creationId xmlns:p14="http://schemas.microsoft.com/office/powerpoint/2010/main" val="21156155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5A65-0CD2-5417-C05A-2F4C72F1A53F}"/>
              </a:ext>
            </a:extLst>
          </p:cNvPr>
          <p:cNvSpPr>
            <a:spLocks noGrp="1"/>
          </p:cNvSpPr>
          <p:nvPr>
            <p:ph type="title"/>
          </p:nvPr>
        </p:nvSpPr>
        <p:spPr/>
        <p:txBody>
          <a:bodyPr/>
          <a:lstStyle/>
          <a:p>
            <a:pPr algn="ctr"/>
            <a:r>
              <a:rPr lang="en-IN" dirty="0"/>
              <a:t>MODELS USED</a:t>
            </a:r>
          </a:p>
        </p:txBody>
      </p:sp>
      <p:sp>
        <p:nvSpPr>
          <p:cNvPr id="3" name="Text Placeholder 2">
            <a:extLst>
              <a:ext uri="{FF2B5EF4-FFF2-40B4-BE49-F238E27FC236}">
                <a16:creationId xmlns:a16="http://schemas.microsoft.com/office/drawing/2014/main" id="{85DD520F-64E2-908F-49E5-C4C306E4B9CF}"/>
              </a:ext>
            </a:extLst>
          </p:cNvPr>
          <p:cNvSpPr>
            <a:spLocks noGrp="1"/>
          </p:cNvSpPr>
          <p:nvPr>
            <p:ph type="body" idx="1"/>
          </p:nvPr>
        </p:nvSpPr>
        <p:spPr>
          <a:xfrm>
            <a:off x="898358" y="2221031"/>
            <a:ext cx="5084628" cy="576262"/>
          </a:xfrm>
        </p:spPr>
        <p:txBody>
          <a:bodyPr/>
          <a:lstStyle/>
          <a:p>
            <a:pPr algn="ctr"/>
            <a:r>
              <a:rPr lang="en-IN" sz="2800" b="1" dirty="0"/>
              <a:t>RANDOM FOREST CLASSIFIER</a:t>
            </a:r>
          </a:p>
        </p:txBody>
      </p:sp>
      <p:sp>
        <p:nvSpPr>
          <p:cNvPr id="5" name="Text Placeholder 4">
            <a:extLst>
              <a:ext uri="{FF2B5EF4-FFF2-40B4-BE49-F238E27FC236}">
                <a16:creationId xmlns:a16="http://schemas.microsoft.com/office/drawing/2014/main" id="{A6462A54-C65F-F6D2-8D5D-A09652E6BF61}"/>
              </a:ext>
            </a:extLst>
          </p:cNvPr>
          <p:cNvSpPr>
            <a:spLocks noGrp="1"/>
          </p:cNvSpPr>
          <p:nvPr>
            <p:ph type="body" sz="quarter" idx="3"/>
          </p:nvPr>
        </p:nvSpPr>
        <p:spPr>
          <a:xfrm>
            <a:off x="5952180" y="2221031"/>
            <a:ext cx="5084628" cy="576262"/>
          </a:xfrm>
        </p:spPr>
        <p:txBody>
          <a:bodyPr/>
          <a:lstStyle/>
          <a:p>
            <a:pPr algn="ctr"/>
            <a:r>
              <a:rPr lang="en-IN" sz="2800" b="1" dirty="0"/>
              <a:t>DEEP</a:t>
            </a:r>
            <a:r>
              <a:rPr lang="en-IN" sz="2800" dirty="0"/>
              <a:t> </a:t>
            </a:r>
            <a:r>
              <a:rPr lang="en-IN" sz="2800" b="1" dirty="0"/>
              <a:t>LEARNING</a:t>
            </a:r>
            <a:r>
              <a:rPr lang="en-IN" sz="2800" dirty="0"/>
              <a:t> </a:t>
            </a:r>
            <a:r>
              <a:rPr lang="en-IN" sz="2800" b="1" dirty="0"/>
              <a:t>NETWORK</a:t>
            </a:r>
          </a:p>
        </p:txBody>
      </p:sp>
      <p:pic>
        <p:nvPicPr>
          <p:cNvPr id="9" name="Picture 8" descr="Random forest - Wikipedia">
            <a:extLst>
              <a:ext uri="{FF2B5EF4-FFF2-40B4-BE49-F238E27FC236}">
                <a16:creationId xmlns:a16="http://schemas.microsoft.com/office/drawing/2014/main" id="{F465FF38-0173-71E2-A35A-FAC99FD575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4411" y="2979372"/>
            <a:ext cx="4638575" cy="3478931"/>
          </a:xfrm>
          <a:prstGeom prst="rect">
            <a:avLst/>
          </a:prstGeom>
          <a:noFill/>
          <a:ln>
            <a:noFill/>
          </a:ln>
        </p:spPr>
      </p:pic>
      <p:pic>
        <p:nvPicPr>
          <p:cNvPr id="10" name="Picture 9" descr="What are Neural Networks? | IBM">
            <a:extLst>
              <a:ext uri="{FF2B5EF4-FFF2-40B4-BE49-F238E27FC236}">
                <a16:creationId xmlns:a16="http://schemas.microsoft.com/office/drawing/2014/main" id="{A0D3B5B3-03D4-A903-F55B-CC800414B6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979372"/>
            <a:ext cx="4498808" cy="3195121"/>
          </a:xfrm>
          <a:prstGeom prst="rect">
            <a:avLst/>
          </a:prstGeom>
          <a:noFill/>
          <a:ln>
            <a:noFill/>
          </a:ln>
        </p:spPr>
      </p:pic>
    </p:spTree>
    <p:extLst>
      <p:ext uri="{BB962C8B-B14F-4D97-AF65-F5344CB8AC3E}">
        <p14:creationId xmlns:p14="http://schemas.microsoft.com/office/powerpoint/2010/main" val="36258465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4858-92B0-2473-FBED-BEF4E086235B}"/>
              </a:ext>
            </a:extLst>
          </p:cNvPr>
          <p:cNvSpPr>
            <a:spLocks noGrp="1"/>
          </p:cNvSpPr>
          <p:nvPr>
            <p:ph type="title"/>
          </p:nvPr>
        </p:nvSpPr>
        <p:spPr/>
        <p:txBody>
          <a:bodyPr/>
          <a:lstStyle/>
          <a:p>
            <a:pPr algn="ctr"/>
            <a:r>
              <a:rPr lang="en-IN" dirty="0"/>
              <a:t>EVALUATION OF MODELS</a:t>
            </a:r>
          </a:p>
        </p:txBody>
      </p:sp>
      <p:sp>
        <p:nvSpPr>
          <p:cNvPr id="8" name="Text Placeholder 2">
            <a:extLst>
              <a:ext uri="{FF2B5EF4-FFF2-40B4-BE49-F238E27FC236}">
                <a16:creationId xmlns:a16="http://schemas.microsoft.com/office/drawing/2014/main" id="{817767A1-50A0-28D7-6129-73E608FDE90B}"/>
              </a:ext>
            </a:extLst>
          </p:cNvPr>
          <p:cNvSpPr>
            <a:spLocks noGrp="1"/>
          </p:cNvSpPr>
          <p:nvPr>
            <p:ph type="body" idx="1"/>
          </p:nvPr>
        </p:nvSpPr>
        <p:spPr>
          <a:xfrm>
            <a:off x="1154954" y="2357212"/>
            <a:ext cx="4828032" cy="576262"/>
          </a:xfrm>
        </p:spPr>
        <p:txBody>
          <a:bodyPr/>
          <a:lstStyle/>
          <a:p>
            <a:pPr algn="ctr"/>
            <a:r>
              <a:rPr lang="en-IN" b="1" dirty="0"/>
              <a:t>LOGISTIC REGRESSION</a:t>
            </a:r>
          </a:p>
        </p:txBody>
      </p:sp>
      <p:sp>
        <p:nvSpPr>
          <p:cNvPr id="9" name="Text Placeholder 4">
            <a:extLst>
              <a:ext uri="{FF2B5EF4-FFF2-40B4-BE49-F238E27FC236}">
                <a16:creationId xmlns:a16="http://schemas.microsoft.com/office/drawing/2014/main" id="{B2231D3F-75D9-1CBE-0346-4C9D9D16052A}"/>
              </a:ext>
            </a:extLst>
          </p:cNvPr>
          <p:cNvSpPr>
            <a:spLocks noGrp="1"/>
          </p:cNvSpPr>
          <p:nvPr>
            <p:ph type="body" sz="quarter" idx="3"/>
          </p:nvPr>
        </p:nvSpPr>
        <p:spPr>
          <a:xfrm>
            <a:off x="6209014" y="2357212"/>
            <a:ext cx="4828032" cy="576262"/>
          </a:xfrm>
        </p:spPr>
        <p:txBody>
          <a:bodyPr/>
          <a:lstStyle/>
          <a:p>
            <a:pPr algn="ctr"/>
            <a:r>
              <a:rPr lang="en-IN" b="1" dirty="0"/>
              <a:t>GAUSSIAN NAÏVE BAYES</a:t>
            </a:r>
          </a:p>
        </p:txBody>
      </p:sp>
      <p:pic>
        <p:nvPicPr>
          <p:cNvPr id="10" name="Picture 9">
            <a:extLst>
              <a:ext uri="{FF2B5EF4-FFF2-40B4-BE49-F238E27FC236}">
                <a16:creationId xmlns:a16="http://schemas.microsoft.com/office/drawing/2014/main" id="{D4E261A5-A781-AB99-E4B8-151D243B58D8}"/>
              </a:ext>
            </a:extLst>
          </p:cNvPr>
          <p:cNvPicPr>
            <a:picLocks noChangeAspect="1"/>
          </p:cNvPicPr>
          <p:nvPr/>
        </p:nvPicPr>
        <p:blipFill>
          <a:blip r:embed="rId2"/>
          <a:stretch>
            <a:fillRect/>
          </a:stretch>
        </p:blipFill>
        <p:spPr>
          <a:xfrm>
            <a:off x="826343" y="3091669"/>
            <a:ext cx="5240918" cy="2667447"/>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3A2DA2CC-4E19-87D9-3563-8BCD9DF993FF}"/>
              </a:ext>
            </a:extLst>
          </p:cNvPr>
          <p:cNvPicPr>
            <a:picLocks noChangeAspect="1"/>
          </p:cNvPicPr>
          <p:nvPr/>
        </p:nvPicPr>
        <p:blipFill>
          <a:blip r:embed="rId3"/>
          <a:stretch>
            <a:fillRect/>
          </a:stretch>
        </p:blipFill>
        <p:spPr>
          <a:xfrm>
            <a:off x="6505893" y="3452900"/>
            <a:ext cx="4828031" cy="1151183"/>
          </a:xfrm>
          <a:prstGeom prst="rect">
            <a:avLst/>
          </a:prstGeom>
        </p:spPr>
      </p:pic>
    </p:spTree>
    <p:extLst>
      <p:ext uri="{BB962C8B-B14F-4D97-AF65-F5344CB8AC3E}">
        <p14:creationId xmlns:p14="http://schemas.microsoft.com/office/powerpoint/2010/main" val="28418708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00013A-2185-9C2F-3351-9EFE59D7F670}"/>
              </a:ext>
            </a:extLst>
          </p:cNvPr>
          <p:cNvSpPr>
            <a:spLocks noGrp="1"/>
          </p:cNvSpPr>
          <p:nvPr>
            <p:ph type="title"/>
          </p:nvPr>
        </p:nvSpPr>
        <p:spPr>
          <a:xfrm>
            <a:off x="1154954" y="969264"/>
            <a:ext cx="8825659" cy="704088"/>
          </a:xfrm>
        </p:spPr>
        <p:txBody>
          <a:bodyPr/>
          <a:lstStyle/>
          <a:p>
            <a:pPr algn="ctr"/>
            <a:r>
              <a:rPr lang="en-IN" dirty="0"/>
              <a:t>EVALUATION OF MODELS</a:t>
            </a:r>
          </a:p>
        </p:txBody>
      </p:sp>
      <p:sp>
        <p:nvSpPr>
          <p:cNvPr id="8" name="Text Placeholder 2">
            <a:extLst>
              <a:ext uri="{FF2B5EF4-FFF2-40B4-BE49-F238E27FC236}">
                <a16:creationId xmlns:a16="http://schemas.microsoft.com/office/drawing/2014/main" id="{7A9FED0D-A19C-C8A9-5261-A0FD0D914088}"/>
              </a:ext>
            </a:extLst>
          </p:cNvPr>
          <p:cNvSpPr>
            <a:spLocks noGrp="1"/>
          </p:cNvSpPr>
          <p:nvPr>
            <p:ph type="body" idx="1"/>
          </p:nvPr>
        </p:nvSpPr>
        <p:spPr>
          <a:xfrm>
            <a:off x="898358" y="2221031"/>
            <a:ext cx="5084628" cy="576262"/>
          </a:xfrm>
        </p:spPr>
        <p:txBody>
          <a:bodyPr/>
          <a:lstStyle/>
          <a:p>
            <a:pPr algn="ctr"/>
            <a:r>
              <a:rPr lang="en-IN" sz="2800" b="1" dirty="0"/>
              <a:t>RANDOM FOREST CLASSIFIER</a:t>
            </a:r>
          </a:p>
        </p:txBody>
      </p:sp>
      <p:sp>
        <p:nvSpPr>
          <p:cNvPr id="9" name="Text Placeholder 4">
            <a:extLst>
              <a:ext uri="{FF2B5EF4-FFF2-40B4-BE49-F238E27FC236}">
                <a16:creationId xmlns:a16="http://schemas.microsoft.com/office/drawing/2014/main" id="{0FD3AC0B-2B6A-1B79-A17A-B97C88735C83}"/>
              </a:ext>
            </a:extLst>
          </p:cNvPr>
          <p:cNvSpPr>
            <a:spLocks noGrp="1"/>
          </p:cNvSpPr>
          <p:nvPr>
            <p:ph type="body" sz="quarter" idx="3"/>
          </p:nvPr>
        </p:nvSpPr>
        <p:spPr>
          <a:xfrm>
            <a:off x="5952180" y="2221031"/>
            <a:ext cx="5084628" cy="576262"/>
          </a:xfrm>
        </p:spPr>
        <p:txBody>
          <a:bodyPr/>
          <a:lstStyle/>
          <a:p>
            <a:pPr algn="ctr"/>
            <a:r>
              <a:rPr lang="en-IN" sz="2800" b="1" dirty="0"/>
              <a:t>DEEP</a:t>
            </a:r>
            <a:r>
              <a:rPr lang="en-IN" sz="2800" dirty="0"/>
              <a:t> </a:t>
            </a:r>
            <a:r>
              <a:rPr lang="en-IN" sz="2800" b="1" dirty="0"/>
              <a:t>LEARNING</a:t>
            </a:r>
            <a:r>
              <a:rPr lang="en-IN" sz="2800" dirty="0"/>
              <a:t> </a:t>
            </a:r>
            <a:r>
              <a:rPr lang="en-IN" sz="2800" b="1" dirty="0"/>
              <a:t>NETWORK</a:t>
            </a:r>
          </a:p>
        </p:txBody>
      </p:sp>
      <p:pic>
        <p:nvPicPr>
          <p:cNvPr id="10" name="Picture 9" descr="A picture containing text&#10;&#10;Description automatically generated">
            <a:extLst>
              <a:ext uri="{FF2B5EF4-FFF2-40B4-BE49-F238E27FC236}">
                <a16:creationId xmlns:a16="http://schemas.microsoft.com/office/drawing/2014/main" id="{DCCA6819-0EFA-0AB8-004D-292785A748B8}"/>
              </a:ext>
            </a:extLst>
          </p:cNvPr>
          <p:cNvPicPr>
            <a:picLocks noChangeAspect="1"/>
          </p:cNvPicPr>
          <p:nvPr/>
        </p:nvPicPr>
        <p:blipFill>
          <a:blip r:embed="rId2"/>
          <a:stretch>
            <a:fillRect/>
          </a:stretch>
        </p:blipFill>
        <p:spPr>
          <a:xfrm>
            <a:off x="766052" y="3340961"/>
            <a:ext cx="5322841" cy="1054576"/>
          </a:xfrm>
          <a:prstGeom prst="rect">
            <a:avLst/>
          </a:prstGeom>
        </p:spPr>
      </p:pic>
      <p:pic>
        <p:nvPicPr>
          <p:cNvPr id="11" name="Picture 10" descr="Text&#10;&#10;Description automatically generated">
            <a:extLst>
              <a:ext uri="{FF2B5EF4-FFF2-40B4-BE49-F238E27FC236}">
                <a16:creationId xmlns:a16="http://schemas.microsoft.com/office/drawing/2014/main" id="{30DBBC57-EC92-586C-4F3B-9949985AF157}"/>
              </a:ext>
            </a:extLst>
          </p:cNvPr>
          <p:cNvPicPr>
            <a:picLocks noChangeAspect="1"/>
          </p:cNvPicPr>
          <p:nvPr/>
        </p:nvPicPr>
        <p:blipFill>
          <a:blip r:embed="rId3"/>
          <a:stretch>
            <a:fillRect/>
          </a:stretch>
        </p:blipFill>
        <p:spPr>
          <a:xfrm>
            <a:off x="6385760" y="3260157"/>
            <a:ext cx="4685230" cy="2386664"/>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A40B5870-65BF-BFD9-BA67-0805592CD62F}"/>
              </a:ext>
            </a:extLst>
          </p:cNvPr>
          <p:cNvPicPr>
            <a:picLocks noChangeAspect="1"/>
          </p:cNvPicPr>
          <p:nvPr/>
        </p:nvPicPr>
        <p:blipFill>
          <a:blip r:embed="rId4"/>
          <a:stretch>
            <a:fillRect/>
          </a:stretch>
        </p:blipFill>
        <p:spPr>
          <a:xfrm>
            <a:off x="6385760" y="5900768"/>
            <a:ext cx="3564150" cy="446572"/>
          </a:xfrm>
          <a:prstGeom prst="rect">
            <a:avLst/>
          </a:prstGeom>
        </p:spPr>
      </p:pic>
    </p:spTree>
    <p:extLst>
      <p:ext uri="{BB962C8B-B14F-4D97-AF65-F5344CB8AC3E}">
        <p14:creationId xmlns:p14="http://schemas.microsoft.com/office/powerpoint/2010/main" val="21173564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537281-0EF2-78CA-D4BA-B9E52DC9B6BE}"/>
              </a:ext>
            </a:extLst>
          </p:cNvPr>
          <p:cNvSpPr>
            <a:spLocks noGrp="1"/>
          </p:cNvSpPr>
          <p:nvPr>
            <p:ph type="title"/>
          </p:nvPr>
        </p:nvSpPr>
        <p:spPr>
          <a:xfrm>
            <a:off x="946407" y="2157663"/>
            <a:ext cx="3818097" cy="2526631"/>
          </a:xfrm>
        </p:spPr>
        <p:txBody>
          <a:bodyPr/>
          <a:lstStyle/>
          <a:p>
            <a:r>
              <a:rPr lang="en-IN" sz="4400" dirty="0"/>
              <a:t>PLOTTING ACCURACIES OF MODELS</a:t>
            </a:r>
          </a:p>
        </p:txBody>
      </p:sp>
      <p:pic>
        <p:nvPicPr>
          <p:cNvPr id="9" name="Picture 8" descr="Chart, line chart&#10;&#10;Description automatically generated">
            <a:extLst>
              <a:ext uri="{FF2B5EF4-FFF2-40B4-BE49-F238E27FC236}">
                <a16:creationId xmlns:a16="http://schemas.microsoft.com/office/drawing/2014/main" id="{9896FE69-FD85-057D-5F38-FECA5FEA18BB}"/>
              </a:ext>
            </a:extLst>
          </p:cNvPr>
          <p:cNvPicPr>
            <a:picLocks noChangeAspect="1"/>
          </p:cNvPicPr>
          <p:nvPr/>
        </p:nvPicPr>
        <p:blipFill>
          <a:blip r:embed="rId2"/>
          <a:stretch>
            <a:fillRect/>
          </a:stretch>
        </p:blipFill>
        <p:spPr>
          <a:xfrm>
            <a:off x="4934959" y="1538336"/>
            <a:ext cx="6310634" cy="41245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74740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2AD68F-2110-5778-28C5-4B2DD9858DE6}"/>
              </a:ext>
            </a:extLst>
          </p:cNvPr>
          <p:cNvSpPr>
            <a:spLocks noGrp="1"/>
          </p:cNvSpPr>
          <p:nvPr>
            <p:ph type="ctrTitle"/>
          </p:nvPr>
        </p:nvSpPr>
        <p:spPr>
          <a:xfrm>
            <a:off x="1556008" y="1586385"/>
            <a:ext cx="9079908" cy="2677648"/>
          </a:xfrm>
        </p:spPr>
        <p:txBody>
          <a:bodyPr/>
          <a:lstStyle/>
          <a:p>
            <a:r>
              <a:rPr lang="en-IN" sz="3600" dirty="0"/>
              <a:t>HENCE WE CONCLUDED THAT </a:t>
            </a:r>
            <a:r>
              <a:rPr lang="en-IN" sz="3600" b="1" dirty="0"/>
              <a:t>RANDOM FOREST CLASSIFIER </a:t>
            </a:r>
            <a:r>
              <a:rPr lang="en-IN" sz="3600" dirty="0"/>
              <a:t>HAS HIGHEST ACCURACY AMONG ALL OTHER MODELS OF APPROXIMATELY </a:t>
            </a:r>
            <a:r>
              <a:rPr lang="en-IN" sz="3600" b="1" dirty="0"/>
              <a:t>90%</a:t>
            </a:r>
          </a:p>
        </p:txBody>
      </p:sp>
    </p:spTree>
    <p:extLst>
      <p:ext uri="{BB962C8B-B14F-4D97-AF65-F5344CB8AC3E}">
        <p14:creationId xmlns:p14="http://schemas.microsoft.com/office/powerpoint/2010/main" val="40458571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 on Thank you ✡⛬⚴">
            <a:extLst>
              <a:ext uri="{FF2B5EF4-FFF2-40B4-BE49-F238E27FC236}">
                <a16:creationId xmlns:a16="http://schemas.microsoft.com/office/drawing/2014/main" id="{48AA104F-2313-F664-7FCA-5881B91EF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537" y="1046462"/>
            <a:ext cx="5876926" cy="4765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18A534-3FCA-2FA7-9BF0-FDFDD95BB2EA}"/>
              </a:ext>
            </a:extLst>
          </p:cNvPr>
          <p:cNvSpPr txBox="1"/>
          <p:nvPr/>
        </p:nvSpPr>
        <p:spPr>
          <a:xfrm>
            <a:off x="8915971" y="5811537"/>
            <a:ext cx="2997937" cy="738664"/>
          </a:xfrm>
          <a:prstGeom prst="rect">
            <a:avLst/>
          </a:prstGeom>
          <a:noFill/>
        </p:spPr>
        <p:txBody>
          <a:bodyPr wrap="none" rtlCol="0">
            <a:spAutoFit/>
          </a:bodyPr>
          <a:lstStyle/>
          <a:p>
            <a:r>
              <a:rPr lang="en-IN" sz="1400" b="1" dirty="0">
                <a:solidFill>
                  <a:srgbClr val="3E7A6F"/>
                </a:solidFill>
              </a:rPr>
              <a:t>Aditya Kulshrestha</a:t>
            </a:r>
          </a:p>
          <a:p>
            <a:r>
              <a:rPr lang="en-IN" sz="1400" b="1" dirty="0">
                <a:solidFill>
                  <a:srgbClr val="3E7A6F"/>
                </a:solidFill>
                <a:hlinkClick r:id="rId3">
                  <a:extLst>
                    <a:ext uri="{A12FA001-AC4F-418D-AE19-62706E023703}">
                      <ahyp:hlinkClr xmlns:ahyp="http://schemas.microsoft.com/office/drawing/2018/hyperlinkcolor" val="tx"/>
                    </a:ext>
                  </a:extLst>
                </a:hlinkClick>
              </a:rPr>
              <a:t>Kulshresthaaditya02@gmail.com</a:t>
            </a:r>
            <a:endParaRPr lang="en-IN" sz="1400" b="1" dirty="0">
              <a:solidFill>
                <a:srgbClr val="3E7A6F"/>
              </a:solidFill>
            </a:endParaRPr>
          </a:p>
          <a:p>
            <a:r>
              <a:rPr lang="en-IN" sz="1400" b="1" dirty="0">
                <a:solidFill>
                  <a:srgbClr val="3E7A6F"/>
                </a:solidFill>
              </a:rPr>
              <a:t>8787252884</a:t>
            </a:r>
          </a:p>
        </p:txBody>
      </p:sp>
    </p:spTree>
    <p:extLst>
      <p:ext uri="{BB962C8B-B14F-4D97-AF65-F5344CB8AC3E}">
        <p14:creationId xmlns:p14="http://schemas.microsoft.com/office/powerpoint/2010/main" val="22352622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A256E6-4865-B110-89CC-51DBBBEA40CB}"/>
              </a:ext>
            </a:extLst>
          </p:cNvPr>
          <p:cNvSpPr>
            <a:spLocks noGrp="1"/>
          </p:cNvSpPr>
          <p:nvPr>
            <p:ph type="title"/>
          </p:nvPr>
        </p:nvSpPr>
        <p:spPr>
          <a:xfrm>
            <a:off x="1322294" y="632881"/>
            <a:ext cx="4343400" cy="2286000"/>
          </a:xfrm>
        </p:spPr>
        <p:txBody>
          <a:bodyPr/>
          <a:lstStyle/>
          <a:p>
            <a:pPr algn="ctr"/>
            <a:r>
              <a:rPr lang="en-IN" sz="4400" dirty="0"/>
              <a:t>USE CASE</a:t>
            </a:r>
          </a:p>
        </p:txBody>
      </p:sp>
      <p:sp>
        <p:nvSpPr>
          <p:cNvPr id="5" name="Text Placeholder 4">
            <a:extLst>
              <a:ext uri="{FF2B5EF4-FFF2-40B4-BE49-F238E27FC236}">
                <a16:creationId xmlns:a16="http://schemas.microsoft.com/office/drawing/2014/main" id="{48BEC6F3-64A6-8219-5682-8A054DAACABC}"/>
              </a:ext>
            </a:extLst>
          </p:cNvPr>
          <p:cNvSpPr>
            <a:spLocks noGrp="1"/>
          </p:cNvSpPr>
          <p:nvPr>
            <p:ph type="body" idx="1"/>
          </p:nvPr>
        </p:nvSpPr>
        <p:spPr>
          <a:xfrm>
            <a:off x="6693644" y="1013483"/>
            <a:ext cx="4343400" cy="5101390"/>
          </a:xfrm>
        </p:spPr>
        <p:txBody>
          <a:bodyPr>
            <a:normAutofit fontScale="92500" lnSpcReduction="20000"/>
          </a:bodyPr>
          <a:lstStyle/>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dataset can be used by a service provider company or a bank to provide loan related services to their customers.</a:t>
            </a:r>
          </a:p>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service provider can tell its client whether the loan is good for him based on his financial information like income, loan period, loan amount, loan interest, home ownership etc. </a:t>
            </a:r>
          </a:p>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service can compare the loans of various of banks and come up with most suitable loan for its client based on the information given by the client.</a:t>
            </a:r>
          </a:p>
        </p:txBody>
      </p:sp>
      <p:graphicFrame>
        <p:nvGraphicFramePr>
          <p:cNvPr id="9" name="Diagram 8">
            <a:extLst>
              <a:ext uri="{FF2B5EF4-FFF2-40B4-BE49-F238E27FC236}">
                <a16:creationId xmlns:a16="http://schemas.microsoft.com/office/drawing/2014/main" id="{89FB75D7-F906-F455-1EE4-818C62114BEF}"/>
              </a:ext>
            </a:extLst>
          </p:cNvPr>
          <p:cNvGraphicFramePr/>
          <p:nvPr>
            <p:extLst>
              <p:ext uri="{D42A27DB-BD31-4B8C-83A1-F6EECF244321}">
                <p14:modId xmlns:p14="http://schemas.microsoft.com/office/powerpoint/2010/main" val="3983346883"/>
              </p:ext>
            </p:extLst>
          </p:nvPr>
        </p:nvGraphicFramePr>
        <p:xfrm>
          <a:off x="1456765" y="2438092"/>
          <a:ext cx="4327376" cy="3245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2290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FBEA8-39A4-92E7-C8D6-AD3B169A773A}"/>
              </a:ext>
            </a:extLst>
          </p:cNvPr>
          <p:cNvSpPr>
            <a:spLocks noGrp="1"/>
          </p:cNvSpPr>
          <p:nvPr>
            <p:ph type="title"/>
          </p:nvPr>
        </p:nvSpPr>
        <p:spPr>
          <a:xfrm>
            <a:off x="1154952" y="0"/>
            <a:ext cx="2793159" cy="1597152"/>
          </a:xfrm>
        </p:spPr>
        <p:txBody>
          <a:bodyPr/>
          <a:lstStyle/>
          <a:p>
            <a:r>
              <a:rPr lang="en-IN" sz="2800" dirty="0"/>
              <a:t>LIBRARIES USED</a:t>
            </a:r>
          </a:p>
        </p:txBody>
      </p:sp>
      <p:sp>
        <p:nvSpPr>
          <p:cNvPr id="6" name="Text Placeholder 5">
            <a:extLst>
              <a:ext uri="{FF2B5EF4-FFF2-40B4-BE49-F238E27FC236}">
                <a16:creationId xmlns:a16="http://schemas.microsoft.com/office/drawing/2014/main" id="{BE2B7319-D795-A5DA-24AB-DEC0B3DDD7EA}"/>
              </a:ext>
            </a:extLst>
          </p:cNvPr>
          <p:cNvSpPr>
            <a:spLocks noGrp="1"/>
          </p:cNvSpPr>
          <p:nvPr>
            <p:ph type="body" sz="half" idx="2"/>
          </p:nvPr>
        </p:nvSpPr>
        <p:spPr>
          <a:xfrm>
            <a:off x="914401" y="2053390"/>
            <a:ext cx="3224462" cy="3971490"/>
          </a:xfrm>
        </p:spPr>
        <p:txBody>
          <a:bodyPr>
            <a:normAutofit/>
          </a:bodyPr>
          <a:lstStyle/>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Two libraries for data visualization – </a:t>
            </a:r>
            <a:r>
              <a:rPr lang="en-IN" sz="1800" u="sng"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Matplotlib</a:t>
            </a: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u="sng"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Seaborn</a:t>
            </a: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has been used</a:t>
            </a: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Multiple sub libraries of </a:t>
            </a:r>
            <a:r>
              <a:rPr lang="en-IN" sz="1800" u="sng" dirty="0" err="1">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are used for </a:t>
            </a:r>
            <a:r>
              <a:rPr lang="en-IN" sz="1800" dirty="0" err="1">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and model making</a:t>
            </a:r>
          </a:p>
          <a:p>
            <a:pPr marL="342900" lvl="0" indent="-342900">
              <a:lnSpc>
                <a:spcPct val="107000"/>
              </a:lnSpc>
              <a:spcAft>
                <a:spcPts val="800"/>
              </a:spcAft>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A deep learning framework – </a:t>
            </a:r>
            <a:r>
              <a:rPr lang="en-IN" sz="1800" u="sng" dirty="0" err="1">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Tensorflow</a:t>
            </a: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is also used to implement deep neural network </a:t>
            </a:r>
          </a:p>
          <a:p>
            <a:endParaRPr lang="en-IN" dirty="0"/>
          </a:p>
        </p:txBody>
      </p:sp>
      <p:pic>
        <p:nvPicPr>
          <p:cNvPr id="7" name="Content Placeholder 6">
            <a:extLst>
              <a:ext uri="{FF2B5EF4-FFF2-40B4-BE49-F238E27FC236}">
                <a16:creationId xmlns:a16="http://schemas.microsoft.com/office/drawing/2014/main" id="{7B2512DA-6E0A-AEF7-8EAE-B53C734256C3}"/>
              </a:ext>
            </a:extLst>
          </p:cNvPr>
          <p:cNvPicPr>
            <a:picLocks noGrp="1" noChangeAspect="1"/>
          </p:cNvPicPr>
          <p:nvPr>
            <p:ph idx="1"/>
          </p:nvPr>
        </p:nvPicPr>
        <p:blipFill>
          <a:blip r:embed="rId2"/>
          <a:stretch>
            <a:fillRect/>
          </a:stretch>
        </p:blipFill>
        <p:spPr>
          <a:xfrm>
            <a:off x="5393191" y="1712841"/>
            <a:ext cx="5643856" cy="4312038"/>
          </a:xfrm>
          <a:prstGeom prst="rect">
            <a:avLst/>
          </a:prstGeom>
        </p:spPr>
      </p:pic>
    </p:spTree>
    <p:extLst>
      <p:ext uri="{BB962C8B-B14F-4D97-AF65-F5344CB8AC3E}">
        <p14:creationId xmlns:p14="http://schemas.microsoft.com/office/powerpoint/2010/main" val="36542584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990E9B-2700-5D99-9992-63E991CF7074}"/>
              </a:ext>
            </a:extLst>
          </p:cNvPr>
          <p:cNvSpPr>
            <a:spLocks noGrp="1"/>
          </p:cNvSpPr>
          <p:nvPr>
            <p:ph type="title"/>
          </p:nvPr>
        </p:nvSpPr>
        <p:spPr/>
        <p:txBody>
          <a:bodyPr/>
          <a:lstStyle/>
          <a:p>
            <a:pPr algn="ctr"/>
            <a:r>
              <a:rPr lang="en-IN" dirty="0"/>
              <a:t>SPLITTING OF DATASET</a:t>
            </a:r>
          </a:p>
        </p:txBody>
      </p:sp>
      <p:sp>
        <p:nvSpPr>
          <p:cNvPr id="6" name="Content Placeholder 5">
            <a:extLst>
              <a:ext uri="{FF2B5EF4-FFF2-40B4-BE49-F238E27FC236}">
                <a16:creationId xmlns:a16="http://schemas.microsoft.com/office/drawing/2014/main" id="{BCBB3C0C-ED86-EB34-1105-F385BF55604C}"/>
              </a:ext>
            </a:extLst>
          </p:cNvPr>
          <p:cNvSpPr>
            <a:spLocks noGrp="1"/>
          </p:cNvSpPr>
          <p:nvPr>
            <p:ph sz="half" idx="1"/>
          </p:nvPr>
        </p:nvSpPr>
        <p:spPr>
          <a:xfrm>
            <a:off x="1154954" y="2603500"/>
            <a:ext cx="2935783" cy="1246605"/>
          </a:xfrm>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What is data leakage?</a:t>
            </a:r>
          </a:p>
          <a:p>
            <a:endParaRPr lang="en-IN" sz="2800" dirty="0"/>
          </a:p>
        </p:txBody>
      </p:sp>
      <p:sp>
        <p:nvSpPr>
          <p:cNvPr id="7" name="Content Placeholder 6">
            <a:extLst>
              <a:ext uri="{FF2B5EF4-FFF2-40B4-BE49-F238E27FC236}">
                <a16:creationId xmlns:a16="http://schemas.microsoft.com/office/drawing/2014/main" id="{02A2FD6E-B044-2E90-1502-86827C3FA164}"/>
              </a:ext>
            </a:extLst>
          </p:cNvPr>
          <p:cNvSpPr>
            <a:spLocks noGrp="1"/>
          </p:cNvSpPr>
          <p:nvPr>
            <p:ph sz="half" idx="2"/>
          </p:nvPr>
        </p:nvSpPr>
        <p:spPr>
          <a:xfrm>
            <a:off x="4090737" y="2438400"/>
            <a:ext cx="7587916" cy="3962400"/>
          </a:xfrm>
        </p:spPr>
        <p:txBody>
          <a:bodyPr>
            <a:normAutofit/>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leakage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(or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leakage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happens when your training data contains information about the target, but similar data will not be available when the model is used for prediction. This leads to high performance on the training set (and possibly even the validation data), but the model will perform poorly in production.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other words, leakage causes a model to look accurate until you start making decisions with the model, and then the model becomes very inaccurate.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avoid data leakage we generally split the data at the beginning of the data reading and separately perform data cleaning and feature engineering on the test set and the training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098" name="Picture 2" descr="Leak png images | PNGWing">
            <a:extLst>
              <a:ext uri="{FF2B5EF4-FFF2-40B4-BE49-F238E27FC236}">
                <a16:creationId xmlns:a16="http://schemas.microsoft.com/office/drawing/2014/main" id="{23805047-B267-68F7-4B42-6AFC47B69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08" y="3639671"/>
            <a:ext cx="2498912" cy="2498912"/>
          </a:xfrm>
          <a:prstGeom prst="ellipse">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893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2BCB-3181-BDE2-FBD0-2F6A7C3F2E4B}"/>
              </a:ext>
            </a:extLst>
          </p:cNvPr>
          <p:cNvSpPr>
            <a:spLocks noGrp="1"/>
          </p:cNvSpPr>
          <p:nvPr>
            <p:ph type="title"/>
          </p:nvPr>
        </p:nvSpPr>
        <p:spPr/>
        <p:txBody>
          <a:bodyPr/>
          <a:lstStyle/>
          <a:p>
            <a:pPr algn="ctr"/>
            <a:r>
              <a:rPr lang="en-IN" dirty="0"/>
              <a:t>BASICS STATISTICS OF THE DATA</a:t>
            </a:r>
          </a:p>
        </p:txBody>
      </p:sp>
      <p:pic>
        <p:nvPicPr>
          <p:cNvPr id="5" name="Content Placeholder 4">
            <a:extLst>
              <a:ext uri="{FF2B5EF4-FFF2-40B4-BE49-F238E27FC236}">
                <a16:creationId xmlns:a16="http://schemas.microsoft.com/office/drawing/2014/main" id="{615BD565-C355-5256-B2EF-73131DB17423}"/>
              </a:ext>
            </a:extLst>
          </p:cNvPr>
          <p:cNvPicPr>
            <a:picLocks noGrp="1" noChangeAspect="1"/>
          </p:cNvPicPr>
          <p:nvPr>
            <p:ph sz="half" idx="1"/>
          </p:nvPr>
        </p:nvPicPr>
        <p:blipFill>
          <a:blip r:embed="rId2"/>
          <a:stretch>
            <a:fillRect/>
          </a:stretch>
        </p:blipFill>
        <p:spPr>
          <a:xfrm>
            <a:off x="723897" y="2871537"/>
            <a:ext cx="10744206" cy="2743200"/>
          </a:xfrm>
          <a:prstGeom prst="rect">
            <a:avLst/>
          </a:prstGeom>
        </p:spPr>
      </p:pic>
    </p:spTree>
    <p:extLst>
      <p:ext uri="{BB962C8B-B14F-4D97-AF65-F5344CB8AC3E}">
        <p14:creationId xmlns:p14="http://schemas.microsoft.com/office/powerpoint/2010/main" val="42346566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78879F-82F2-5C60-6F19-51C8B826885E}"/>
              </a:ext>
            </a:extLst>
          </p:cNvPr>
          <p:cNvSpPr>
            <a:spLocks noGrp="1"/>
          </p:cNvSpPr>
          <p:nvPr>
            <p:ph type="title"/>
          </p:nvPr>
        </p:nvSpPr>
        <p:spPr/>
        <p:txBody>
          <a:bodyPr/>
          <a:lstStyle/>
          <a:p>
            <a:pPr algn="ctr"/>
            <a:r>
              <a:rPr lang="en-IN" dirty="0"/>
              <a:t>BASIC STATISTICS OF OUR DATA</a:t>
            </a:r>
          </a:p>
        </p:txBody>
      </p:sp>
      <p:pic>
        <p:nvPicPr>
          <p:cNvPr id="7" name="Content Placeholder 6" descr="Graphical user interface, application&#10;&#10;Description automatically generated">
            <a:extLst>
              <a:ext uri="{FF2B5EF4-FFF2-40B4-BE49-F238E27FC236}">
                <a16:creationId xmlns:a16="http://schemas.microsoft.com/office/drawing/2014/main" id="{0223F9C3-4251-FF25-29B5-181EC18A87F7}"/>
              </a:ext>
            </a:extLst>
          </p:cNvPr>
          <p:cNvPicPr>
            <a:picLocks noGrp="1" noChangeAspect="1"/>
          </p:cNvPicPr>
          <p:nvPr>
            <p:ph idx="1"/>
          </p:nvPr>
        </p:nvPicPr>
        <p:blipFill>
          <a:blip r:embed="rId2"/>
          <a:stretch>
            <a:fillRect/>
          </a:stretch>
        </p:blipFill>
        <p:spPr>
          <a:xfrm>
            <a:off x="555867" y="2743200"/>
            <a:ext cx="11080266" cy="2807368"/>
          </a:xfrm>
          <a:prstGeom prst="rect">
            <a:avLst/>
          </a:prstGeom>
        </p:spPr>
      </p:pic>
    </p:spTree>
    <p:extLst>
      <p:ext uri="{BB962C8B-B14F-4D97-AF65-F5344CB8AC3E}">
        <p14:creationId xmlns:p14="http://schemas.microsoft.com/office/powerpoint/2010/main" val="16223152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A422C-9E0C-7AD6-3DC2-16B5978A6499}"/>
              </a:ext>
            </a:extLst>
          </p:cNvPr>
          <p:cNvSpPr>
            <a:spLocks noGrp="1"/>
          </p:cNvSpPr>
          <p:nvPr>
            <p:ph type="title"/>
          </p:nvPr>
        </p:nvSpPr>
        <p:spPr>
          <a:xfrm>
            <a:off x="1154955" y="771109"/>
            <a:ext cx="3081209" cy="841321"/>
          </a:xfrm>
        </p:spPr>
        <p:txBody>
          <a:bodyPr/>
          <a:lstStyle/>
          <a:p>
            <a:r>
              <a:rPr lang="en-IN" dirty="0"/>
              <a:t>BASIC EDA</a:t>
            </a:r>
          </a:p>
        </p:txBody>
      </p:sp>
      <p:sp>
        <p:nvSpPr>
          <p:cNvPr id="6" name="Text Placeholder 5">
            <a:extLst>
              <a:ext uri="{FF2B5EF4-FFF2-40B4-BE49-F238E27FC236}">
                <a16:creationId xmlns:a16="http://schemas.microsoft.com/office/drawing/2014/main" id="{A66D68C1-36FD-25F2-F0B5-15F8B85BB705}"/>
              </a:ext>
            </a:extLst>
          </p:cNvPr>
          <p:cNvSpPr>
            <a:spLocks noGrp="1"/>
          </p:cNvSpPr>
          <p:nvPr>
            <p:ph type="body" sz="half" idx="2"/>
          </p:nvPr>
        </p:nvSpPr>
        <p:spPr>
          <a:xfrm>
            <a:off x="1154955" y="1748589"/>
            <a:ext cx="3859212" cy="3917640"/>
          </a:xfrm>
        </p:spPr>
        <p:txBody>
          <a:bodyPr>
            <a:normAutofit/>
          </a:bodyPr>
          <a:lstStyle/>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168007 rows have interest rate in the range of 5.32 to 10.0</a:t>
            </a: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313558 rows have interest rate in the range of 10.0 to 15.0</a:t>
            </a: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178556 rows have interest rate in the range of 15.0 to 20.0 </a:t>
            </a:r>
          </a:p>
          <a:p>
            <a:pPr marL="342900" lvl="0" indent="-342900">
              <a:lnSpc>
                <a:spcPct val="107000"/>
              </a:lnSpc>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38111 rows have interest rate in the range of 20.0 to 25.0 </a:t>
            </a:r>
          </a:p>
          <a:p>
            <a:pPr marL="342900" lvl="0" indent="-342900">
              <a:lnSpc>
                <a:spcPct val="107000"/>
              </a:lnSpc>
              <a:spcAft>
                <a:spcPts val="800"/>
              </a:spcAft>
              <a:buFont typeface="Symbol" panose="05050102010706020507" pitchFamily="18" charset="2"/>
              <a:buChar char=""/>
            </a:pPr>
            <a:r>
              <a:rPr lang="en-IN" sz="18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4313 rows have interest rate higher than 25.0</a:t>
            </a:r>
          </a:p>
          <a:p>
            <a:endParaRPr lang="en-IN" sz="1200" dirty="0">
              <a:solidFill>
                <a:schemeClr val="tx2">
                  <a:lumMod val="20000"/>
                  <a:lumOff val="80000"/>
                </a:schemeClr>
              </a:solidFill>
            </a:endParaRPr>
          </a:p>
        </p:txBody>
      </p:sp>
      <p:pic>
        <p:nvPicPr>
          <p:cNvPr id="14" name="Picture 13">
            <a:extLst>
              <a:ext uri="{FF2B5EF4-FFF2-40B4-BE49-F238E27FC236}">
                <a16:creationId xmlns:a16="http://schemas.microsoft.com/office/drawing/2014/main" id="{A503115E-CF76-8E41-6C78-53D977EB8955}"/>
              </a:ext>
            </a:extLst>
          </p:cNvPr>
          <p:cNvPicPr>
            <a:picLocks noChangeAspect="1"/>
          </p:cNvPicPr>
          <p:nvPr/>
        </p:nvPicPr>
        <p:blipFill>
          <a:blip r:embed="rId2"/>
          <a:stretch>
            <a:fillRect/>
          </a:stretch>
        </p:blipFill>
        <p:spPr>
          <a:xfrm>
            <a:off x="6204866" y="1191770"/>
            <a:ext cx="4832179" cy="4474459"/>
          </a:xfrm>
          <a:prstGeom prst="rect">
            <a:avLst/>
          </a:prstGeom>
        </p:spPr>
      </p:pic>
    </p:spTree>
    <p:extLst>
      <p:ext uri="{BB962C8B-B14F-4D97-AF65-F5344CB8AC3E}">
        <p14:creationId xmlns:p14="http://schemas.microsoft.com/office/powerpoint/2010/main" val="34953748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958D-9CCF-26C7-4A51-B2741D4A5351}"/>
              </a:ext>
            </a:extLst>
          </p:cNvPr>
          <p:cNvSpPr>
            <a:spLocks noGrp="1"/>
          </p:cNvSpPr>
          <p:nvPr>
            <p:ph type="title"/>
          </p:nvPr>
        </p:nvSpPr>
        <p:spPr>
          <a:xfrm>
            <a:off x="1147064" y="1212069"/>
            <a:ext cx="3860259" cy="1735668"/>
          </a:xfrm>
        </p:spPr>
        <p:txBody>
          <a:bodyPr>
            <a:normAutofit fontScale="90000"/>
          </a:bodyPr>
          <a:lstStyle/>
          <a:p>
            <a:pPr algn="ctr"/>
            <a:r>
              <a:rPr lang="en-IN" dirty="0"/>
              <a:t>CLASSIFICATION OF CATEGORICAL AND NUMERICAL COLUMNS</a:t>
            </a:r>
          </a:p>
        </p:txBody>
      </p:sp>
      <p:sp>
        <p:nvSpPr>
          <p:cNvPr id="4" name="Text Placeholder 3">
            <a:extLst>
              <a:ext uri="{FF2B5EF4-FFF2-40B4-BE49-F238E27FC236}">
                <a16:creationId xmlns:a16="http://schemas.microsoft.com/office/drawing/2014/main" id="{18EED555-B94C-9329-4309-45B8E716AB99}"/>
              </a:ext>
            </a:extLst>
          </p:cNvPr>
          <p:cNvSpPr>
            <a:spLocks noGrp="1"/>
          </p:cNvSpPr>
          <p:nvPr>
            <p:ph type="body" sz="half" idx="2"/>
          </p:nvPr>
        </p:nvSpPr>
        <p:spPr>
          <a:xfrm>
            <a:off x="1154955" y="3293531"/>
            <a:ext cx="3859212" cy="2352400"/>
          </a:xfrm>
        </p:spPr>
        <p:txBody>
          <a:bodyPr>
            <a:normAutofit lnSpcReduction="10000"/>
          </a:bodyPr>
          <a:lstStyle/>
          <a:p>
            <a:pPr marL="342900" lvl="0" indent="-342900">
              <a:lnSpc>
                <a:spcPct val="107000"/>
              </a:lnSpc>
              <a:buFont typeface="Symbol" panose="05050102010706020507" pitchFamily="18" charset="2"/>
              <a:buChar char=""/>
            </a:pP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8 columns are categorical columns </a:t>
            </a:r>
          </a:p>
          <a:p>
            <a:pPr marL="342900" lvl="0" indent="-342900">
              <a:lnSpc>
                <a:spcPct val="107000"/>
              </a:lnSpc>
              <a:buFont typeface="Symbol" panose="05050102010706020507" pitchFamily="18" charset="2"/>
              <a:buChar char=""/>
            </a:pP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19 columns are numerical columns</a:t>
            </a:r>
          </a:p>
          <a:p>
            <a:pPr marL="342900" lvl="0" indent="-342900">
              <a:lnSpc>
                <a:spcPct val="107000"/>
              </a:lnSpc>
              <a:spcAft>
                <a:spcPts val="800"/>
              </a:spcAft>
              <a:buFont typeface="Symbol" panose="05050102010706020507" pitchFamily="18" charset="2"/>
              <a:buChar char=""/>
            </a:pPr>
            <a:r>
              <a:rPr lang="en-IN" sz="20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2 columns have datetime format</a:t>
            </a:r>
          </a:p>
          <a:p>
            <a:endParaRPr lang="en-IN" sz="1600" dirty="0">
              <a:solidFill>
                <a:schemeClr val="tx2">
                  <a:lumMod val="20000"/>
                  <a:lumOff val="80000"/>
                </a:schemeClr>
              </a:solidFill>
            </a:endParaRPr>
          </a:p>
        </p:txBody>
      </p:sp>
      <p:pic>
        <p:nvPicPr>
          <p:cNvPr id="5" name="Picture 4">
            <a:extLst>
              <a:ext uri="{FF2B5EF4-FFF2-40B4-BE49-F238E27FC236}">
                <a16:creationId xmlns:a16="http://schemas.microsoft.com/office/drawing/2014/main" id="{5DCB00D9-9705-688F-E7DD-270B10C18295}"/>
              </a:ext>
            </a:extLst>
          </p:cNvPr>
          <p:cNvPicPr>
            <a:picLocks noChangeAspect="1"/>
          </p:cNvPicPr>
          <p:nvPr/>
        </p:nvPicPr>
        <p:blipFill>
          <a:blip r:embed="rId2"/>
          <a:stretch>
            <a:fillRect/>
          </a:stretch>
        </p:blipFill>
        <p:spPr>
          <a:xfrm>
            <a:off x="6096000" y="1427747"/>
            <a:ext cx="4948936" cy="4315327"/>
          </a:xfrm>
          <a:prstGeom prst="rect">
            <a:avLst/>
          </a:prstGeom>
        </p:spPr>
      </p:pic>
    </p:spTree>
    <p:extLst>
      <p:ext uri="{BB962C8B-B14F-4D97-AF65-F5344CB8AC3E}">
        <p14:creationId xmlns:p14="http://schemas.microsoft.com/office/powerpoint/2010/main" val="17436011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121</TotalTime>
  <Words>919</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Symbol</vt:lpstr>
      <vt:lpstr>Wingdings 3</vt:lpstr>
      <vt:lpstr>Ion Boardroom</vt:lpstr>
      <vt:lpstr>Loan Data Analysis</vt:lpstr>
      <vt:lpstr>Description of the data</vt:lpstr>
      <vt:lpstr>USE CASE</vt:lpstr>
      <vt:lpstr>LIBRARIES USED</vt:lpstr>
      <vt:lpstr>SPLITTING OF DATASET</vt:lpstr>
      <vt:lpstr>BASICS STATISTICS OF THE DATA</vt:lpstr>
      <vt:lpstr>BASIC STATISTICS OF OUR DATA</vt:lpstr>
      <vt:lpstr>BASIC EDA</vt:lpstr>
      <vt:lpstr>CLASSIFICATION OF CATEGORICAL AND NUMERICAL COLUMNS</vt:lpstr>
      <vt:lpstr>VISUALIZATION OF DATA</vt:lpstr>
      <vt:lpstr>RELATION BETWEEEN INCOME CATEGORY VS LOAN APPLICANTS</vt:lpstr>
      <vt:lpstr>RELATION BETWEEN LOAN DURATION VS NUMBER OF LOANS</vt:lpstr>
      <vt:lpstr>PEOPLE LIVING IN VARIOUS AREAS</vt:lpstr>
      <vt:lpstr>RELATION B/2 INCOME_CAT, LOAN AMT &amp; INTEREST CATEGORY</vt:lpstr>
      <vt:lpstr>RELATION B/W DTI AND INSTALMENT</vt:lpstr>
      <vt:lpstr>PURPOSE OF LOAN </vt:lpstr>
      <vt:lpstr>REGION VS INCOME</vt:lpstr>
      <vt:lpstr>ONE HOT ENCODING</vt:lpstr>
      <vt:lpstr>MODELS USED</vt:lpstr>
      <vt:lpstr>MODELS USED</vt:lpstr>
      <vt:lpstr>EVALUATION OF MODELS</vt:lpstr>
      <vt:lpstr>EVALUATION OF MODELS</vt:lpstr>
      <vt:lpstr>PLOTTING ACCURACIES OF MODELS</vt:lpstr>
      <vt:lpstr>HENCE WE CONCLUDED THAT RANDOM FOREST CLASSIFIER HAS HIGHEST ACCURACY AMONG ALL OTHER MODELS OF APPROXIMATELY 90%</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Data Analysis</dc:title>
  <dc:creator>IET Lucknow Student, ADITYA KULSHRESTHA</dc:creator>
  <cp:lastModifiedBy>IET Lucknow Student, ADITYA KULSHRESTHA</cp:lastModifiedBy>
  <cp:revision>19</cp:revision>
  <dcterms:created xsi:type="dcterms:W3CDTF">2022-09-04T11:48:00Z</dcterms:created>
  <dcterms:modified xsi:type="dcterms:W3CDTF">2022-09-04T13:49:41Z</dcterms:modified>
</cp:coreProperties>
</file>