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6" r:id="rId1"/>
  </p:sldMasterIdLst>
  <p:sldIdLst>
    <p:sldId id="256" r:id="rId2"/>
    <p:sldId id="280" r:id="rId3"/>
    <p:sldId id="273" r:id="rId4"/>
    <p:sldId id="274" r:id="rId5"/>
    <p:sldId id="276" r:id="rId6"/>
    <p:sldId id="277" r:id="rId7"/>
    <p:sldId id="279" r:id="rId8"/>
    <p:sldId id="278" r:id="rId9"/>
    <p:sldId id="258" r:id="rId10"/>
    <p:sldId id="259" r:id="rId11"/>
    <p:sldId id="260" r:id="rId12"/>
    <p:sldId id="261" r:id="rId13"/>
    <p:sldId id="275" r:id="rId14"/>
    <p:sldId id="263" r:id="rId15"/>
    <p:sldId id="271" r:id="rId16"/>
    <p:sldId id="264" r:id="rId17"/>
    <p:sldId id="266" r:id="rId18"/>
    <p:sldId id="267" r:id="rId19"/>
    <p:sldId id="268" r:id="rId20"/>
    <p:sldId id="269" r:id="rId21"/>
    <p:sldId id="270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72" r:id="rId30"/>
    <p:sldId id="281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4A0F13F-C271-4F57-B999-B0E48D787760}">
          <p14:sldIdLst>
            <p14:sldId id="256"/>
            <p14:sldId id="280"/>
            <p14:sldId id="273"/>
            <p14:sldId id="274"/>
            <p14:sldId id="276"/>
            <p14:sldId id="277"/>
            <p14:sldId id="279"/>
            <p14:sldId id="278"/>
            <p14:sldId id="258"/>
            <p14:sldId id="259"/>
            <p14:sldId id="260"/>
            <p14:sldId id="261"/>
            <p14:sldId id="275"/>
            <p14:sldId id="263"/>
            <p14:sldId id="271"/>
            <p14:sldId id="264"/>
            <p14:sldId id="266"/>
            <p14:sldId id="267"/>
            <p14:sldId id="268"/>
            <p14:sldId id="269"/>
            <p14:sldId id="270"/>
            <p14:sldId id="282"/>
            <p14:sldId id="283"/>
            <p14:sldId id="284"/>
            <p14:sldId id="285"/>
            <p14:sldId id="286"/>
            <p14:sldId id="287"/>
            <p14:sldId id="288"/>
            <p14:sldId id="272"/>
            <p14:sldId id="28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023141FE-D78A-4FC6-8031-F4342F7289CF}" type="datetimeFigureOut">
              <a:rPr lang="en-US" smtClean="0"/>
              <a:t>22/09/2022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F2E61091-686B-4CF7-A23C-6B182E8317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422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141FE-D78A-4FC6-8031-F4342F7289CF}" type="datetimeFigureOut">
              <a:rPr lang="en-US" smtClean="0"/>
              <a:t>22/09/2022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61091-686B-4CF7-A23C-6B182E8317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226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141FE-D78A-4FC6-8031-F4342F7289CF}" type="datetimeFigureOut">
              <a:rPr lang="en-US" smtClean="0"/>
              <a:t>22/09/2022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61091-686B-4CF7-A23C-6B182E8317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1058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141FE-D78A-4FC6-8031-F4342F7289CF}" type="datetimeFigureOut">
              <a:rPr lang="en-US" smtClean="0"/>
              <a:t>22/09/2022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61091-686B-4CF7-A23C-6B182E8317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867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141FE-D78A-4FC6-8031-F4342F7289CF}" type="datetimeFigureOut">
              <a:rPr lang="en-US" smtClean="0"/>
              <a:t>22/09/2022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61091-686B-4CF7-A23C-6B182E8317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3358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141FE-D78A-4FC6-8031-F4342F7289CF}" type="datetimeFigureOut">
              <a:rPr lang="en-US" smtClean="0"/>
              <a:t>22/09/2022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61091-686B-4CF7-A23C-6B182E8317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8577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141FE-D78A-4FC6-8031-F4342F7289CF}" type="datetimeFigureOut">
              <a:rPr lang="en-US" smtClean="0"/>
              <a:t>22/09/2022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61091-686B-4CF7-A23C-6B182E8317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995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141FE-D78A-4FC6-8031-F4342F7289CF}" type="datetimeFigureOut">
              <a:rPr lang="en-US" smtClean="0"/>
              <a:t>22/09/2022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61091-686B-4CF7-A23C-6B182E8317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8405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141FE-D78A-4FC6-8031-F4342F7289CF}" type="datetimeFigureOut">
              <a:rPr lang="en-US" smtClean="0"/>
              <a:t>22/09/2022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61091-686B-4CF7-A23C-6B182E8317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850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141FE-D78A-4FC6-8031-F4342F7289CF}" type="datetimeFigureOut">
              <a:rPr lang="en-US" smtClean="0"/>
              <a:t>22/09/2022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61091-686B-4CF7-A23C-6B182E8317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985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141FE-D78A-4FC6-8031-F4342F7289CF}" type="datetimeFigureOut">
              <a:rPr lang="en-US" smtClean="0"/>
              <a:t>22/09/2022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61091-686B-4CF7-A23C-6B182E8317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20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141FE-D78A-4FC6-8031-F4342F7289CF}" type="datetimeFigureOut">
              <a:rPr lang="en-US" smtClean="0"/>
              <a:t>22/09/2022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61091-686B-4CF7-A23C-6B182E8317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672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141FE-D78A-4FC6-8031-F4342F7289CF}" type="datetimeFigureOut">
              <a:rPr lang="en-US" smtClean="0"/>
              <a:t>22/09/2022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61091-686B-4CF7-A23C-6B182E8317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289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141FE-D78A-4FC6-8031-F4342F7289CF}" type="datetimeFigureOut">
              <a:rPr lang="en-US" smtClean="0"/>
              <a:t>22/09/2022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61091-686B-4CF7-A23C-6B182E8317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795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141FE-D78A-4FC6-8031-F4342F7289CF}" type="datetimeFigureOut">
              <a:rPr lang="en-US" smtClean="0"/>
              <a:t>22/09/2022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61091-686B-4CF7-A23C-6B182E8317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205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141FE-D78A-4FC6-8031-F4342F7289CF}" type="datetimeFigureOut">
              <a:rPr lang="en-US" smtClean="0"/>
              <a:t>22/09/2022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61091-686B-4CF7-A23C-6B182E8317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329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141FE-D78A-4FC6-8031-F4342F7289CF}" type="datetimeFigureOut">
              <a:rPr lang="en-US" smtClean="0"/>
              <a:t>22/09/2022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61091-686B-4CF7-A23C-6B182E8317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003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023141FE-D78A-4FC6-8031-F4342F7289CF}" type="datetimeFigureOut">
              <a:rPr lang="en-US" smtClean="0"/>
              <a:t>22/09/2022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F2E61091-686B-4CF7-A23C-6B182E8317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948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  <p:sldLayoutId id="2147483798" r:id="rId12"/>
    <p:sldLayoutId id="2147483799" r:id="rId13"/>
    <p:sldLayoutId id="2147483800" r:id="rId14"/>
    <p:sldLayoutId id="2147483801" r:id="rId15"/>
    <p:sldLayoutId id="2147483802" r:id="rId16"/>
    <p:sldLayoutId id="214748380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ride.citibikenyc.com/system-data" TargetMode="External"/><Relationship Id="rId2" Type="http://schemas.openxmlformats.org/officeDocument/2006/relationships/hyperlink" Target="https://ride.divvybikes.com/system-data" TargetMode="External"/><Relationship Id="rId1" Type="http://schemas.openxmlformats.org/officeDocument/2006/relationships/slideLayout" Target="../slideLayouts/slideLayout11.xml"/><Relationship Id="rId5" Type="http://schemas.openxmlformats.org/officeDocument/2006/relationships/hyperlink" Target="https://www.bluebikes.com/system-data" TargetMode="External"/><Relationship Id="rId4" Type="http://schemas.openxmlformats.org/officeDocument/2006/relationships/hyperlink" Target="https://ride.capitalbikeshare.com/system-data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B85D3-843E-4932-8A19-DE1AD043F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0102" y="904391"/>
            <a:ext cx="8831816" cy="1372986"/>
          </a:xfrm>
        </p:spPr>
        <p:txBody>
          <a:bodyPr/>
          <a:lstStyle/>
          <a:p>
            <a:pPr algn="ctr"/>
            <a:br>
              <a:rPr lang="en-US" dirty="0"/>
            </a:br>
            <a:r>
              <a:rPr lang="en-US" b="1" dirty="0">
                <a:latin typeface="Georgia" panose="02040502050405020303" pitchFamily="18" charset="0"/>
              </a:rPr>
              <a:t>ETL Implementation For Bicycle Ride Share System Provider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5253D6-AD7A-4BC5-8AE8-8EFB5176E3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494" y="3758647"/>
            <a:ext cx="10825011" cy="3122544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US" dirty="0"/>
              <a:t>                                                                                                        </a:t>
            </a:r>
          </a:p>
          <a:p>
            <a:pPr algn="ctr"/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 By,</a:t>
            </a:r>
          </a:p>
          <a:p>
            <a:pPr algn="ctr"/>
            <a:r>
              <a:rPr lang="en-US" sz="2600" b="1" dirty="0">
                <a:solidFill>
                  <a:schemeClr val="bg2">
                    <a:lumMod val="50000"/>
                  </a:schemeClr>
                </a:solidFill>
                <a:latin typeface="Bookman Old Style" panose="02050604050505020204" pitchFamily="18" charset="0"/>
                <a:ea typeface="Verdana" panose="020B0604030504040204" pitchFamily="34" charset="0"/>
              </a:rPr>
              <a:t>Aditya K Kulthe</a:t>
            </a:r>
          </a:p>
          <a:p>
            <a:pPr algn="ctr"/>
            <a:r>
              <a:rPr lang="en-US" sz="2100" b="1" dirty="0">
                <a:latin typeface="Verdana" panose="020B0604030504040204" pitchFamily="34" charset="0"/>
                <a:ea typeface="Verdana" panose="020B0604030504040204" pitchFamily="34" charset="0"/>
              </a:rPr>
              <a:t>MES Institute Of Management And Career Courses, Pune.</a:t>
            </a:r>
          </a:p>
          <a:p>
            <a:pPr algn="ctr"/>
            <a:r>
              <a:rPr lang="en-US" sz="1900" b="1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900" b="1" dirty="0" err="1">
                <a:latin typeface="Verdana" panose="020B0604030504040204" pitchFamily="34" charset="0"/>
                <a:ea typeface="Verdana" panose="020B0604030504040204" pitchFamily="34" charset="0"/>
              </a:rPr>
              <a:t>Mca</a:t>
            </a:r>
            <a:r>
              <a:rPr lang="en-US" sz="1900" b="1" dirty="0">
                <a:latin typeface="Verdana" panose="020B0604030504040204" pitchFamily="34" charset="0"/>
                <a:ea typeface="Verdana" panose="020B0604030504040204" pitchFamily="34" charset="0"/>
              </a:rPr>
              <a:t> :- III   </a:t>
            </a:r>
            <a:r>
              <a:rPr lang="en-US" sz="1900" b="1" dirty="0" err="1">
                <a:latin typeface="Verdana" panose="020B0604030504040204" pitchFamily="34" charset="0"/>
                <a:ea typeface="Verdana" panose="020B0604030504040204" pitchFamily="34" charset="0"/>
              </a:rPr>
              <a:t>Div</a:t>
            </a:r>
            <a:r>
              <a:rPr lang="en-US" sz="1900" b="1" dirty="0">
                <a:latin typeface="Verdana" panose="020B0604030504040204" pitchFamily="34" charset="0"/>
                <a:ea typeface="Verdana" panose="020B0604030504040204" pitchFamily="34" charset="0"/>
              </a:rPr>
              <a:t> :- B</a:t>
            </a:r>
          </a:p>
          <a:p>
            <a:pPr algn="ctr"/>
            <a:r>
              <a:rPr lang="en-US" sz="1900" b="1" dirty="0">
                <a:latin typeface="Verdana" panose="020B0604030504040204" pitchFamily="34" charset="0"/>
                <a:ea typeface="Verdana" panose="020B0604030504040204" pitchFamily="34" charset="0"/>
              </a:rPr>
              <a:t> Sem </a:t>
            </a:r>
            <a:r>
              <a:rPr lang="en-US" sz="1900" b="1">
                <a:latin typeface="Verdana" panose="020B0604030504040204" pitchFamily="34" charset="0"/>
                <a:ea typeface="Verdana" panose="020B0604030504040204" pitchFamily="34" charset="0"/>
              </a:rPr>
              <a:t>:-  VI</a:t>
            </a:r>
            <a:endParaRPr lang="en-US" sz="1900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ctr"/>
            <a:r>
              <a:rPr lang="en-US" sz="1900" b="1" dirty="0">
                <a:latin typeface="Verdana" panose="020B0604030504040204" pitchFamily="34" charset="0"/>
                <a:ea typeface="Verdana" panose="020B0604030504040204" pitchFamily="34" charset="0"/>
              </a:rPr>
              <a:t>Roll No :- 1912024</a:t>
            </a:r>
          </a:p>
          <a:p>
            <a:pPr algn="ctr"/>
            <a:r>
              <a:rPr lang="en-US" sz="1900" b="1" dirty="0">
                <a:latin typeface="Verdana" panose="020B0604030504040204" pitchFamily="34" charset="0"/>
                <a:ea typeface="Verdana" panose="020B0604030504040204" pitchFamily="34" charset="0"/>
              </a:rPr>
              <a:t> Seat No :- 15284</a:t>
            </a:r>
          </a:p>
          <a:p>
            <a:pPr algn="ctr"/>
            <a:r>
              <a:rPr lang="en-US" sz="1900" b="1" dirty="0">
                <a:latin typeface="Verdana" panose="020B0604030504040204" pitchFamily="34" charset="0"/>
                <a:ea typeface="Verdana" panose="020B0604030504040204" pitchFamily="34" charset="0"/>
              </a:rPr>
              <a:t>Date :- 22/09/2022</a:t>
            </a:r>
          </a:p>
          <a:p>
            <a:pPr algn="ctr"/>
            <a:endParaRPr lang="en-US" sz="2000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US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35459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9B0E6-F447-42A4-98D8-58C583833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Georgia" panose="02040502050405020303" pitchFamily="18" charset="0"/>
              </a:rPr>
              <a:t>Business Use Case Diagram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F034088A-F04C-485C-8E12-BBB8A61DC33F}"/>
              </a:ext>
            </a:extLst>
          </p:cNvPr>
          <p:cNvSpPr txBox="1">
            <a:spLocks/>
          </p:cNvSpPr>
          <p:nvPr/>
        </p:nvSpPr>
        <p:spPr>
          <a:xfrm>
            <a:off x="1313982" y="3332371"/>
            <a:ext cx="8761412" cy="5637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CFA69F-D670-4E82-A914-118612E845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939" y="2663014"/>
            <a:ext cx="6824871" cy="3883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1481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9B0E6-F447-42A4-98D8-58C583833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Georgia" panose="02040502050405020303" pitchFamily="18" charset="0"/>
              </a:rPr>
              <a:t>Activity Diagram (Extract)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A11BB5BC-C5D4-4480-900D-DEEB0118B42B}"/>
              </a:ext>
            </a:extLst>
          </p:cNvPr>
          <p:cNvSpPr txBox="1">
            <a:spLocks/>
          </p:cNvSpPr>
          <p:nvPr/>
        </p:nvSpPr>
        <p:spPr>
          <a:xfrm>
            <a:off x="1154954" y="3429000"/>
            <a:ext cx="8761412" cy="5637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A1486B-FF8A-4D88-B538-276C0DD9A7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1409" y="2516891"/>
            <a:ext cx="6877878" cy="4103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1674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C67F14F-C4BB-47AF-BDD7-76BD91FFA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2763" y="1013424"/>
            <a:ext cx="8761413" cy="706964"/>
          </a:xfrm>
        </p:spPr>
        <p:txBody>
          <a:bodyPr/>
          <a:lstStyle/>
          <a:p>
            <a:pPr algn="ctr"/>
            <a:r>
              <a:rPr lang="en-US" b="1" dirty="0">
                <a:latin typeface="Georgia" panose="02040502050405020303" pitchFamily="18" charset="0"/>
              </a:rPr>
              <a:t>Activity Diagram (Transform)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DF48BA-B736-4434-8291-0F286475B7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2764" y="3738859"/>
            <a:ext cx="8761412" cy="34163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FCCE46-4536-47B2-B64F-563985BDF1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2561018"/>
            <a:ext cx="7129670" cy="4056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1682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C67F14F-C4BB-47AF-BDD7-76BD91FFA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Georgia" panose="02040502050405020303" pitchFamily="18" charset="0"/>
              </a:rPr>
              <a:t>Activity Diagram (Load)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DF48BA-B736-4434-8291-0F286475B7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2764" y="3738859"/>
            <a:ext cx="8761412" cy="34163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540F95-338D-4C91-9432-69460F1635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9415" y="2585400"/>
            <a:ext cx="7267194" cy="4093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1215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9B0E6-F447-42A4-98D8-58C583833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5292" y="1092937"/>
            <a:ext cx="8761413" cy="706964"/>
          </a:xfrm>
        </p:spPr>
        <p:txBody>
          <a:bodyPr/>
          <a:lstStyle/>
          <a:p>
            <a:pPr algn="ctr"/>
            <a:r>
              <a:rPr lang="en-US" b="1" dirty="0">
                <a:latin typeface="Georgia" panose="02040502050405020303" pitchFamily="18" charset="0"/>
              </a:rPr>
              <a:t>Design Of Target System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8C6466C-B1ED-43B2-93F3-EBDECE5DDD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289" y="2569776"/>
            <a:ext cx="7111421" cy="4029805"/>
          </a:xfrm>
        </p:spPr>
      </p:pic>
    </p:spTree>
    <p:extLst>
      <p:ext uri="{BB962C8B-B14F-4D97-AF65-F5344CB8AC3E}">
        <p14:creationId xmlns:p14="http://schemas.microsoft.com/office/powerpoint/2010/main" val="19657146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72D99FE-1AAE-4FC7-8911-07097DBFB3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3171" y="1291350"/>
            <a:ext cx="8825658" cy="2677648"/>
          </a:xfrm>
        </p:spPr>
        <p:txBody>
          <a:bodyPr/>
          <a:lstStyle/>
          <a:p>
            <a:pPr algn="ctr"/>
            <a:r>
              <a:rPr lang="en-US" sz="4000" b="1" dirty="0">
                <a:latin typeface="Georgia" panose="02040502050405020303" pitchFamily="18" charset="0"/>
              </a:rPr>
              <a:t>Table Specifications</a:t>
            </a:r>
          </a:p>
        </p:txBody>
      </p:sp>
    </p:spTree>
    <p:extLst>
      <p:ext uri="{BB962C8B-B14F-4D97-AF65-F5344CB8AC3E}">
        <p14:creationId xmlns:p14="http://schemas.microsoft.com/office/powerpoint/2010/main" val="5644865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5CE6D2E6-2F91-4CF3-B6F9-4D8DE1809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1774136"/>
            <a:ext cx="2793159" cy="1600200"/>
          </a:xfrm>
        </p:spPr>
        <p:txBody>
          <a:bodyPr/>
          <a:lstStyle/>
          <a:p>
            <a:r>
              <a:rPr lang="en-US" dirty="0">
                <a:latin typeface="72 Black" panose="020B0A04030603020204" pitchFamily="34" charset="0"/>
                <a:cs typeface="72 Black" panose="020B0A04030603020204" pitchFamily="34" charset="0"/>
              </a:rPr>
              <a:t>Table 1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98B5AF3-BF1E-4BAD-A7DB-DFB7BDAA1A4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1172738"/>
              </p:ext>
            </p:extLst>
          </p:nvPr>
        </p:nvGraphicFramePr>
        <p:xfrm>
          <a:off x="5381419" y="1391478"/>
          <a:ext cx="6069496" cy="4359965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3661993">
                  <a:extLst>
                    <a:ext uri="{9D8B030D-6E8A-4147-A177-3AD203B41FA5}">
                      <a16:colId xmlns:a16="http://schemas.microsoft.com/office/drawing/2014/main" val="3540566423"/>
                    </a:ext>
                  </a:extLst>
                </a:gridCol>
                <a:gridCol w="2407503">
                  <a:extLst>
                    <a:ext uri="{9D8B030D-6E8A-4147-A177-3AD203B41FA5}">
                      <a16:colId xmlns:a16="http://schemas.microsoft.com/office/drawing/2014/main" val="324302024"/>
                    </a:ext>
                  </a:extLst>
                </a:gridCol>
              </a:tblGrid>
              <a:tr h="419337">
                <a:tc>
                  <a:txBody>
                    <a:bodyPr/>
                    <a:lstStyle/>
                    <a:p>
                      <a:pPr marL="1257935" marR="1238885" algn="ctr"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Field</a:t>
                      </a:r>
                      <a:r>
                        <a:rPr lang="en-US" sz="1600" spc="-1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</a:t>
                      </a:r>
                      <a:r>
                        <a:rPr lang="en-US" sz="16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Name</a:t>
                      </a:r>
                      <a:endParaRPr lang="en-US" sz="1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Mangal" panose="02040503050203030202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34060" marR="0"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Data</a:t>
                      </a:r>
                      <a:r>
                        <a:rPr lang="en-US" sz="1600" spc="-25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</a:t>
                      </a:r>
                      <a:r>
                        <a:rPr lang="en-US" sz="16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Type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Mangal" panose="02040503050203030202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591860102"/>
                  </a:ext>
                </a:extLst>
              </a:tr>
              <a:tr h="329133">
                <a:tc>
                  <a:txBody>
                    <a:bodyPr/>
                    <a:lstStyle/>
                    <a:p>
                      <a:pPr marL="67945" marR="0">
                        <a:spcBef>
                          <a:spcPts val="515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trip_id</a:t>
                      </a:r>
                      <a:endParaRPr lang="en-US" sz="1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Mangal" panose="02040503050203030202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215" marR="0">
                        <a:spcBef>
                          <a:spcPts val="515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int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Mangal" panose="02040503050203030202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199233909"/>
                  </a:ext>
                </a:extLst>
              </a:tr>
              <a:tr h="328473">
                <a:tc>
                  <a:txBody>
                    <a:bodyPr/>
                    <a:lstStyle/>
                    <a:p>
                      <a:pPr marL="67945" marR="0">
                        <a:spcBef>
                          <a:spcPts val="51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start_time</a:t>
                      </a:r>
                      <a:endParaRPr lang="en-US" sz="1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Mangal" panose="02040503050203030202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215" marR="0">
                        <a:spcBef>
                          <a:spcPts val="51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datetime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Mangal" panose="02040503050203030202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611074147"/>
                  </a:ext>
                </a:extLst>
              </a:tr>
              <a:tr h="328473">
                <a:tc>
                  <a:txBody>
                    <a:bodyPr/>
                    <a:lstStyle/>
                    <a:p>
                      <a:pPr marL="67945" marR="0">
                        <a:spcBef>
                          <a:spcPts val="51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end_time</a:t>
                      </a:r>
                      <a:endParaRPr lang="en-US" sz="1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Mangal" panose="02040503050203030202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215" marR="0">
                        <a:spcBef>
                          <a:spcPts val="51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datetime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Mangal" panose="02040503050203030202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838729029"/>
                  </a:ext>
                </a:extLst>
              </a:tr>
              <a:tr h="329792">
                <a:tc>
                  <a:txBody>
                    <a:bodyPr/>
                    <a:lstStyle/>
                    <a:p>
                      <a:pPr marL="67945" marR="0">
                        <a:spcBef>
                          <a:spcPts val="51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bikeid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Mangal" panose="02040503050203030202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215" marR="0">
                        <a:spcBef>
                          <a:spcPts val="51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int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Mangal" panose="02040503050203030202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893430155"/>
                  </a:ext>
                </a:extLst>
              </a:tr>
              <a:tr h="326494">
                <a:tc>
                  <a:txBody>
                    <a:bodyPr/>
                    <a:lstStyle/>
                    <a:p>
                      <a:pPr marL="67945" marR="0"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tripduration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Mangal" panose="02040503050203030202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215" marR="0"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time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Mangal" panose="02040503050203030202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352636843"/>
                  </a:ext>
                </a:extLst>
              </a:tr>
              <a:tr h="329792">
                <a:tc>
                  <a:txBody>
                    <a:bodyPr/>
                    <a:lstStyle/>
                    <a:p>
                      <a:pPr marL="67945" marR="0">
                        <a:spcBef>
                          <a:spcPts val="51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from_station_id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Mangal" panose="02040503050203030202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215" marR="0">
                        <a:spcBef>
                          <a:spcPts val="51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int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Mangal" panose="02040503050203030202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749849508"/>
                  </a:ext>
                </a:extLst>
              </a:tr>
              <a:tr h="326494">
                <a:tc>
                  <a:txBody>
                    <a:bodyPr/>
                    <a:lstStyle/>
                    <a:p>
                      <a:pPr marL="67945" marR="0"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from_staion_name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Mangal" panose="02040503050203030202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215" marR="0"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varchar(20)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Mangal" panose="02040503050203030202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36494057"/>
                  </a:ext>
                </a:extLst>
              </a:tr>
              <a:tr h="330452">
                <a:tc>
                  <a:txBody>
                    <a:bodyPr/>
                    <a:lstStyle/>
                    <a:p>
                      <a:pPr marL="67945" marR="0">
                        <a:spcBef>
                          <a:spcPts val="515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to_station_id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Mangal" panose="02040503050203030202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215" marR="0">
                        <a:spcBef>
                          <a:spcPts val="515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int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Mangal" panose="02040503050203030202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238146689"/>
                  </a:ext>
                </a:extLst>
              </a:tr>
              <a:tr h="328473">
                <a:tc>
                  <a:txBody>
                    <a:bodyPr/>
                    <a:lstStyle/>
                    <a:p>
                      <a:pPr marL="67945" marR="0"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to_station_name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Mangal" panose="02040503050203030202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215" marR="0"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varchar(20)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Mangal" panose="02040503050203030202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915659212"/>
                  </a:ext>
                </a:extLst>
              </a:tr>
              <a:tr h="328473">
                <a:tc>
                  <a:txBody>
                    <a:bodyPr/>
                    <a:lstStyle/>
                    <a:p>
                      <a:pPr marL="67945" marR="0"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usertype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Mangal" panose="02040503050203030202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215" marR="0"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char(20)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Mangal" panose="02040503050203030202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023071720"/>
                  </a:ext>
                </a:extLst>
              </a:tr>
              <a:tr h="328473">
                <a:tc>
                  <a:txBody>
                    <a:bodyPr/>
                    <a:lstStyle/>
                    <a:p>
                      <a:pPr marL="67945" marR="0">
                        <a:spcBef>
                          <a:spcPts val="51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gender</a:t>
                      </a:r>
                      <a:endParaRPr lang="en-US" sz="1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Mangal" panose="02040503050203030202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215" marR="0">
                        <a:spcBef>
                          <a:spcPts val="51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char(20)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Mangal" panose="02040503050203030202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854166294"/>
                  </a:ext>
                </a:extLst>
              </a:tr>
              <a:tr h="326106">
                <a:tc>
                  <a:txBody>
                    <a:bodyPr/>
                    <a:lstStyle/>
                    <a:p>
                      <a:pPr marL="67945" marR="0"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birthyear</a:t>
                      </a:r>
                      <a:endParaRPr lang="en-US" sz="1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Mangal" panose="02040503050203030202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215" marR="0"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year</a:t>
                      </a:r>
                      <a:endParaRPr lang="en-US" sz="1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Mangal" panose="02040503050203030202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503171336"/>
                  </a:ext>
                </a:extLst>
              </a:tr>
            </a:tbl>
          </a:graphicData>
        </a:graphic>
      </p:graphicFrame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B1C1E18-1C8D-4EB2-AD63-E249D83F33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54955" y="3374336"/>
            <a:ext cx="2793158" cy="533400"/>
          </a:xfrm>
        </p:spPr>
        <p:txBody>
          <a:bodyPr/>
          <a:lstStyle/>
          <a:p>
            <a:r>
              <a:rPr lang="en-US" sz="1800" dirty="0">
                <a:solidFill>
                  <a:schemeClr val="bg1"/>
                </a:solidFill>
                <a:effectLst/>
                <a:latin typeface="72 Black" panose="020B0A04030603020204" pitchFamily="34" charset="0"/>
                <a:ea typeface="Times New Roman" panose="02020603050405020304" pitchFamily="18" charset="0"/>
                <a:cs typeface="72 Black" panose="020B0A04030603020204" pitchFamily="34" charset="0"/>
              </a:rPr>
              <a:t>Chicago</a:t>
            </a:r>
          </a:p>
        </p:txBody>
      </p:sp>
    </p:spTree>
    <p:extLst>
      <p:ext uri="{BB962C8B-B14F-4D97-AF65-F5344CB8AC3E}">
        <p14:creationId xmlns:p14="http://schemas.microsoft.com/office/powerpoint/2010/main" val="28838284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5CE6D2E6-2F91-4CF3-B6F9-4D8DE1809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1626704"/>
            <a:ext cx="2793159" cy="1600200"/>
          </a:xfrm>
        </p:spPr>
        <p:txBody>
          <a:bodyPr/>
          <a:lstStyle/>
          <a:p>
            <a:r>
              <a:rPr lang="en-US" dirty="0">
                <a:latin typeface="72 Black" panose="020B0A04030603020204" pitchFamily="34" charset="0"/>
                <a:cs typeface="72 Black" panose="020B0A04030603020204" pitchFamily="34" charset="0"/>
              </a:rPr>
              <a:t>Table 2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0B609B45-0747-410C-8635-C455817730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1297392"/>
              </p:ext>
            </p:extLst>
          </p:nvPr>
        </p:nvGraphicFramePr>
        <p:xfrm>
          <a:off x="5590402" y="1626704"/>
          <a:ext cx="5647442" cy="4571999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3775159">
                  <a:extLst>
                    <a:ext uri="{9D8B030D-6E8A-4147-A177-3AD203B41FA5}">
                      <a16:colId xmlns:a16="http://schemas.microsoft.com/office/drawing/2014/main" val="2227310906"/>
                    </a:ext>
                  </a:extLst>
                </a:gridCol>
                <a:gridCol w="1872283">
                  <a:extLst>
                    <a:ext uri="{9D8B030D-6E8A-4147-A177-3AD203B41FA5}">
                      <a16:colId xmlns:a16="http://schemas.microsoft.com/office/drawing/2014/main" val="3944284348"/>
                    </a:ext>
                  </a:extLst>
                </a:gridCol>
              </a:tblGrid>
              <a:tr h="285678">
                <a:tc>
                  <a:txBody>
                    <a:bodyPr/>
                    <a:lstStyle/>
                    <a:p>
                      <a:pPr marL="1344930" marR="1323975" algn="ctr"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Field</a:t>
                      </a:r>
                      <a:r>
                        <a:rPr lang="en-US" sz="1600" spc="-1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</a:t>
                      </a:r>
                      <a:r>
                        <a:rPr lang="en-US" sz="16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Name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Mangal" panose="02040503050203030202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48970" marR="0"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Data</a:t>
                      </a:r>
                      <a:r>
                        <a:rPr lang="en-US" sz="1600" spc="-25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</a:t>
                      </a:r>
                      <a:r>
                        <a:rPr lang="en-US" sz="16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Type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Mangal" panose="02040503050203030202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720501753"/>
                  </a:ext>
                </a:extLst>
              </a:tr>
              <a:tr h="285678">
                <a:tc>
                  <a:txBody>
                    <a:bodyPr/>
                    <a:lstStyle/>
                    <a:p>
                      <a:pPr marL="67945" marR="0"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tripduration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Mangal" panose="02040503050203030202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 marR="0"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time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Mangal" panose="02040503050203030202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986312474"/>
                  </a:ext>
                </a:extLst>
              </a:tr>
              <a:tr h="285678">
                <a:tc>
                  <a:txBody>
                    <a:bodyPr/>
                    <a:lstStyle/>
                    <a:p>
                      <a:pPr marL="67945" marR="0"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starttime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Mangal" panose="02040503050203030202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 marR="0"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datetime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Mangal" panose="02040503050203030202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638319348"/>
                  </a:ext>
                </a:extLst>
              </a:tr>
              <a:tr h="285678">
                <a:tc>
                  <a:txBody>
                    <a:bodyPr/>
                    <a:lstStyle/>
                    <a:p>
                      <a:pPr marL="67945" marR="0">
                        <a:spcBef>
                          <a:spcPts val="51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stoptime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Mangal" panose="02040503050203030202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 marR="0">
                        <a:spcBef>
                          <a:spcPts val="51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datetime</a:t>
                      </a:r>
                      <a:endParaRPr lang="en-US" sz="1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Mangal" panose="02040503050203030202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199304250"/>
                  </a:ext>
                </a:extLst>
              </a:tr>
              <a:tr h="286826">
                <a:tc>
                  <a:txBody>
                    <a:bodyPr/>
                    <a:lstStyle/>
                    <a:p>
                      <a:pPr marL="67945" marR="0">
                        <a:spcBef>
                          <a:spcPts val="51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start</a:t>
                      </a:r>
                      <a:r>
                        <a:rPr lang="en-US" sz="1600" spc="-25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</a:t>
                      </a:r>
                      <a:r>
                        <a:rPr lang="en-US" sz="16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station</a:t>
                      </a:r>
                      <a:r>
                        <a:rPr lang="en-US" sz="1600" spc="-25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</a:t>
                      </a:r>
                      <a:r>
                        <a:rPr lang="en-US" sz="16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id</a:t>
                      </a:r>
                      <a:endParaRPr lang="en-US" sz="1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Mangal" panose="02040503050203030202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 marR="0">
                        <a:spcBef>
                          <a:spcPts val="51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int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Mangal" panose="02040503050203030202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642619362"/>
                  </a:ext>
                </a:extLst>
              </a:tr>
              <a:tr h="284531">
                <a:tc>
                  <a:txBody>
                    <a:bodyPr/>
                    <a:lstStyle/>
                    <a:p>
                      <a:pPr marL="67945" marR="0"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start</a:t>
                      </a:r>
                      <a:r>
                        <a:rPr lang="en-US" sz="1600" spc="-25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</a:t>
                      </a:r>
                      <a:r>
                        <a:rPr lang="en-US" sz="16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station</a:t>
                      </a:r>
                      <a:r>
                        <a:rPr lang="en-US" sz="1600" spc="-25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</a:t>
                      </a:r>
                      <a:r>
                        <a:rPr lang="en-US" sz="16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name</a:t>
                      </a:r>
                      <a:endParaRPr lang="en-US" sz="1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Mangal" panose="02040503050203030202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 marR="0"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varchar(20)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Mangal" panose="02040503050203030202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63081138"/>
                  </a:ext>
                </a:extLst>
              </a:tr>
              <a:tr h="286252">
                <a:tc>
                  <a:txBody>
                    <a:bodyPr/>
                    <a:lstStyle/>
                    <a:p>
                      <a:pPr marL="67945" marR="0">
                        <a:spcBef>
                          <a:spcPts val="515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start</a:t>
                      </a:r>
                      <a:r>
                        <a:rPr lang="en-US" sz="1600" spc="-4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</a:t>
                      </a:r>
                      <a:r>
                        <a:rPr lang="en-US" sz="16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station</a:t>
                      </a:r>
                      <a:r>
                        <a:rPr lang="en-US" sz="1600" spc="-25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</a:t>
                      </a:r>
                      <a:r>
                        <a:rPr lang="en-US" sz="16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latitude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Mangal" panose="02040503050203030202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 marR="0">
                        <a:spcBef>
                          <a:spcPts val="515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float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Mangal" panose="02040503050203030202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865802433"/>
                  </a:ext>
                </a:extLst>
              </a:tr>
              <a:tr h="285678">
                <a:tc>
                  <a:txBody>
                    <a:bodyPr/>
                    <a:lstStyle/>
                    <a:p>
                      <a:pPr marL="67945" marR="0">
                        <a:spcBef>
                          <a:spcPts val="51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start</a:t>
                      </a:r>
                      <a:r>
                        <a:rPr lang="en-US" sz="1600" spc="-35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</a:t>
                      </a:r>
                      <a:r>
                        <a:rPr lang="en-US" sz="16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station</a:t>
                      </a:r>
                      <a:r>
                        <a:rPr lang="en-US" sz="1600" spc="-35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</a:t>
                      </a:r>
                      <a:r>
                        <a:rPr lang="en-US" sz="16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longitude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Mangal" panose="02040503050203030202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 marR="0">
                        <a:spcBef>
                          <a:spcPts val="51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float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Mangal" panose="02040503050203030202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597685673"/>
                  </a:ext>
                </a:extLst>
              </a:tr>
              <a:tr h="285678">
                <a:tc>
                  <a:txBody>
                    <a:bodyPr/>
                    <a:lstStyle/>
                    <a:p>
                      <a:pPr marL="67945" marR="0">
                        <a:spcBef>
                          <a:spcPts val="51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end</a:t>
                      </a:r>
                      <a:r>
                        <a:rPr lang="en-US" sz="1600" spc="-25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</a:t>
                      </a:r>
                      <a:r>
                        <a:rPr lang="en-US" sz="16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station</a:t>
                      </a:r>
                      <a:r>
                        <a:rPr lang="en-US" sz="1600" spc="-25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</a:t>
                      </a:r>
                      <a:r>
                        <a:rPr lang="en-US" sz="16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id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Mangal" panose="02040503050203030202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 marR="0">
                        <a:spcBef>
                          <a:spcPts val="51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int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Mangal" panose="02040503050203030202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714332377"/>
                  </a:ext>
                </a:extLst>
              </a:tr>
              <a:tr h="286826">
                <a:tc>
                  <a:txBody>
                    <a:bodyPr/>
                    <a:lstStyle/>
                    <a:p>
                      <a:pPr marL="67945" marR="0">
                        <a:spcBef>
                          <a:spcPts val="51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end</a:t>
                      </a:r>
                      <a:r>
                        <a:rPr lang="en-US" sz="1600" spc="-25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</a:t>
                      </a:r>
                      <a:r>
                        <a:rPr lang="en-US" sz="16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station</a:t>
                      </a:r>
                      <a:r>
                        <a:rPr lang="en-US" sz="1600" spc="-2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</a:t>
                      </a:r>
                      <a:r>
                        <a:rPr lang="en-US" sz="16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name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Mangal" panose="02040503050203030202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 marR="0">
                        <a:spcBef>
                          <a:spcPts val="51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varchar(20)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Mangal" panose="02040503050203030202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717975629"/>
                  </a:ext>
                </a:extLst>
              </a:tr>
              <a:tr h="283957">
                <a:tc>
                  <a:txBody>
                    <a:bodyPr/>
                    <a:lstStyle/>
                    <a:p>
                      <a:pPr marL="67945" marR="0"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end</a:t>
                      </a:r>
                      <a:r>
                        <a:rPr lang="en-US" sz="1600" spc="-2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</a:t>
                      </a:r>
                      <a:r>
                        <a:rPr lang="en-US" sz="16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station</a:t>
                      </a:r>
                      <a:r>
                        <a:rPr lang="en-US" sz="1600" spc="-3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</a:t>
                      </a:r>
                      <a:r>
                        <a:rPr lang="en-US" sz="16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latitude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Mangal" panose="02040503050203030202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 marR="0"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float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Mangal" panose="02040503050203030202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962408143"/>
                  </a:ext>
                </a:extLst>
              </a:tr>
              <a:tr h="286826">
                <a:tc>
                  <a:txBody>
                    <a:bodyPr/>
                    <a:lstStyle/>
                    <a:p>
                      <a:pPr marL="67945" marR="0">
                        <a:spcBef>
                          <a:spcPts val="51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end</a:t>
                      </a:r>
                      <a:r>
                        <a:rPr lang="en-US" sz="1600" spc="-25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</a:t>
                      </a:r>
                      <a:r>
                        <a:rPr lang="en-US" sz="16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station</a:t>
                      </a:r>
                      <a:r>
                        <a:rPr lang="en-US" sz="1600" spc="-3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</a:t>
                      </a:r>
                      <a:r>
                        <a:rPr lang="en-US" sz="16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longitude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Mangal" panose="02040503050203030202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 marR="0">
                        <a:spcBef>
                          <a:spcPts val="51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float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Mangal" panose="02040503050203030202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988410378"/>
                  </a:ext>
                </a:extLst>
              </a:tr>
              <a:tr h="284531">
                <a:tc>
                  <a:txBody>
                    <a:bodyPr/>
                    <a:lstStyle/>
                    <a:p>
                      <a:pPr marL="67945" marR="0"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bikeid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Mangal" panose="02040503050203030202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 marR="0"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int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Mangal" panose="02040503050203030202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12600045"/>
                  </a:ext>
                </a:extLst>
              </a:tr>
              <a:tr h="286826">
                <a:tc>
                  <a:txBody>
                    <a:bodyPr/>
                    <a:lstStyle/>
                    <a:p>
                      <a:pPr marL="67945" marR="0">
                        <a:spcBef>
                          <a:spcPts val="51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usertype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Mangal" panose="02040503050203030202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 marR="0">
                        <a:spcBef>
                          <a:spcPts val="51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char(20)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Mangal" panose="02040503050203030202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009532895"/>
                  </a:ext>
                </a:extLst>
              </a:tr>
              <a:tr h="285678">
                <a:tc>
                  <a:txBody>
                    <a:bodyPr/>
                    <a:lstStyle/>
                    <a:p>
                      <a:pPr marL="67945" marR="0"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Birth</a:t>
                      </a:r>
                      <a:r>
                        <a:rPr lang="en-US" sz="1600" spc="-2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</a:t>
                      </a:r>
                      <a:r>
                        <a:rPr lang="en-US" sz="16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year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Mangal" panose="02040503050203030202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 marR="0"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year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Mangal" panose="02040503050203030202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224327082"/>
                  </a:ext>
                </a:extLst>
              </a:tr>
              <a:tr h="285678">
                <a:tc>
                  <a:txBody>
                    <a:bodyPr/>
                    <a:lstStyle/>
                    <a:p>
                      <a:pPr marL="67945" marR="0"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gender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Mangal" panose="02040503050203030202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 marR="0"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int</a:t>
                      </a:r>
                      <a:endParaRPr lang="en-US" sz="1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Mangal" panose="02040503050203030202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920992457"/>
                  </a:ext>
                </a:extLst>
              </a:tr>
            </a:tbl>
          </a:graphicData>
        </a:graphic>
      </p:graphicFrame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B1C1E18-1C8D-4EB2-AD63-E249D83F33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54954" y="3306418"/>
            <a:ext cx="2793158" cy="3129279"/>
          </a:xfrm>
        </p:spPr>
        <p:txBody>
          <a:bodyPr/>
          <a:lstStyle/>
          <a:p>
            <a:r>
              <a:rPr lang="en-US" sz="1800" dirty="0">
                <a:solidFill>
                  <a:schemeClr val="bg1"/>
                </a:solidFill>
                <a:effectLst/>
                <a:latin typeface="72 Black" panose="020B0A04030603020204" pitchFamily="34" charset="0"/>
                <a:ea typeface="Times New Roman" panose="02020603050405020304" pitchFamily="18" charset="0"/>
                <a:cs typeface="72 Black" panose="020B0A04030603020204" pitchFamily="34" charset="0"/>
              </a:rPr>
              <a:t>New York</a:t>
            </a:r>
          </a:p>
        </p:txBody>
      </p:sp>
    </p:spTree>
    <p:extLst>
      <p:ext uri="{BB962C8B-B14F-4D97-AF65-F5344CB8AC3E}">
        <p14:creationId xmlns:p14="http://schemas.microsoft.com/office/powerpoint/2010/main" val="16574545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5CE6D2E6-2F91-4CF3-B6F9-4D8DE1809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1586948"/>
            <a:ext cx="2793159" cy="1600200"/>
          </a:xfrm>
        </p:spPr>
        <p:txBody>
          <a:bodyPr/>
          <a:lstStyle/>
          <a:p>
            <a:r>
              <a:rPr lang="en-US" dirty="0">
                <a:latin typeface="72 Black" panose="020B0A04030603020204" pitchFamily="34" charset="0"/>
                <a:cs typeface="72 Black" panose="020B0A04030603020204" pitchFamily="34" charset="0"/>
              </a:rPr>
              <a:t>Table 3</a:t>
            </a:r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66D6EE25-3F2D-43D1-B05A-B1BBF5FA7B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3763248"/>
              </p:ext>
            </p:extLst>
          </p:nvPr>
        </p:nvGraphicFramePr>
        <p:xfrm>
          <a:off x="5649119" y="1373244"/>
          <a:ext cx="5189538" cy="2383104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3219249">
                  <a:extLst>
                    <a:ext uri="{9D8B030D-6E8A-4147-A177-3AD203B41FA5}">
                      <a16:colId xmlns:a16="http://schemas.microsoft.com/office/drawing/2014/main" val="1339703244"/>
                    </a:ext>
                  </a:extLst>
                </a:gridCol>
                <a:gridCol w="1970289">
                  <a:extLst>
                    <a:ext uri="{9D8B030D-6E8A-4147-A177-3AD203B41FA5}">
                      <a16:colId xmlns:a16="http://schemas.microsoft.com/office/drawing/2014/main" val="2832867591"/>
                    </a:ext>
                  </a:extLst>
                </a:gridCol>
              </a:tblGrid>
              <a:tr h="474153">
                <a:tc>
                  <a:txBody>
                    <a:bodyPr/>
                    <a:lstStyle/>
                    <a:p>
                      <a:pPr marL="1304925" marR="1285875" algn="ctr"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Field</a:t>
                      </a:r>
                      <a:r>
                        <a:rPr lang="en-US" sz="1600" spc="-1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</a:t>
                      </a:r>
                      <a:r>
                        <a:rPr lang="en-US" sz="16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Name</a:t>
                      </a:r>
                      <a:endParaRPr lang="en-US" sz="1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Mangal" panose="02040503050203030202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7070" marR="0"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Data</a:t>
                      </a:r>
                      <a:r>
                        <a:rPr lang="en-US" sz="1600" spc="-25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</a:t>
                      </a:r>
                      <a:r>
                        <a:rPr lang="en-US" sz="16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Type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Mangal" panose="02040503050203030202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84211009"/>
                  </a:ext>
                </a:extLst>
              </a:tr>
              <a:tr h="472965">
                <a:tc>
                  <a:txBody>
                    <a:bodyPr/>
                    <a:lstStyle/>
                    <a:p>
                      <a:pPr marL="67945" marR="0"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Duration</a:t>
                      </a:r>
                      <a:endParaRPr lang="en-US" sz="1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Mangal" panose="02040503050203030202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 marR="0"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time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Mangal" panose="02040503050203030202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479973148"/>
                  </a:ext>
                </a:extLst>
              </a:tr>
              <a:tr h="474153">
                <a:tc>
                  <a:txBody>
                    <a:bodyPr/>
                    <a:lstStyle/>
                    <a:p>
                      <a:pPr marL="67945" marR="0">
                        <a:spcBef>
                          <a:spcPts val="51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Start</a:t>
                      </a:r>
                      <a:r>
                        <a:rPr lang="en-US" sz="1600" spc="-15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</a:t>
                      </a:r>
                      <a:r>
                        <a:rPr lang="en-US" sz="16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date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Mangal" panose="02040503050203030202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 marR="0">
                        <a:spcBef>
                          <a:spcPts val="51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datetime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Mangal" panose="02040503050203030202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799903958"/>
                  </a:ext>
                </a:extLst>
              </a:tr>
              <a:tr h="474153">
                <a:tc>
                  <a:txBody>
                    <a:bodyPr/>
                    <a:lstStyle/>
                    <a:p>
                      <a:pPr marL="67945" marR="0">
                        <a:spcBef>
                          <a:spcPts val="51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End</a:t>
                      </a:r>
                      <a:r>
                        <a:rPr lang="en-US" sz="1600" spc="-15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</a:t>
                      </a:r>
                      <a:r>
                        <a:rPr lang="en-US" sz="16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date</a:t>
                      </a:r>
                      <a:endParaRPr lang="en-US" sz="1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Mangal" panose="02040503050203030202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 marR="0">
                        <a:spcBef>
                          <a:spcPts val="51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datetime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Mangal" panose="02040503050203030202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516590081"/>
                  </a:ext>
                </a:extLst>
              </a:tr>
              <a:tr h="474153">
                <a:tc>
                  <a:txBody>
                    <a:bodyPr/>
                    <a:lstStyle/>
                    <a:p>
                      <a:pPr marL="67945" marR="0"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Start</a:t>
                      </a:r>
                      <a:r>
                        <a:rPr lang="en-US" sz="1600" spc="-3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</a:t>
                      </a:r>
                      <a:r>
                        <a:rPr lang="en-US" sz="16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station</a:t>
                      </a:r>
                      <a:r>
                        <a:rPr lang="en-US" sz="1600" spc="-3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</a:t>
                      </a:r>
                      <a:r>
                        <a:rPr lang="en-US" sz="16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number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Mangal" panose="02040503050203030202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 marR="0"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int</a:t>
                      </a:r>
                      <a:endParaRPr lang="en-US" sz="1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Mangal" panose="02040503050203030202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002979582"/>
                  </a:ext>
                </a:extLst>
              </a:tr>
            </a:tbl>
          </a:graphicData>
        </a:graphic>
      </p:graphicFrame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B1C1E18-1C8D-4EB2-AD63-E249D83F33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54955" y="3187148"/>
            <a:ext cx="2793158" cy="3129279"/>
          </a:xfrm>
        </p:spPr>
        <p:txBody>
          <a:bodyPr/>
          <a:lstStyle/>
          <a:p>
            <a:r>
              <a:rPr lang="en-US" sz="1800" dirty="0">
                <a:solidFill>
                  <a:schemeClr val="bg1"/>
                </a:solidFill>
                <a:effectLst/>
                <a:latin typeface="72 Black" panose="020B0A04030603020204" pitchFamily="34" charset="0"/>
                <a:ea typeface="Times New Roman" panose="02020603050405020304" pitchFamily="18" charset="0"/>
                <a:cs typeface="72 Black" panose="020B0A04030603020204" pitchFamily="34" charset="0"/>
              </a:rPr>
              <a:t>Washington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72 Black" panose="020B0A04030603020204" pitchFamily="34" charset="0"/>
                <a:ea typeface="Times New Roman" panose="02020603050405020304" pitchFamily="18" charset="0"/>
                <a:cs typeface="72 Black" panose="020B0A04030603020204" pitchFamily="34" charset="0"/>
              </a:rPr>
              <a:t>DC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B47AF4E6-2680-41DC-A5BB-B84163FD47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4657448"/>
              </p:ext>
            </p:extLst>
          </p:nvPr>
        </p:nvGraphicFramePr>
        <p:xfrm>
          <a:off x="5649119" y="3650055"/>
          <a:ext cx="5189538" cy="2310856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3219249">
                  <a:extLst>
                    <a:ext uri="{9D8B030D-6E8A-4147-A177-3AD203B41FA5}">
                      <a16:colId xmlns:a16="http://schemas.microsoft.com/office/drawing/2014/main" val="3612568608"/>
                    </a:ext>
                  </a:extLst>
                </a:gridCol>
                <a:gridCol w="1970289">
                  <a:extLst>
                    <a:ext uri="{9D8B030D-6E8A-4147-A177-3AD203B41FA5}">
                      <a16:colId xmlns:a16="http://schemas.microsoft.com/office/drawing/2014/main" val="2416494135"/>
                    </a:ext>
                  </a:extLst>
                </a:gridCol>
              </a:tblGrid>
              <a:tr h="285841">
                <a:tc>
                  <a:txBody>
                    <a:bodyPr/>
                    <a:lstStyle/>
                    <a:p>
                      <a:pPr marL="67945" marR="0">
                        <a:spcBef>
                          <a:spcPts val="51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Start</a:t>
                      </a:r>
                      <a:r>
                        <a:rPr lang="en-US" sz="1600" spc="-2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</a:t>
                      </a:r>
                      <a:r>
                        <a:rPr lang="en-US" sz="16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station</a:t>
                      </a:r>
                      <a:endParaRPr lang="en-US" sz="14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Mangal" panose="02040503050203030202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 marR="0">
                        <a:spcBef>
                          <a:spcPts val="51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char(20)</a:t>
                      </a:r>
                      <a:endParaRPr lang="en-US" sz="1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Mangal" panose="02040503050203030202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311373262"/>
                  </a:ext>
                </a:extLst>
              </a:tr>
              <a:tr h="506730">
                <a:tc>
                  <a:txBody>
                    <a:bodyPr/>
                    <a:lstStyle/>
                    <a:p>
                      <a:pPr marL="67945" marR="0"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End</a:t>
                      </a:r>
                      <a:r>
                        <a:rPr lang="en-US" sz="1600" spc="-3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</a:t>
                      </a:r>
                      <a:r>
                        <a:rPr lang="en-US" sz="16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station</a:t>
                      </a:r>
                      <a:r>
                        <a:rPr lang="en-US" sz="1600" spc="-25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</a:t>
                      </a:r>
                      <a:r>
                        <a:rPr lang="en-US" sz="16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number</a:t>
                      </a:r>
                      <a:endParaRPr lang="en-US" sz="1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Mangal" panose="02040503050203030202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 marR="0"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int</a:t>
                      </a:r>
                      <a:endParaRPr lang="en-US" sz="1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Mangal" panose="02040503050203030202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682254865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marL="67945" marR="0"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End</a:t>
                      </a:r>
                      <a:r>
                        <a:rPr lang="en-US" sz="1600" spc="-3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</a:t>
                      </a:r>
                      <a:r>
                        <a:rPr lang="en-US" sz="16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station</a:t>
                      </a:r>
                      <a:endParaRPr lang="en-US" sz="1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Mangal" panose="02040503050203030202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 marR="0"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char(20)</a:t>
                      </a:r>
                      <a:endParaRPr lang="en-US" sz="1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Mangal" panose="02040503050203030202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862140093"/>
                  </a:ext>
                </a:extLst>
              </a:tr>
              <a:tr h="506730">
                <a:tc>
                  <a:txBody>
                    <a:bodyPr/>
                    <a:lstStyle/>
                    <a:p>
                      <a:pPr marL="67945" marR="0">
                        <a:spcBef>
                          <a:spcPts val="51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Bike</a:t>
                      </a:r>
                      <a:r>
                        <a:rPr lang="en-US" sz="1600" spc="-15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</a:t>
                      </a:r>
                      <a:r>
                        <a:rPr lang="en-US" sz="16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number</a:t>
                      </a:r>
                      <a:endParaRPr lang="en-US" sz="1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Mangal" panose="02040503050203030202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 marR="0">
                        <a:spcBef>
                          <a:spcPts val="51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varchar(20)</a:t>
                      </a:r>
                      <a:endParaRPr lang="en-US" sz="1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Mangal" panose="02040503050203030202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97090309"/>
                  </a:ext>
                </a:extLst>
              </a:tr>
              <a:tr h="506730">
                <a:tc>
                  <a:txBody>
                    <a:bodyPr/>
                    <a:lstStyle/>
                    <a:p>
                      <a:pPr marL="67945" marR="0">
                        <a:spcBef>
                          <a:spcPts val="51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Member</a:t>
                      </a:r>
                      <a:r>
                        <a:rPr lang="en-US" sz="1600" spc="-35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</a:t>
                      </a:r>
                      <a:r>
                        <a:rPr lang="en-US" sz="16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Type</a:t>
                      </a:r>
                      <a:endParaRPr lang="en-US" sz="14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Mangal" panose="02040503050203030202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 marR="0">
                        <a:spcBef>
                          <a:spcPts val="51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char(20)</a:t>
                      </a:r>
                      <a:endParaRPr lang="en-US" sz="14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Mangal" panose="02040503050203030202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126497547"/>
                  </a:ext>
                </a:extLst>
              </a:tr>
            </a:tbl>
          </a:graphicData>
        </a:graphic>
      </p:graphicFrame>
      <p:sp>
        <p:nvSpPr>
          <p:cNvPr id="13" name="Rectangle 2">
            <a:extLst>
              <a:ext uri="{FF2B5EF4-FFF2-40B4-BE49-F238E27FC236}">
                <a16:creationId xmlns:a16="http://schemas.microsoft.com/office/drawing/2014/main" id="{6130E8A9-C09D-4CC6-BBE0-7AC76278C7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444360" tIns="723672" rIns="520536" bIns="41896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91093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5CE6D2E6-2F91-4CF3-B6F9-4D8DE1809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5685" y="1719470"/>
            <a:ext cx="2793159" cy="1600200"/>
          </a:xfrm>
        </p:spPr>
        <p:txBody>
          <a:bodyPr/>
          <a:lstStyle/>
          <a:p>
            <a:r>
              <a:rPr lang="en-US" dirty="0">
                <a:latin typeface="72 Black" panose="020B0A04030603020204" pitchFamily="34" charset="0"/>
                <a:ea typeface="Cambria" panose="02040503050406030204" pitchFamily="18" charset="0"/>
                <a:cs typeface="72 Black" panose="020B0A04030603020204" pitchFamily="34" charset="0"/>
              </a:rPr>
              <a:t>Table 4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D0CCDBC-1926-4295-BCC3-FA70A725B5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9920105"/>
              </p:ext>
            </p:extLst>
          </p:nvPr>
        </p:nvGraphicFramePr>
        <p:xfrm>
          <a:off x="5685189" y="1402786"/>
          <a:ext cx="5471125" cy="4571999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3867578">
                  <a:extLst>
                    <a:ext uri="{9D8B030D-6E8A-4147-A177-3AD203B41FA5}">
                      <a16:colId xmlns:a16="http://schemas.microsoft.com/office/drawing/2014/main" val="4062546771"/>
                    </a:ext>
                  </a:extLst>
                </a:gridCol>
                <a:gridCol w="1603547">
                  <a:extLst>
                    <a:ext uri="{9D8B030D-6E8A-4147-A177-3AD203B41FA5}">
                      <a16:colId xmlns:a16="http://schemas.microsoft.com/office/drawing/2014/main" val="2916109683"/>
                    </a:ext>
                  </a:extLst>
                </a:gridCol>
              </a:tblGrid>
              <a:tr h="286790">
                <a:tc>
                  <a:txBody>
                    <a:bodyPr/>
                    <a:lstStyle/>
                    <a:p>
                      <a:pPr marL="1344930" marR="1323975" algn="ctr">
                        <a:spcBef>
                          <a:spcPts val="51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Field</a:t>
                      </a:r>
                      <a:r>
                        <a:rPr lang="en-US" sz="1600" spc="-1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</a:t>
                      </a:r>
                      <a:r>
                        <a:rPr lang="en-US" sz="16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Name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Mangal" panose="02040503050203030202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48970" marR="0" algn="ctr">
                        <a:spcBef>
                          <a:spcPts val="51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Data</a:t>
                      </a:r>
                      <a:r>
                        <a:rPr lang="en-US" sz="1600" spc="-25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</a:t>
                      </a:r>
                      <a:r>
                        <a:rPr lang="en-US" sz="16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Type</a:t>
                      </a:r>
                      <a:endParaRPr lang="en-US" sz="1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Mangal" panose="02040503050203030202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553442195"/>
                  </a:ext>
                </a:extLst>
              </a:tr>
              <a:tr h="284495">
                <a:tc>
                  <a:txBody>
                    <a:bodyPr/>
                    <a:lstStyle/>
                    <a:p>
                      <a:pPr marL="67945" marR="0"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tripduration</a:t>
                      </a:r>
                      <a:endParaRPr lang="en-US" sz="1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Mangal" panose="02040503050203030202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 marR="0"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time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Mangal" panose="02040503050203030202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711581293"/>
                  </a:ext>
                </a:extLst>
              </a:tr>
              <a:tr h="286790">
                <a:tc>
                  <a:txBody>
                    <a:bodyPr/>
                    <a:lstStyle/>
                    <a:p>
                      <a:pPr marL="67945" marR="0">
                        <a:spcBef>
                          <a:spcPts val="51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starttime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Mangal" panose="02040503050203030202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 marR="0">
                        <a:spcBef>
                          <a:spcPts val="51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datetime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Mangal" panose="02040503050203030202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561589283"/>
                  </a:ext>
                </a:extLst>
              </a:tr>
              <a:tr h="284495">
                <a:tc>
                  <a:txBody>
                    <a:bodyPr/>
                    <a:lstStyle/>
                    <a:p>
                      <a:pPr marL="67945" marR="0"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stoptime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Mangal" panose="02040503050203030202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 marR="0"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datetime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Mangal" panose="02040503050203030202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656154011"/>
                  </a:ext>
                </a:extLst>
              </a:tr>
              <a:tr h="286790">
                <a:tc>
                  <a:txBody>
                    <a:bodyPr/>
                    <a:lstStyle/>
                    <a:p>
                      <a:pPr marL="67945" marR="0">
                        <a:spcBef>
                          <a:spcPts val="51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start</a:t>
                      </a:r>
                      <a:r>
                        <a:rPr lang="en-US" sz="1600" spc="-25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</a:t>
                      </a:r>
                      <a:r>
                        <a:rPr lang="en-US" sz="16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station</a:t>
                      </a:r>
                      <a:r>
                        <a:rPr lang="en-US" sz="1600" spc="-25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</a:t>
                      </a:r>
                      <a:r>
                        <a:rPr lang="en-US" sz="16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id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Mangal" panose="02040503050203030202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 marR="0">
                        <a:spcBef>
                          <a:spcPts val="51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int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Mangal" panose="02040503050203030202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385670288"/>
                  </a:ext>
                </a:extLst>
              </a:tr>
              <a:tr h="283922">
                <a:tc>
                  <a:txBody>
                    <a:bodyPr/>
                    <a:lstStyle/>
                    <a:p>
                      <a:pPr marL="67945" marR="0"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start</a:t>
                      </a:r>
                      <a:r>
                        <a:rPr lang="en-US" sz="1600" spc="-25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</a:t>
                      </a:r>
                      <a:r>
                        <a:rPr lang="en-US" sz="16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station</a:t>
                      </a:r>
                      <a:r>
                        <a:rPr lang="en-US" sz="1600" spc="-25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</a:t>
                      </a:r>
                      <a:r>
                        <a:rPr lang="en-US" sz="16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name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Mangal" panose="02040503050203030202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 marR="0"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varchar(20)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Mangal" panose="02040503050203030202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106930646"/>
                  </a:ext>
                </a:extLst>
              </a:tr>
              <a:tr h="286790">
                <a:tc>
                  <a:txBody>
                    <a:bodyPr/>
                    <a:lstStyle/>
                    <a:p>
                      <a:pPr marL="67945" marR="0">
                        <a:spcBef>
                          <a:spcPts val="51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start</a:t>
                      </a:r>
                      <a:r>
                        <a:rPr lang="en-US" sz="1600" spc="-4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</a:t>
                      </a:r>
                      <a:r>
                        <a:rPr lang="en-US" sz="16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station</a:t>
                      </a:r>
                      <a:r>
                        <a:rPr lang="en-US" sz="1600" spc="-25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</a:t>
                      </a:r>
                      <a:r>
                        <a:rPr lang="en-US" sz="16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latitude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Mangal" panose="02040503050203030202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 marR="0">
                        <a:spcBef>
                          <a:spcPts val="51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float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Mangal" panose="02040503050203030202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55725160"/>
                  </a:ext>
                </a:extLst>
              </a:tr>
              <a:tr h="285642">
                <a:tc>
                  <a:txBody>
                    <a:bodyPr/>
                    <a:lstStyle/>
                    <a:p>
                      <a:pPr marL="67945" marR="0"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start</a:t>
                      </a:r>
                      <a:r>
                        <a:rPr lang="en-US" sz="1600" spc="-35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</a:t>
                      </a:r>
                      <a:r>
                        <a:rPr lang="en-US" sz="16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station</a:t>
                      </a:r>
                      <a:r>
                        <a:rPr lang="en-US" sz="1600" spc="-35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</a:t>
                      </a:r>
                      <a:r>
                        <a:rPr lang="en-US" sz="16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longitude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Mangal" panose="02040503050203030202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 marR="0"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float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Mangal" panose="02040503050203030202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294883995"/>
                  </a:ext>
                </a:extLst>
              </a:tr>
              <a:tr h="285642">
                <a:tc>
                  <a:txBody>
                    <a:bodyPr/>
                    <a:lstStyle/>
                    <a:p>
                      <a:pPr marL="67945" marR="0"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end</a:t>
                      </a:r>
                      <a:r>
                        <a:rPr lang="en-US" sz="1600" spc="-25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</a:t>
                      </a:r>
                      <a:r>
                        <a:rPr lang="en-US" sz="16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station</a:t>
                      </a:r>
                      <a:r>
                        <a:rPr lang="en-US" sz="1600" spc="-25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</a:t>
                      </a:r>
                      <a:r>
                        <a:rPr lang="en-US" sz="16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id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Mangal" panose="02040503050203030202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 marR="0"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int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Mangal" panose="02040503050203030202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070783268"/>
                  </a:ext>
                </a:extLst>
              </a:tr>
              <a:tr h="285642">
                <a:tc>
                  <a:txBody>
                    <a:bodyPr/>
                    <a:lstStyle/>
                    <a:p>
                      <a:pPr marL="67945" marR="0"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end</a:t>
                      </a:r>
                      <a:r>
                        <a:rPr lang="en-US" sz="1600" spc="-25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</a:t>
                      </a:r>
                      <a:r>
                        <a:rPr lang="en-US" sz="16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station</a:t>
                      </a:r>
                      <a:r>
                        <a:rPr lang="en-US" sz="1600" spc="-2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</a:t>
                      </a:r>
                      <a:r>
                        <a:rPr lang="en-US" sz="16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name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Mangal" panose="02040503050203030202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 marR="0"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varchar(20)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Mangal" panose="02040503050203030202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936448583"/>
                  </a:ext>
                </a:extLst>
              </a:tr>
              <a:tr h="284495">
                <a:tc>
                  <a:txBody>
                    <a:bodyPr/>
                    <a:lstStyle/>
                    <a:p>
                      <a:pPr marL="67945" marR="0"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end</a:t>
                      </a:r>
                      <a:r>
                        <a:rPr lang="en-US" sz="1600" spc="-2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</a:t>
                      </a:r>
                      <a:r>
                        <a:rPr lang="en-US" sz="16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station</a:t>
                      </a:r>
                      <a:r>
                        <a:rPr lang="en-US" sz="1600" spc="-3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</a:t>
                      </a:r>
                      <a:r>
                        <a:rPr lang="en-US" sz="16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latitude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Mangal" panose="02040503050203030202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 marR="0"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float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Mangal" panose="02040503050203030202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148988261"/>
                  </a:ext>
                </a:extLst>
              </a:tr>
              <a:tr h="286790">
                <a:tc>
                  <a:txBody>
                    <a:bodyPr/>
                    <a:lstStyle/>
                    <a:p>
                      <a:pPr marL="67945" marR="0">
                        <a:spcBef>
                          <a:spcPts val="51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end</a:t>
                      </a:r>
                      <a:r>
                        <a:rPr lang="en-US" sz="1600" spc="-25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</a:t>
                      </a:r>
                      <a:r>
                        <a:rPr lang="en-US" sz="16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station</a:t>
                      </a:r>
                      <a:r>
                        <a:rPr lang="en-US" sz="1600" spc="-3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</a:t>
                      </a:r>
                      <a:r>
                        <a:rPr lang="en-US" sz="16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longitude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Mangal" panose="02040503050203030202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 marR="0">
                        <a:spcBef>
                          <a:spcPts val="51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float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Mangal" panose="02040503050203030202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76909985"/>
                  </a:ext>
                </a:extLst>
              </a:tr>
              <a:tr h="285642">
                <a:tc>
                  <a:txBody>
                    <a:bodyPr/>
                    <a:lstStyle/>
                    <a:p>
                      <a:pPr marL="67945" marR="0"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bikeid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Mangal" panose="02040503050203030202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 marR="0"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int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Mangal" panose="02040503050203030202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453905506"/>
                  </a:ext>
                </a:extLst>
              </a:tr>
              <a:tr h="285642">
                <a:tc>
                  <a:txBody>
                    <a:bodyPr/>
                    <a:lstStyle/>
                    <a:p>
                      <a:pPr marL="67945" marR="0"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usertype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Mangal" panose="02040503050203030202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 marR="0"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char(20)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Mangal" panose="02040503050203030202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187935019"/>
                  </a:ext>
                </a:extLst>
              </a:tr>
              <a:tr h="285642">
                <a:tc>
                  <a:txBody>
                    <a:bodyPr/>
                    <a:lstStyle/>
                    <a:p>
                      <a:pPr marL="67945" marR="0"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birth</a:t>
                      </a:r>
                      <a:r>
                        <a:rPr lang="en-US" sz="1600" spc="-15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</a:t>
                      </a:r>
                      <a:r>
                        <a:rPr lang="en-US" sz="16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year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Mangal" panose="02040503050203030202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 marR="0"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year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Mangal" panose="02040503050203030202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174726439"/>
                  </a:ext>
                </a:extLst>
              </a:tr>
              <a:tr h="286790">
                <a:tc>
                  <a:txBody>
                    <a:bodyPr/>
                    <a:lstStyle/>
                    <a:p>
                      <a:pPr marL="67945" marR="0"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gender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Mangal" panose="02040503050203030202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 marR="0"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int</a:t>
                      </a:r>
                      <a:endParaRPr lang="en-US" sz="1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Mangal" panose="02040503050203030202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146918066"/>
                  </a:ext>
                </a:extLst>
              </a:tr>
            </a:tbl>
          </a:graphicData>
        </a:graphic>
      </p:graphicFrame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B1C1E18-1C8D-4EB2-AD63-E249D83F33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35686" y="3319670"/>
            <a:ext cx="2793158" cy="3129279"/>
          </a:xfrm>
        </p:spPr>
        <p:txBody>
          <a:bodyPr/>
          <a:lstStyle/>
          <a:p>
            <a:r>
              <a:rPr lang="en-US" sz="1800" dirty="0">
                <a:solidFill>
                  <a:schemeClr val="bg1"/>
                </a:solidFill>
                <a:latin typeface="72 Black" panose="020B0A04030603020204" pitchFamily="34" charset="0"/>
                <a:ea typeface="Cambria" panose="02040503050406030204" pitchFamily="18" charset="0"/>
                <a:cs typeface="72 Black" panose="020B0A04030603020204" pitchFamily="34" charset="0"/>
              </a:rPr>
              <a:t>New Jersey City</a:t>
            </a:r>
            <a:endParaRPr lang="en-US" sz="1800" dirty="0">
              <a:solidFill>
                <a:schemeClr val="bg1"/>
              </a:solidFill>
              <a:effectLst/>
              <a:latin typeface="72 Black" panose="020B0A04030603020204" pitchFamily="34" charset="0"/>
              <a:ea typeface="Cambria" panose="02040503050406030204" pitchFamily="18" charset="0"/>
              <a:cs typeface="72 Black" panose="020B0A04030603020204" pitchFamily="34" charset="0"/>
            </a:endParaRP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6130E8A9-C09D-4CC6-BBE0-7AC76278C7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444360" tIns="723672" rIns="520536" bIns="41896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FB85EB86-83F7-4E4E-BD41-39DDF26A76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822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6654B7DA-D353-4FE9-B571-52F2C9DB1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3250" y="1063416"/>
            <a:ext cx="8831816" cy="1372986"/>
          </a:xfrm>
        </p:spPr>
        <p:txBody>
          <a:bodyPr/>
          <a:lstStyle/>
          <a:p>
            <a:pPr algn="ctr"/>
            <a:r>
              <a:rPr lang="en-US" b="1" dirty="0">
                <a:latin typeface="Georgia" panose="02040502050405020303" pitchFamily="18" charset="0"/>
                <a:ea typeface="Verdana" panose="020B0604030504040204" pitchFamily="34" charset="0"/>
              </a:rPr>
              <a:t>Quote’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42823CD-9D7F-4726-A547-F2A88E874F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90331" y="4196383"/>
            <a:ext cx="11503894" cy="1372987"/>
          </a:xfrm>
        </p:spPr>
        <p:txBody>
          <a:bodyPr>
            <a:noAutofit/>
          </a:bodyPr>
          <a:lstStyle/>
          <a:p>
            <a:pPr marR="297815" algn="just"/>
            <a:r>
              <a:rPr lang="en-US" sz="2400" b="1" dirty="0">
                <a:solidFill>
                  <a:srgbClr val="FF0000"/>
                </a:solidFill>
                <a:latin typeface="Bookman Old Style" panose="02050604050505020204" pitchFamily="18" charset="0"/>
                <a:ea typeface="Cambria" panose="02040503050406030204" pitchFamily="18" charset="0"/>
              </a:rPr>
              <a:t>“I</a:t>
            </a:r>
            <a:r>
              <a:rPr lang="en-US" sz="2400" b="1" i="0" dirty="0">
                <a:solidFill>
                  <a:srgbClr val="FF0000"/>
                </a:solidFill>
                <a:effectLst/>
                <a:latin typeface="Bookman Old Style" panose="02050604050505020204" pitchFamily="18" charset="0"/>
              </a:rPr>
              <a:t>f you torture the data long enough, it will confess to anything.”</a:t>
            </a:r>
          </a:p>
          <a:p>
            <a:pPr marR="297815" algn="just"/>
            <a:r>
              <a:rPr lang="en-US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										</a:t>
            </a:r>
            <a:r>
              <a:rPr lang="en-US" sz="20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        	 </a:t>
            </a:r>
          </a:p>
          <a:p>
            <a:pPr marR="297815" algn="r"/>
            <a:r>
              <a:rPr lang="en-US" sz="20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 - British </a:t>
            </a:r>
            <a:r>
              <a:rPr lang="en-US" sz="2000" b="1" dirty="0">
                <a:solidFill>
                  <a:srgbClr val="202122"/>
                </a:solidFill>
                <a:latin typeface="Bookman Old Style" panose="02050604050505020204" pitchFamily="18" charset="0"/>
              </a:rPr>
              <a:t>E</a:t>
            </a:r>
            <a:r>
              <a:rPr lang="en-US" sz="2000" b="1" i="0" dirty="0">
                <a:solidFill>
                  <a:srgbClr val="202122"/>
                </a:solidFill>
                <a:effectLst/>
                <a:latin typeface="Bookman Old Style" panose="02050604050505020204" pitchFamily="18" charset="0"/>
              </a:rPr>
              <a:t>conomist Ronald Coase</a:t>
            </a:r>
            <a:endParaRPr lang="en-US" sz="2400" b="1" i="0" dirty="0">
              <a:solidFill>
                <a:srgbClr val="202122"/>
              </a:solidFill>
              <a:effectLst/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29394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5CE6D2E6-2F91-4CF3-B6F9-4D8DE1809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693" y="1692965"/>
            <a:ext cx="2793159" cy="1600200"/>
          </a:xfrm>
        </p:spPr>
        <p:txBody>
          <a:bodyPr/>
          <a:lstStyle/>
          <a:p>
            <a:r>
              <a:rPr lang="en-US" dirty="0">
                <a:latin typeface="72 Black" panose="020B0A04030603020204" pitchFamily="34" charset="0"/>
                <a:cs typeface="72 Black" panose="020B0A04030603020204" pitchFamily="34" charset="0"/>
              </a:rPr>
              <a:t>Table 5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D49391C7-6BEA-4260-AC32-53EBA9903B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86719728"/>
              </p:ext>
            </p:extLst>
          </p:nvPr>
        </p:nvGraphicFramePr>
        <p:xfrm>
          <a:off x="5406887" y="1308653"/>
          <a:ext cx="5473148" cy="4764481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3776869">
                  <a:extLst>
                    <a:ext uri="{9D8B030D-6E8A-4147-A177-3AD203B41FA5}">
                      <a16:colId xmlns:a16="http://schemas.microsoft.com/office/drawing/2014/main" val="3376707053"/>
                    </a:ext>
                  </a:extLst>
                </a:gridCol>
                <a:gridCol w="1696279">
                  <a:extLst>
                    <a:ext uri="{9D8B030D-6E8A-4147-A177-3AD203B41FA5}">
                      <a16:colId xmlns:a16="http://schemas.microsoft.com/office/drawing/2014/main" val="1106293190"/>
                    </a:ext>
                  </a:extLst>
                </a:gridCol>
              </a:tblGrid>
              <a:tr h="374591">
                <a:tc>
                  <a:txBody>
                    <a:bodyPr/>
                    <a:lstStyle/>
                    <a:p>
                      <a:pPr marL="1344930" marR="1323975" algn="ctr"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Field</a:t>
                      </a:r>
                      <a:r>
                        <a:rPr lang="en-US" sz="1600" spc="-1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</a:t>
                      </a:r>
                      <a:r>
                        <a:rPr lang="en-US" sz="16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Name</a:t>
                      </a:r>
                      <a:endParaRPr lang="en-US" sz="1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Mangal" panose="02040503050203030202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48970" marR="0"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Data</a:t>
                      </a:r>
                      <a:r>
                        <a:rPr lang="en-US" sz="1600" spc="-25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</a:t>
                      </a:r>
                      <a:r>
                        <a:rPr lang="en-US" sz="16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Type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Mangal" panose="02040503050203030202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310132066"/>
                  </a:ext>
                </a:extLst>
              </a:tr>
              <a:tr h="292503">
                <a:tc>
                  <a:txBody>
                    <a:bodyPr/>
                    <a:lstStyle/>
                    <a:p>
                      <a:pPr marL="67945" marR="0"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tripduration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Mangal" panose="02040503050203030202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 marR="0"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time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Mangal" panose="02040503050203030202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27955725"/>
                  </a:ext>
                </a:extLst>
              </a:tr>
              <a:tr h="292503">
                <a:tc>
                  <a:txBody>
                    <a:bodyPr/>
                    <a:lstStyle/>
                    <a:p>
                      <a:pPr marL="67945" marR="0"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starttime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Mangal" panose="02040503050203030202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 marR="0"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datetime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Mangal" panose="02040503050203030202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702300324"/>
                  </a:ext>
                </a:extLst>
              </a:tr>
              <a:tr h="292503">
                <a:tc>
                  <a:txBody>
                    <a:bodyPr/>
                    <a:lstStyle/>
                    <a:p>
                      <a:pPr marL="67945" marR="0"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stoptime</a:t>
                      </a:r>
                      <a:endParaRPr lang="en-US" sz="1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Mangal" panose="02040503050203030202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 marR="0"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datetime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Mangal" panose="02040503050203030202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240943719"/>
                  </a:ext>
                </a:extLst>
              </a:tr>
              <a:tr h="292503">
                <a:tc>
                  <a:txBody>
                    <a:bodyPr/>
                    <a:lstStyle/>
                    <a:p>
                      <a:pPr marL="67945" marR="0">
                        <a:spcBef>
                          <a:spcPts val="51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start</a:t>
                      </a:r>
                      <a:r>
                        <a:rPr lang="en-US" sz="1600" spc="-25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</a:t>
                      </a:r>
                      <a:r>
                        <a:rPr lang="en-US" sz="16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station</a:t>
                      </a:r>
                      <a:r>
                        <a:rPr lang="en-US" sz="1600" spc="-25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</a:t>
                      </a:r>
                      <a:r>
                        <a:rPr lang="en-US" sz="16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id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Mangal" panose="02040503050203030202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 marR="0">
                        <a:spcBef>
                          <a:spcPts val="51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int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Mangal" panose="02040503050203030202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545035241"/>
                  </a:ext>
                </a:extLst>
              </a:tr>
              <a:tr h="293677">
                <a:tc>
                  <a:txBody>
                    <a:bodyPr/>
                    <a:lstStyle/>
                    <a:p>
                      <a:pPr marL="67945" marR="0">
                        <a:spcBef>
                          <a:spcPts val="51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start</a:t>
                      </a:r>
                      <a:r>
                        <a:rPr lang="en-US" sz="1600" spc="-25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</a:t>
                      </a:r>
                      <a:r>
                        <a:rPr lang="en-US" sz="16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station</a:t>
                      </a:r>
                      <a:r>
                        <a:rPr lang="en-US" sz="1600" spc="-25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</a:t>
                      </a:r>
                      <a:r>
                        <a:rPr lang="en-US" sz="16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name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Mangal" panose="02040503050203030202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 marR="0">
                        <a:spcBef>
                          <a:spcPts val="51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varchar(20)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Mangal" panose="02040503050203030202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159622002"/>
                  </a:ext>
                </a:extLst>
              </a:tr>
              <a:tr h="291328">
                <a:tc>
                  <a:txBody>
                    <a:bodyPr/>
                    <a:lstStyle/>
                    <a:p>
                      <a:pPr marL="67945" marR="0"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start</a:t>
                      </a:r>
                      <a:r>
                        <a:rPr lang="en-US" sz="1600" spc="-4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</a:t>
                      </a:r>
                      <a:r>
                        <a:rPr lang="en-US" sz="16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station</a:t>
                      </a:r>
                      <a:r>
                        <a:rPr lang="en-US" sz="1600" spc="-25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</a:t>
                      </a:r>
                      <a:r>
                        <a:rPr lang="en-US" sz="16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latitude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Mangal" panose="02040503050203030202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 marR="0"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float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Mangal" panose="02040503050203030202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136213433"/>
                  </a:ext>
                </a:extLst>
              </a:tr>
              <a:tr h="292503">
                <a:tc>
                  <a:txBody>
                    <a:bodyPr/>
                    <a:lstStyle/>
                    <a:p>
                      <a:pPr marL="67945" marR="0">
                        <a:spcBef>
                          <a:spcPts val="51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start</a:t>
                      </a:r>
                      <a:r>
                        <a:rPr lang="en-US" sz="1600" spc="-35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</a:t>
                      </a:r>
                      <a:r>
                        <a:rPr lang="en-US" sz="16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station</a:t>
                      </a:r>
                      <a:r>
                        <a:rPr lang="en-US" sz="1600" spc="-35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</a:t>
                      </a:r>
                      <a:r>
                        <a:rPr lang="en-US" sz="16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longitude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Mangal" panose="02040503050203030202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 marR="0">
                        <a:spcBef>
                          <a:spcPts val="51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float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Mangal" panose="02040503050203030202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553719817"/>
                  </a:ext>
                </a:extLst>
              </a:tr>
              <a:tr h="292503">
                <a:tc>
                  <a:txBody>
                    <a:bodyPr/>
                    <a:lstStyle/>
                    <a:p>
                      <a:pPr marL="67945" marR="0">
                        <a:spcBef>
                          <a:spcPts val="51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end</a:t>
                      </a:r>
                      <a:r>
                        <a:rPr lang="en-US" sz="1600" spc="-25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</a:t>
                      </a:r>
                      <a:r>
                        <a:rPr lang="en-US" sz="16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station</a:t>
                      </a:r>
                      <a:r>
                        <a:rPr lang="en-US" sz="1600" spc="-25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</a:t>
                      </a:r>
                      <a:r>
                        <a:rPr lang="en-US" sz="16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id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Mangal" panose="02040503050203030202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 marR="0">
                        <a:spcBef>
                          <a:spcPts val="51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int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Mangal" panose="02040503050203030202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112071787"/>
                  </a:ext>
                </a:extLst>
              </a:tr>
              <a:tr h="292503">
                <a:tc>
                  <a:txBody>
                    <a:bodyPr/>
                    <a:lstStyle/>
                    <a:p>
                      <a:pPr marL="67945" marR="0">
                        <a:spcBef>
                          <a:spcPts val="51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end</a:t>
                      </a:r>
                      <a:r>
                        <a:rPr lang="en-US" sz="1600" spc="-25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</a:t>
                      </a:r>
                      <a:r>
                        <a:rPr lang="en-US" sz="16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station</a:t>
                      </a:r>
                      <a:r>
                        <a:rPr lang="en-US" sz="1600" spc="-2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</a:t>
                      </a:r>
                      <a:r>
                        <a:rPr lang="en-US" sz="16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name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Mangal" panose="02040503050203030202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 marR="0">
                        <a:spcBef>
                          <a:spcPts val="51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varchar(20)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Mangal" panose="02040503050203030202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426402832"/>
                  </a:ext>
                </a:extLst>
              </a:tr>
              <a:tr h="293677">
                <a:tc>
                  <a:txBody>
                    <a:bodyPr/>
                    <a:lstStyle/>
                    <a:p>
                      <a:pPr marL="67945" marR="0">
                        <a:spcBef>
                          <a:spcPts val="51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end</a:t>
                      </a:r>
                      <a:r>
                        <a:rPr lang="en-US" sz="1600" spc="-2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</a:t>
                      </a:r>
                      <a:r>
                        <a:rPr lang="en-US" sz="16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station</a:t>
                      </a:r>
                      <a:r>
                        <a:rPr lang="en-US" sz="1600" spc="-3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</a:t>
                      </a:r>
                      <a:r>
                        <a:rPr lang="en-US" sz="16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latitude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Mangal" panose="02040503050203030202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 marR="0">
                        <a:spcBef>
                          <a:spcPts val="51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float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Mangal" panose="02040503050203030202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775106986"/>
                  </a:ext>
                </a:extLst>
              </a:tr>
              <a:tr h="291328">
                <a:tc>
                  <a:txBody>
                    <a:bodyPr/>
                    <a:lstStyle/>
                    <a:p>
                      <a:pPr marL="67945" marR="0"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end</a:t>
                      </a:r>
                      <a:r>
                        <a:rPr lang="en-US" sz="1600" spc="-25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</a:t>
                      </a:r>
                      <a:r>
                        <a:rPr lang="en-US" sz="16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station</a:t>
                      </a:r>
                      <a:r>
                        <a:rPr lang="en-US" sz="1600" spc="-3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</a:t>
                      </a:r>
                      <a:r>
                        <a:rPr lang="en-US" sz="16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longitude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Mangal" panose="02040503050203030202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 marR="0"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float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Mangal" panose="02040503050203030202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600502766"/>
                  </a:ext>
                </a:extLst>
              </a:tr>
              <a:tr h="293677">
                <a:tc>
                  <a:txBody>
                    <a:bodyPr/>
                    <a:lstStyle/>
                    <a:p>
                      <a:pPr marL="67945" marR="0">
                        <a:spcBef>
                          <a:spcPts val="51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bikeid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Mangal" panose="02040503050203030202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 marR="0">
                        <a:spcBef>
                          <a:spcPts val="51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int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Mangal" panose="02040503050203030202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661638341"/>
                  </a:ext>
                </a:extLst>
              </a:tr>
              <a:tr h="291328">
                <a:tc>
                  <a:txBody>
                    <a:bodyPr/>
                    <a:lstStyle/>
                    <a:p>
                      <a:pPr marL="67945" marR="0"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usertype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Mangal" panose="02040503050203030202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 marR="0"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char(20)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Mangal" panose="02040503050203030202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53368116"/>
                  </a:ext>
                </a:extLst>
              </a:tr>
              <a:tr h="293677">
                <a:tc>
                  <a:txBody>
                    <a:bodyPr/>
                    <a:lstStyle/>
                    <a:p>
                      <a:pPr marL="67945" marR="0">
                        <a:spcBef>
                          <a:spcPts val="51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birth</a:t>
                      </a:r>
                      <a:r>
                        <a:rPr lang="en-US" sz="1600" spc="-15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</a:t>
                      </a:r>
                      <a:r>
                        <a:rPr lang="en-US" sz="16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year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Mangal" panose="02040503050203030202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 marR="0">
                        <a:spcBef>
                          <a:spcPts val="51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year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Mangal" panose="02040503050203030202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913654709"/>
                  </a:ext>
                </a:extLst>
              </a:tr>
              <a:tr h="293677">
                <a:tc>
                  <a:txBody>
                    <a:bodyPr/>
                    <a:lstStyle/>
                    <a:p>
                      <a:pPr marL="67945" marR="0"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gender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Mangal" panose="02040503050203030202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 marR="0"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int</a:t>
                      </a:r>
                      <a:endParaRPr lang="en-US" sz="1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Mangal" panose="02040503050203030202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223765118"/>
                  </a:ext>
                </a:extLst>
              </a:tr>
            </a:tbl>
          </a:graphicData>
        </a:graphic>
      </p:graphicFrame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B1C1E18-1C8D-4EB2-AD63-E249D83F33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88694" y="3293165"/>
            <a:ext cx="2793158" cy="3129279"/>
          </a:xfrm>
        </p:spPr>
        <p:txBody>
          <a:bodyPr/>
          <a:lstStyle/>
          <a:p>
            <a:r>
              <a:rPr lang="en-US" sz="1800" dirty="0">
                <a:solidFill>
                  <a:schemeClr val="bg1"/>
                </a:solidFill>
                <a:effectLst/>
                <a:latin typeface="72 Black" panose="020B0A04030603020204" pitchFamily="34" charset="0"/>
                <a:ea typeface="Times New Roman" panose="02020603050405020304" pitchFamily="18" charset="0"/>
                <a:cs typeface="72 Black" panose="020B0A04030603020204" pitchFamily="34" charset="0"/>
              </a:rPr>
              <a:t>Boston</a:t>
            </a: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6130E8A9-C09D-4CC6-BBE0-7AC76278C7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444360" tIns="723672" rIns="520536" bIns="41896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09455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1CAFA0B-E5FA-403B-90F2-8ED825122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511" y="877885"/>
            <a:ext cx="8825659" cy="1379755"/>
          </a:xfrm>
        </p:spPr>
        <p:txBody>
          <a:bodyPr/>
          <a:lstStyle/>
          <a:p>
            <a:pPr algn="ctr"/>
            <a:br>
              <a:rPr lang="en-US" dirty="0"/>
            </a:br>
            <a:r>
              <a:rPr lang="en-US" b="1" dirty="0">
                <a:latin typeface="Georgia" panose="02040502050405020303" pitchFamily="18" charset="0"/>
              </a:rPr>
              <a:t>Technology 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3C11D2A-5DF2-4545-B024-6499790848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27233" y="3834848"/>
            <a:ext cx="9738333" cy="2476500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Operating System :- 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Windows 10 Professional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RDBMS :- 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MySQL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Language :- 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Python </a:t>
            </a:r>
            <a:r>
              <a:rPr lang="en-US" sz="1600" i="1" dirty="0">
                <a:latin typeface="Cambria" panose="02040503050406030204" pitchFamily="18" charset="0"/>
                <a:ea typeface="Cambria" panose="02040503050406030204" pitchFamily="18" charset="0"/>
              </a:rPr>
              <a:t>(Panda library for data ETL purpose)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BI Tool :- 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Microsoft Power BI </a:t>
            </a:r>
            <a:r>
              <a:rPr lang="en-US" sz="1600" i="1" dirty="0">
                <a:latin typeface="Cambria" panose="02040503050406030204" pitchFamily="18" charset="0"/>
                <a:ea typeface="Cambria" panose="02040503050406030204" pitchFamily="18" charset="0"/>
              </a:rPr>
              <a:t>for reporting purpose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40730971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1922621F-A1D2-4D38-81D5-BBDFA929DA0B}"/>
              </a:ext>
            </a:extLst>
          </p:cNvPr>
          <p:cNvSpPr txBox="1">
            <a:spLocks/>
          </p:cNvSpPr>
          <p:nvPr/>
        </p:nvSpPr>
        <p:spPr bwMode="gray">
          <a:xfrm>
            <a:off x="3939914" y="1598810"/>
            <a:ext cx="4755515" cy="267764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latin typeface="Georgia" panose="02040502050405020303" pitchFamily="18" charset="0"/>
              </a:rPr>
              <a:t>Power BI</a:t>
            </a:r>
            <a:br>
              <a:rPr lang="en-US" b="1" dirty="0">
                <a:latin typeface="Georgia" panose="02040502050405020303" pitchFamily="18" charset="0"/>
              </a:rPr>
            </a:br>
            <a:r>
              <a:rPr lang="en-US" b="1" dirty="0">
                <a:latin typeface="Georgia" panose="02040502050405020303" pitchFamily="18" charset="0"/>
              </a:rPr>
              <a:t>Dashboard</a:t>
            </a:r>
          </a:p>
        </p:txBody>
      </p:sp>
    </p:spTree>
    <p:extLst>
      <p:ext uri="{BB962C8B-B14F-4D97-AF65-F5344CB8AC3E}">
        <p14:creationId xmlns:p14="http://schemas.microsoft.com/office/powerpoint/2010/main" val="26839057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1922621F-A1D2-4D38-81D5-BBDFA929DA0B}"/>
              </a:ext>
            </a:extLst>
          </p:cNvPr>
          <p:cNvSpPr txBox="1">
            <a:spLocks/>
          </p:cNvSpPr>
          <p:nvPr/>
        </p:nvSpPr>
        <p:spPr bwMode="gray">
          <a:xfrm>
            <a:off x="3718242" y="1801561"/>
            <a:ext cx="4755515" cy="267764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b="1" dirty="0">
              <a:latin typeface="Georgia" panose="02040502050405020303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EE97A9B-9F95-4814-AFD3-BDAAD779DC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6513" y="1333207"/>
            <a:ext cx="8704250" cy="492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8823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1922621F-A1D2-4D38-81D5-BBDFA929DA0B}"/>
              </a:ext>
            </a:extLst>
          </p:cNvPr>
          <p:cNvSpPr txBox="1">
            <a:spLocks/>
          </p:cNvSpPr>
          <p:nvPr/>
        </p:nvSpPr>
        <p:spPr bwMode="gray">
          <a:xfrm>
            <a:off x="3718242" y="1801561"/>
            <a:ext cx="4755515" cy="267764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b="1" dirty="0">
              <a:latin typeface="Georgia" panose="02040502050405020303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2237A61-64B2-43A9-892A-C8A1FEE8FD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3382" y="1191491"/>
            <a:ext cx="7952150" cy="5001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4276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1922621F-A1D2-4D38-81D5-BBDFA929DA0B}"/>
              </a:ext>
            </a:extLst>
          </p:cNvPr>
          <p:cNvSpPr txBox="1">
            <a:spLocks/>
          </p:cNvSpPr>
          <p:nvPr/>
        </p:nvSpPr>
        <p:spPr bwMode="gray">
          <a:xfrm>
            <a:off x="3718242" y="1801561"/>
            <a:ext cx="4755515" cy="267764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b="1" dirty="0">
              <a:latin typeface="Georgia" panose="02040502050405020303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5D4379-6474-410E-92BC-368AB2AB3C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8248" y="842601"/>
            <a:ext cx="7791574" cy="5530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4311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39560D4-8C31-4EB1-BB5A-419B8BF942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047" y="833075"/>
            <a:ext cx="7201905" cy="519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0179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52E834C-E3B8-4713-BBF8-51D72BE188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2179" y="794970"/>
            <a:ext cx="7287642" cy="5268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2678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E0EB8B3-5728-4E63-B74C-411CAB22CB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363" y="837838"/>
            <a:ext cx="7335274" cy="5182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7512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72D99FE-1AAE-4FC7-8911-07097DBFB3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42572" y="2563561"/>
            <a:ext cx="4755515" cy="2677648"/>
          </a:xfrm>
        </p:spPr>
        <p:txBody>
          <a:bodyPr/>
          <a:lstStyle/>
          <a:p>
            <a:r>
              <a:rPr lang="en-US" b="1" dirty="0">
                <a:latin typeface="Georgia" panose="02040502050405020303" pitchFamily="18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588557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6654B7DA-D353-4FE9-B571-52F2C9DB1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3250" y="1063416"/>
            <a:ext cx="8831816" cy="1372986"/>
          </a:xfrm>
        </p:spPr>
        <p:txBody>
          <a:bodyPr/>
          <a:lstStyle/>
          <a:p>
            <a:pPr algn="ctr"/>
            <a:r>
              <a:rPr lang="en-US" b="1" dirty="0">
                <a:latin typeface="Georgia" panose="02040502050405020303" pitchFamily="18" charset="0"/>
                <a:ea typeface="Verdana" panose="020B0604030504040204" pitchFamily="34" charset="0"/>
              </a:rPr>
              <a:t>Project Scope </a:t>
            </a:r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62010BAC-786C-4AE3-AE2B-8032FAA93C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70169" y="2984567"/>
            <a:ext cx="10545970" cy="1998251"/>
          </a:xfrm>
        </p:spPr>
        <p:txBody>
          <a:bodyPr>
            <a:noAutofit/>
          </a:bodyPr>
          <a:lstStyle/>
          <a:p>
            <a:pPr marR="297815" algn="just"/>
            <a:r>
              <a:rPr lang="en-US" sz="24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		</a:t>
            </a:r>
          </a:p>
          <a:p>
            <a:pPr marR="297815" algn="just"/>
            <a:endParaRPr 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R="297815" algn="just"/>
            <a:endParaRPr 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R="297815" algn="just"/>
            <a:endParaRPr lang="en-US" sz="2400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 marR="297815" algn="just"/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	</a:t>
            </a:r>
          </a:p>
          <a:p>
            <a:pPr marR="297815" algn="just"/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	</a:t>
            </a: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Due exponential growth in a data now a day it is fuel for company </a:t>
            </a:r>
            <a:r>
              <a:rPr lang="en-US" b="1" dirty="0">
                <a:highlight>
                  <a:srgbClr val="FFFF00"/>
                </a:highlight>
                <a:latin typeface="Cambria" panose="02040503050406030204" pitchFamily="18" charset="0"/>
                <a:ea typeface="Cambria" panose="02040503050406030204" pitchFamily="18" charset="0"/>
              </a:rPr>
              <a:t>to make data driven business decision</a:t>
            </a: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. In this project I would like</a:t>
            </a:r>
            <a:r>
              <a:rPr lang="en-US" sz="1600" b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to implement ETL flow for bicycle ride share system provider company</a:t>
            </a: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 to make data driven business decision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pPr marR="297815" algn="just">
              <a:spcBef>
                <a:spcPts val="0"/>
              </a:spcBef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	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The current condition of the department of bicycle ride sharing systems provider in analyzing and processing its data is as follow:- </a:t>
            </a:r>
          </a:p>
          <a:p>
            <a:pPr marL="742950" marR="297815" lvl="1" indent="-285750" algn="just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Each information system has its </a:t>
            </a:r>
            <a:r>
              <a:rPr lang="en-US" sz="1800" b="1" dirty="0">
                <a:latin typeface="Cambria" panose="02040503050406030204" pitchFamily="18" charset="0"/>
                <a:ea typeface="Cambria" panose="02040503050406030204" pitchFamily="18" charset="0"/>
              </a:rPr>
              <a:t>own data. </a:t>
            </a:r>
          </a:p>
          <a:p>
            <a:pPr marL="742950" marR="297815" lvl="1" indent="-285750" algn="just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The data is in a flat file format (.csv), the data is scattered in each information system, </a:t>
            </a:r>
            <a:r>
              <a:rPr lang="en-US" sz="1800" b="1" dirty="0">
                <a:latin typeface="Cambria" panose="02040503050406030204" pitchFamily="18" charset="0"/>
                <a:ea typeface="Cambria" panose="02040503050406030204" pitchFamily="18" charset="0"/>
              </a:rPr>
              <a:t>redundancy in data is still occurring in the analysis and decision-making. </a:t>
            </a:r>
            <a:endParaRPr lang="en-US" sz="1600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742950" marR="297815" lvl="1" indent="-285750" algn="just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The executives of the bicycle ride sharing system provider had to do a recap of data from each information system </a:t>
            </a:r>
            <a:r>
              <a:rPr lang="en-US" sz="1800" b="1" dirty="0">
                <a:latin typeface="Cambria" panose="02040503050406030204" pitchFamily="18" charset="0"/>
                <a:ea typeface="Cambria" panose="02040503050406030204" pitchFamily="18" charset="0"/>
              </a:rPr>
              <a:t>for improving the performance</a:t>
            </a: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 of the company by providing </a:t>
            </a:r>
            <a:r>
              <a:rPr lang="en-US" sz="1800" b="1" dirty="0">
                <a:latin typeface="Cambria" panose="02040503050406030204" pitchFamily="18" charset="0"/>
                <a:ea typeface="Cambria" panose="02040503050406030204" pitchFamily="18" charset="0"/>
              </a:rPr>
              <a:t>the accurate and up to date data </a:t>
            </a: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to generate </a:t>
            </a:r>
            <a:r>
              <a:rPr lang="en-US" sz="1800" b="1" dirty="0">
                <a:latin typeface="Cambria" panose="02040503050406030204" pitchFamily="18" charset="0"/>
                <a:ea typeface="Cambria" panose="02040503050406030204" pitchFamily="18" charset="0"/>
              </a:rPr>
              <a:t>strategic decisions</a:t>
            </a: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pPr algn="just"/>
            <a:endParaRPr 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40464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72D99FE-1AAE-4FC7-8911-07097DBFB3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36485" y="2894866"/>
            <a:ext cx="4755515" cy="2677648"/>
          </a:xfrm>
        </p:spPr>
        <p:txBody>
          <a:bodyPr/>
          <a:lstStyle/>
          <a:p>
            <a:r>
              <a:rPr lang="en-US" b="1" dirty="0">
                <a:latin typeface="Georgia" panose="02040502050405020303" pitchFamily="18" charset="0"/>
              </a:rPr>
              <a:t>Q &amp; A </a:t>
            </a:r>
          </a:p>
        </p:txBody>
      </p:sp>
    </p:spTree>
    <p:extLst>
      <p:ext uri="{BB962C8B-B14F-4D97-AF65-F5344CB8AC3E}">
        <p14:creationId xmlns:p14="http://schemas.microsoft.com/office/powerpoint/2010/main" val="265006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6654B7DA-D353-4FE9-B571-52F2C9DB1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3250" y="1063416"/>
            <a:ext cx="8831816" cy="1372986"/>
          </a:xfrm>
        </p:spPr>
        <p:txBody>
          <a:bodyPr/>
          <a:lstStyle/>
          <a:p>
            <a:pPr algn="ctr"/>
            <a:r>
              <a:rPr lang="en-US" sz="2400" b="1" dirty="0">
                <a:latin typeface="Georgia" panose="02040502050405020303" pitchFamily="18" charset="0"/>
                <a:ea typeface="Verdana" panose="020B0604030504040204" pitchFamily="34" charset="0"/>
              </a:rPr>
              <a:t> 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42823CD-9D7F-4726-A547-F2A88E874F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75651" y="4421599"/>
            <a:ext cx="10440698" cy="1598201"/>
          </a:xfrm>
        </p:spPr>
        <p:txBody>
          <a:bodyPr>
            <a:noAutofit/>
          </a:bodyPr>
          <a:lstStyle/>
          <a:p>
            <a:pPr marR="297815" algn="just"/>
            <a:r>
              <a:rPr lang="en-US" sz="24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		</a:t>
            </a:r>
            <a:endParaRPr 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D1D989-AEDC-40DB-9856-7E9E127E1703}"/>
              </a:ext>
            </a:extLst>
          </p:cNvPr>
          <p:cNvSpPr txBox="1"/>
          <p:nvPr/>
        </p:nvSpPr>
        <p:spPr>
          <a:xfrm>
            <a:off x="1260971" y="3333825"/>
            <a:ext cx="10055378" cy="33137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295275" indent="-285750" algn="just">
              <a:spcBef>
                <a:spcPts val="1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The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aim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of bicycle ride share system provider is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Cambria" panose="02040503050406030204" pitchFamily="18" charset="0"/>
                <a:ea typeface="Cambria" panose="02040503050406030204" pitchFamily="18" charset="0"/>
              </a:rPr>
              <a:t>to be a significant player in its chosen markets.</a:t>
            </a:r>
          </a:p>
          <a:p>
            <a:pPr marL="285750" marR="295275" indent="-285750" algn="just">
              <a:spcBef>
                <a:spcPts val="1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Their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expertise, service and execution skills 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will differentiate the strategic business unit (SBU) from its peers. </a:t>
            </a:r>
          </a:p>
          <a:p>
            <a:pPr marL="285750" marR="295275" indent="-285750" algn="just">
              <a:spcBef>
                <a:spcPts val="1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The project is required in order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to help the decision makers 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of the company to make an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EFFECTIVE DECISION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. </a:t>
            </a:r>
          </a:p>
          <a:p>
            <a:pPr marL="285750" marR="295275" indent="-285750" algn="just">
              <a:spcBef>
                <a:spcPts val="1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Effective decisions are choices that move an organization closer to an agreed-on set of goals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 a timely manner. </a:t>
            </a:r>
          </a:p>
          <a:p>
            <a:pPr marL="285750" marR="295275" indent="-285750" algn="just">
              <a:spcBef>
                <a:spcPts val="1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Effective decision making is important at all organizational levels.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Timely Foundation And Feedback Information 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is needed as part of that effective decision-making. Therefore, we need to make business intelligence available throughout the organization.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6" name="Title 8">
            <a:extLst>
              <a:ext uri="{FF2B5EF4-FFF2-40B4-BE49-F238E27FC236}">
                <a16:creationId xmlns:a16="http://schemas.microsoft.com/office/drawing/2014/main" id="{9097178F-3153-42EA-8EB2-C5E7900BC7AB}"/>
              </a:ext>
            </a:extLst>
          </p:cNvPr>
          <p:cNvSpPr txBox="1">
            <a:spLocks/>
          </p:cNvSpPr>
          <p:nvPr/>
        </p:nvSpPr>
        <p:spPr bwMode="gray">
          <a:xfrm>
            <a:off x="1585650" y="1215816"/>
            <a:ext cx="8831816" cy="137298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n-US" sz="3200" b="1" dirty="0">
              <a:latin typeface="Georgia" panose="02040502050405020303" pitchFamily="18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3000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6654B7DA-D353-4FE9-B571-52F2C9DB1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3250" y="1063416"/>
            <a:ext cx="8831816" cy="1372986"/>
          </a:xfrm>
        </p:spPr>
        <p:txBody>
          <a:bodyPr/>
          <a:lstStyle/>
          <a:p>
            <a:pPr algn="ctr"/>
            <a:r>
              <a:rPr lang="en-US" b="1" dirty="0">
                <a:latin typeface="Georgia" panose="02040502050405020303" pitchFamily="18" charset="0"/>
                <a:ea typeface="Verdana" panose="020B0604030504040204" pitchFamily="34" charset="0"/>
              </a:rPr>
              <a:t>Project Workflow 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42823CD-9D7F-4726-A547-F2A88E874F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4434" y="4134679"/>
            <a:ext cx="10521218" cy="1659906"/>
          </a:xfrm>
        </p:spPr>
        <p:txBody>
          <a:bodyPr>
            <a:noAutofit/>
          </a:bodyPr>
          <a:lstStyle/>
          <a:p>
            <a:pPr marL="342900" marR="297815" indent="-342900" algn="just">
              <a:buFont typeface="+mj-lt"/>
              <a:buAutoNum type="arabicPeriod"/>
            </a:pP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Extraction Phase :- 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In this phase of project I extracted sensor generated open source bicycle ride share 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(.csv files)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data  for five different cities in US like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hlinkClick r:id="rId2"/>
              </a:rPr>
              <a:t>Chicago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hlinkClick r:id="rId3"/>
              </a:rPr>
              <a:t>New York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hlinkClick r:id="rId3"/>
              </a:rPr>
              <a:t>New Jersey City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hlinkClick r:id="rId4"/>
              </a:rPr>
              <a:t>Washington DC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hlinkClick r:id="rId5"/>
              </a:rPr>
              <a:t>Boston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. Data is from year 2017 to 2020 store on AWS S3 bucket to the system for ETL purpose.</a:t>
            </a:r>
          </a:p>
          <a:p>
            <a:pPr marL="342900" marR="297815" indent="-342900" algn="just">
              <a:buFont typeface="+mj-lt"/>
              <a:buAutoNum type="arabicPeriod"/>
            </a:pP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Transformation Phase :-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In this phase of project I perform all data preprocessing and cleaning operations 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(Python panda library)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on all extracted bicycle ride share data. Data preprocessing include handling missing &amp; duplicate data also transforming data in proper format so it is useful for query and analysis purpose.</a:t>
            </a:r>
          </a:p>
          <a:p>
            <a:pPr marL="342900" marR="297815" indent="-342900" algn="just">
              <a:buFont typeface="+mj-lt"/>
              <a:buAutoNum type="arabicPeriod"/>
            </a:pP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Load Phase :-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In this phase of project I load all transformed data in relational database system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(MySQL)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. The data which load into relational database system is useful for company to make data driven business decision using KPI’s like</a:t>
            </a:r>
          </a:p>
        </p:txBody>
      </p:sp>
    </p:spTree>
    <p:extLst>
      <p:ext uri="{BB962C8B-B14F-4D97-AF65-F5344CB8AC3E}">
        <p14:creationId xmlns:p14="http://schemas.microsoft.com/office/powerpoint/2010/main" val="8739906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42823CD-9D7F-4726-A547-F2A88E874F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068347" y="3614531"/>
            <a:ext cx="10440698" cy="2639182"/>
          </a:xfrm>
        </p:spPr>
        <p:txBody>
          <a:bodyPr>
            <a:noAutofit/>
          </a:bodyPr>
          <a:lstStyle/>
          <a:p>
            <a:pPr marR="297815" algn="just"/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Popular times of travel :-</a:t>
            </a:r>
          </a:p>
          <a:p>
            <a:pPr marL="342900" marR="297815" indent="-342900" algn="just">
              <a:buFont typeface="Wingdings" panose="05000000000000000000" pitchFamily="2" charset="2"/>
              <a:buChar char="Ø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	Most common month</a:t>
            </a:r>
          </a:p>
          <a:p>
            <a:pPr marR="297815" algn="just"/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R="297815" algn="just"/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Title 8">
            <a:extLst>
              <a:ext uri="{FF2B5EF4-FFF2-40B4-BE49-F238E27FC236}">
                <a16:creationId xmlns:a16="http://schemas.microsoft.com/office/drawing/2014/main" id="{41C0E10C-EF34-458C-BA49-967FB31CB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3250" y="1063416"/>
            <a:ext cx="8831816" cy="1372986"/>
          </a:xfrm>
        </p:spPr>
        <p:txBody>
          <a:bodyPr/>
          <a:lstStyle/>
          <a:p>
            <a:pPr algn="ctr"/>
            <a:r>
              <a:rPr lang="en-US" b="1" dirty="0">
                <a:latin typeface="Georgia" panose="02040502050405020303" pitchFamily="18" charset="0"/>
                <a:ea typeface="Verdana" panose="020B0604030504040204" pitchFamily="34" charset="0"/>
              </a:rPr>
              <a:t>K P I – </a:t>
            </a:r>
            <a:r>
              <a:rPr lang="en-US" sz="3200" b="1" dirty="0">
                <a:latin typeface="Georgia" panose="02040502050405020303" pitchFamily="18" charset="0"/>
                <a:ea typeface="Verdana" panose="020B0604030504040204" pitchFamily="34" charset="0"/>
              </a:rPr>
              <a:t>Key Performance Indicators</a:t>
            </a:r>
            <a:endParaRPr lang="en-US" b="1" dirty="0">
              <a:latin typeface="Georgia" panose="02040502050405020303" pitchFamily="18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30676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42823CD-9D7F-4726-A547-F2A88E874F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751302" y="3641035"/>
            <a:ext cx="10440698" cy="2639182"/>
          </a:xfrm>
        </p:spPr>
        <p:txBody>
          <a:bodyPr>
            <a:noAutofit/>
          </a:bodyPr>
          <a:lstStyle/>
          <a:p>
            <a:pPr marR="297815" algn="just"/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Popular station :-</a:t>
            </a:r>
          </a:p>
          <a:p>
            <a:pPr marL="342900" marR="297815" indent="-342900" algn="just">
              <a:buFont typeface="Wingdings" panose="05000000000000000000" pitchFamily="2" charset="2"/>
              <a:buChar char="Ø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	Most common start station</a:t>
            </a:r>
          </a:p>
          <a:p>
            <a:pPr marR="297815" algn="just"/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R="297815" algn="just"/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Title 8">
            <a:extLst>
              <a:ext uri="{FF2B5EF4-FFF2-40B4-BE49-F238E27FC236}">
                <a16:creationId xmlns:a16="http://schemas.microsoft.com/office/drawing/2014/main" id="{9C03C3C3-5302-4445-BE74-F540555C5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3250" y="1063416"/>
            <a:ext cx="8831816" cy="1372986"/>
          </a:xfrm>
        </p:spPr>
        <p:txBody>
          <a:bodyPr/>
          <a:lstStyle/>
          <a:p>
            <a:pPr algn="ctr"/>
            <a:r>
              <a:rPr lang="en-US" b="1" dirty="0">
                <a:latin typeface="Georgia" panose="02040502050405020303" pitchFamily="18" charset="0"/>
                <a:ea typeface="Verdana" panose="020B0604030504040204" pitchFamily="34" charset="0"/>
              </a:rPr>
              <a:t>K P I – </a:t>
            </a:r>
            <a:r>
              <a:rPr lang="en-US" sz="3200" b="1" dirty="0">
                <a:latin typeface="Georgia" panose="02040502050405020303" pitchFamily="18" charset="0"/>
                <a:ea typeface="Verdana" panose="020B0604030504040204" pitchFamily="34" charset="0"/>
              </a:rPr>
              <a:t>Key Performance Indicators</a:t>
            </a:r>
            <a:endParaRPr lang="en-US" b="1" dirty="0">
              <a:latin typeface="Georgia" panose="02040502050405020303" pitchFamily="18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43039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6654B7DA-D353-4FE9-B571-52F2C9DB1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Georgia" panose="02040502050405020303" pitchFamily="18" charset="0"/>
                <a:ea typeface="Verdana" panose="020B0604030504040204" pitchFamily="34" charset="0"/>
              </a:rPr>
              <a:t> 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42823CD-9D7F-4726-A547-F2A88E874F17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2760194" y="2779644"/>
            <a:ext cx="10440987" cy="3753678"/>
          </a:xfrm>
        </p:spPr>
        <p:txBody>
          <a:bodyPr>
            <a:noAutofit/>
          </a:bodyPr>
          <a:lstStyle/>
          <a:p>
            <a:pPr marL="0" marR="297815" indent="0" algn="just">
              <a:buNone/>
            </a:pP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Trip duration :-</a:t>
            </a:r>
          </a:p>
          <a:p>
            <a:pPr marR="297815" algn="just">
              <a:buFont typeface="Wingdings" panose="05000000000000000000" pitchFamily="2" charset="2"/>
              <a:buChar char="Ø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	Popular trip duration. </a:t>
            </a:r>
          </a:p>
          <a:p>
            <a:pPr marL="0" marR="297815" lvl="0" indent="0" algn="just">
              <a:lnSpc>
                <a:spcPct val="167000"/>
              </a:lnSpc>
              <a:buNone/>
              <a:tabLst>
                <a:tab pos="915670" algn="l"/>
              </a:tabLst>
            </a:pP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User info :-</a:t>
            </a:r>
          </a:p>
          <a:p>
            <a:pPr marR="297815" lvl="0" algn="just">
              <a:lnSpc>
                <a:spcPct val="150000"/>
              </a:lnSpc>
              <a:buFont typeface="Wingdings" panose="05000000000000000000" pitchFamily="2" charset="2"/>
              <a:buChar char="Ø"/>
              <a:tabLst>
                <a:tab pos="915670" algn="l"/>
              </a:tabLst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Counts of each user type</a:t>
            </a:r>
          </a:p>
          <a:p>
            <a:pPr marR="297815" lvl="0" algn="just">
              <a:lnSpc>
                <a:spcPct val="150000"/>
              </a:lnSpc>
              <a:buFont typeface="Wingdings" panose="05000000000000000000" pitchFamily="2" charset="2"/>
              <a:buChar char="Ø"/>
              <a:tabLst>
                <a:tab pos="915670" algn="l"/>
              </a:tabLst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Counts of each gender      </a:t>
            </a:r>
          </a:p>
          <a:p>
            <a:pPr marL="0" marR="297815" lvl="0" indent="0" algn="just">
              <a:lnSpc>
                <a:spcPct val="167000"/>
              </a:lnSpc>
              <a:buNone/>
              <a:tabLst>
                <a:tab pos="915670" algn="l"/>
              </a:tabLst>
            </a:pP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Title 8">
            <a:extLst>
              <a:ext uri="{FF2B5EF4-FFF2-40B4-BE49-F238E27FC236}">
                <a16:creationId xmlns:a16="http://schemas.microsoft.com/office/drawing/2014/main" id="{3B48927E-E652-4539-9F61-FEEE0F6C8468}"/>
              </a:ext>
            </a:extLst>
          </p:cNvPr>
          <p:cNvSpPr txBox="1">
            <a:spLocks/>
          </p:cNvSpPr>
          <p:nvPr/>
        </p:nvSpPr>
        <p:spPr bwMode="gray">
          <a:xfrm>
            <a:off x="1419998" y="640657"/>
            <a:ext cx="8831816" cy="137298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b="1">
                <a:latin typeface="Georgia" panose="02040502050405020303" pitchFamily="18" charset="0"/>
                <a:ea typeface="Verdana" panose="020B0604030504040204" pitchFamily="34" charset="0"/>
              </a:rPr>
              <a:t>K P I – </a:t>
            </a:r>
            <a:r>
              <a:rPr lang="en-US" sz="3200" b="1">
                <a:latin typeface="Georgia" panose="02040502050405020303" pitchFamily="18" charset="0"/>
                <a:ea typeface="Verdana" panose="020B0604030504040204" pitchFamily="34" charset="0"/>
              </a:rPr>
              <a:t>Key Performance Indicators</a:t>
            </a:r>
            <a:endParaRPr lang="en-US" b="1" dirty="0">
              <a:latin typeface="Georgia" panose="02040502050405020303" pitchFamily="18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41825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9B0E6-F447-42A4-98D8-58C583833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Georgia" panose="02040502050405020303" pitchFamily="18" charset="0"/>
              </a:rPr>
              <a:t> Use Case Diagram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A3A9984-EE91-420A-A1E6-9C9DC7F857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9189" y="2640987"/>
            <a:ext cx="7073622" cy="4024855"/>
          </a:xfrm>
        </p:spPr>
      </p:pic>
    </p:spTree>
    <p:extLst>
      <p:ext uri="{BB962C8B-B14F-4D97-AF65-F5344CB8AC3E}">
        <p14:creationId xmlns:p14="http://schemas.microsoft.com/office/powerpoint/2010/main" val="29649029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1783</TotalTime>
  <Words>955</Words>
  <Application>Microsoft Office PowerPoint</Application>
  <PresentationFormat>Widescreen</PresentationFormat>
  <Paragraphs>220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41" baseType="lpstr">
      <vt:lpstr>72 Black</vt:lpstr>
      <vt:lpstr>Arial</vt:lpstr>
      <vt:lpstr>Bookman Old Style</vt:lpstr>
      <vt:lpstr>Cambria</vt:lpstr>
      <vt:lpstr>Century Gothic</vt:lpstr>
      <vt:lpstr>Georgia</vt:lpstr>
      <vt:lpstr>Times New Roman</vt:lpstr>
      <vt:lpstr>Verdana</vt:lpstr>
      <vt:lpstr>Wingdings</vt:lpstr>
      <vt:lpstr>Wingdings 3</vt:lpstr>
      <vt:lpstr>Ion Boardroom</vt:lpstr>
      <vt:lpstr> ETL Implementation For Bicycle Ride Share System Provider</vt:lpstr>
      <vt:lpstr>Quote’</vt:lpstr>
      <vt:lpstr>Project Scope </vt:lpstr>
      <vt:lpstr> </vt:lpstr>
      <vt:lpstr>Project Workflow </vt:lpstr>
      <vt:lpstr>K P I – Key Performance Indicators</vt:lpstr>
      <vt:lpstr>K P I – Key Performance Indicators</vt:lpstr>
      <vt:lpstr> </vt:lpstr>
      <vt:lpstr> Use Case Diagram</vt:lpstr>
      <vt:lpstr>Business Use Case Diagram</vt:lpstr>
      <vt:lpstr>Activity Diagram (Extract)</vt:lpstr>
      <vt:lpstr>Activity Diagram (Transform)</vt:lpstr>
      <vt:lpstr>Activity Diagram (Load)</vt:lpstr>
      <vt:lpstr>Design Of Target System </vt:lpstr>
      <vt:lpstr>Table Specifications</vt:lpstr>
      <vt:lpstr>Table 1</vt:lpstr>
      <vt:lpstr>Table 2</vt:lpstr>
      <vt:lpstr>Table 3</vt:lpstr>
      <vt:lpstr>Table 4</vt:lpstr>
      <vt:lpstr>Table 5</vt:lpstr>
      <vt:lpstr> Technology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You!</vt:lpstr>
      <vt:lpstr>Q &amp; A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ETL Implementation for bicycle ride share system provider</dc:title>
  <dc:creator>Aditya Kulthe</dc:creator>
  <cp:lastModifiedBy>Atharva Kulthe</cp:lastModifiedBy>
  <cp:revision>32</cp:revision>
  <dcterms:created xsi:type="dcterms:W3CDTF">2022-02-06T05:59:48Z</dcterms:created>
  <dcterms:modified xsi:type="dcterms:W3CDTF">2022-09-22T02:39:24Z</dcterms:modified>
</cp:coreProperties>
</file>