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640" r:id="rId2"/>
    <p:sldId id="3694" r:id="rId3"/>
    <p:sldId id="3722" r:id="rId4"/>
    <p:sldId id="3725" r:id="rId5"/>
    <p:sldId id="3723" r:id="rId6"/>
    <p:sldId id="3721" r:id="rId7"/>
    <p:sldId id="3724" r:id="rId8"/>
    <p:sldId id="3727" r:id="rId9"/>
    <p:sldId id="3731" r:id="rId10"/>
    <p:sldId id="3728" r:id="rId11"/>
    <p:sldId id="364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EE144-75ED-28AD-0CD3-9B1AED587AD2}" v="164" dt="2023-09-19T09:09:47.898"/>
    <p1510:client id="{06D9B731-6DE8-4834-9F96-8D67BCFE1AAC}" v="87" dt="2023-09-19T05:37:34.468"/>
    <p1510:client id="{1CDE1F1D-DE25-14A7-4542-9764CCA1248E}" v="1469" dt="2023-09-18T14:03:07.902"/>
    <p1510:client id="{24C0E50B-6250-46E8-8438-C817D2B429A0}" v="11" dt="2023-09-18T18:26:57.727"/>
    <p1510:client id="{593B913F-BFD9-33F9-E595-730E50C2DE1E}" v="14" dt="2023-09-19T07:36:24.130"/>
    <p1510:client id="{C72E4FEE-B7BB-7C3B-8013-762CFFC9836F}" v="921" dt="2023-09-18T13:56:20.873"/>
    <p1510:client id="{D6386D88-7C29-5683-BE15-3A174EE21BD8}" v="29" dt="2023-09-19T06:17:41.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10/8/2023</a:t>
            </a:fld>
            <a:endParaRPr lang="en-US"/>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10/8/2023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kankshaSingh1313/PlatePal.gi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018967" y="1696792"/>
            <a:ext cx="8154063" cy="2585323"/>
          </a:xfrm>
          <a:prstGeom prst="rect">
            <a:avLst/>
          </a:prstGeom>
          <a:noFill/>
        </p:spPr>
        <p:txBody>
          <a:bodyPr wrap="square" rtlCol="0">
            <a:spAutoFit/>
          </a:bodyPr>
          <a:lstStyle/>
          <a:p>
            <a:pPr algn="ctr"/>
            <a:r>
              <a:rPr lang="en-IN" sz="5400">
                <a:latin typeface="Times New Roman" panose="02020603050405020304" pitchFamily="18" charset="0"/>
                <a:cs typeface="Times New Roman" panose="02020603050405020304" pitchFamily="18" charset="0"/>
              </a:rPr>
              <a:t>Cloud Orchestration and Infrastructure Automation Project</a:t>
            </a:r>
          </a:p>
        </p:txBody>
      </p:sp>
      <p:sp>
        <p:nvSpPr>
          <p:cNvPr id="4" name="TextBox 3"/>
          <p:cNvSpPr txBox="1"/>
          <p:nvPr/>
        </p:nvSpPr>
        <p:spPr>
          <a:xfrm>
            <a:off x="1121722" y="4361121"/>
            <a:ext cx="9948555" cy="1631216"/>
          </a:xfrm>
          <a:prstGeom prst="rect">
            <a:avLst/>
          </a:prstGeom>
          <a:noFill/>
        </p:spPr>
        <p:txBody>
          <a:bodyPr wrap="square" lIns="91440" tIns="45720" rIns="91440" bIns="45720" rtlCol="0" anchor="t">
            <a:spAutoFit/>
          </a:bodyPr>
          <a:lstStyle/>
          <a:p>
            <a:pPr algn="ctr"/>
            <a:r>
              <a:rPr lang="en-IN" sz="3600">
                <a:latin typeface="Times New Roman"/>
                <a:cs typeface="Times New Roman"/>
              </a:rPr>
              <a:t>PlatePal: Food Application</a:t>
            </a:r>
            <a:endParaRPr lang="en-IN" sz="5400">
              <a:latin typeface="Times New Roman"/>
              <a:cs typeface="Times New Roman"/>
            </a:endParaRPr>
          </a:p>
          <a:p>
            <a:br>
              <a:rPr lang="en-IN" sz="3200"/>
            </a:br>
            <a:endParaRPr lang="en-IN" sz="3200"/>
          </a:p>
        </p:txBody>
      </p:sp>
      <p:sp>
        <p:nvSpPr>
          <p:cNvPr id="10" name="TextBox 9">
            <a:extLst>
              <a:ext uri="{FF2B5EF4-FFF2-40B4-BE49-F238E27FC236}">
                <a16:creationId xmlns:a16="http://schemas.microsoft.com/office/drawing/2014/main" id="{C2F12844-7D7B-9449-9B33-46EA047F7017}"/>
              </a:ext>
            </a:extLst>
          </p:cNvPr>
          <p:cNvSpPr txBox="1"/>
          <p:nvPr/>
        </p:nvSpPr>
        <p:spPr>
          <a:xfrm>
            <a:off x="260430" y="5145530"/>
            <a:ext cx="6097656" cy="2031325"/>
          </a:xfrm>
          <a:prstGeom prst="rect">
            <a:avLst/>
          </a:prstGeom>
          <a:noFill/>
        </p:spPr>
        <p:txBody>
          <a:bodyPr wrap="square">
            <a:spAutoFit/>
          </a:bodyPr>
          <a:lstStyle/>
          <a:p>
            <a:pPr rtl="0">
              <a:spcBef>
                <a:spcPts val="0"/>
              </a:spcBef>
              <a:spcAft>
                <a:spcPts val="0"/>
              </a:spcAft>
            </a:pPr>
            <a:r>
              <a:rPr lang="en-IN" sz="1800" b="1" i="0" u="none" strike="noStrike">
                <a:solidFill>
                  <a:srgbClr val="000000"/>
                </a:solidFill>
                <a:effectLst/>
                <a:latin typeface="Calibri" panose="020F0502020204030204" pitchFamily="34" charset="0"/>
              </a:rPr>
              <a:t>Presented by:</a:t>
            </a:r>
            <a:endParaRPr lang="en-IN" b="0">
              <a:effectLst/>
            </a:endParaRPr>
          </a:p>
          <a:p>
            <a:r>
              <a:rPr lang="en-IN">
                <a:solidFill>
                  <a:srgbClr val="000000"/>
                </a:solidFill>
                <a:latin typeface="Calibri" panose="020F0502020204030204" pitchFamily="34" charset="0"/>
              </a:rPr>
              <a:t>Aditya Kumar Tiwari</a:t>
            </a:r>
            <a:r>
              <a:rPr lang="en-IN" sz="1800" b="0" i="0" u="none" strike="noStrike">
                <a:solidFill>
                  <a:srgbClr val="000000"/>
                </a:solidFill>
                <a:effectLst/>
                <a:latin typeface="Calibri" panose="020F0502020204030204" pitchFamily="34" charset="0"/>
              </a:rPr>
              <a:t>, </a:t>
            </a:r>
            <a:r>
              <a:rPr lang="en-IN">
                <a:solidFill>
                  <a:srgbClr val="000000"/>
                </a:solidFill>
                <a:latin typeface="Calibri" panose="020F0502020204030204" pitchFamily="34" charset="0"/>
              </a:rPr>
              <a:t>R2142201587</a:t>
            </a:r>
            <a:r>
              <a:rPr lang="en-IN" sz="1800" b="0" i="0" u="none" strike="noStrike">
                <a:solidFill>
                  <a:srgbClr val="000000"/>
                </a:solidFill>
                <a:effectLst/>
                <a:latin typeface="Calibri" panose="020F0502020204030204" pitchFamily="34" charset="0"/>
              </a:rPr>
              <a:t> </a:t>
            </a:r>
            <a:endParaRPr lang="en-IN" b="0">
              <a:effectLst/>
            </a:endParaRPr>
          </a:p>
          <a:p>
            <a:pPr rtl="0">
              <a:spcBef>
                <a:spcPts val="0"/>
              </a:spcBef>
              <a:spcAft>
                <a:spcPts val="0"/>
              </a:spcAft>
            </a:pPr>
            <a:r>
              <a:rPr lang="en-IN" sz="1800" b="0" i="0" u="none" strike="noStrike">
                <a:solidFill>
                  <a:srgbClr val="000000"/>
                </a:solidFill>
                <a:effectLst/>
                <a:latin typeface="Calibri" panose="020F0502020204030204" pitchFamily="34" charset="0"/>
              </a:rPr>
              <a:t>Ajay Saini, R2142211390</a:t>
            </a:r>
          </a:p>
          <a:p>
            <a:pPr rtl="0">
              <a:spcBef>
                <a:spcPts val="0"/>
              </a:spcBef>
              <a:spcAft>
                <a:spcPts val="0"/>
              </a:spcAft>
            </a:pPr>
            <a:r>
              <a:rPr lang="en-IN">
                <a:solidFill>
                  <a:srgbClr val="000000"/>
                </a:solidFill>
                <a:latin typeface="Calibri" panose="020F0502020204030204" pitchFamily="34" charset="0"/>
              </a:rPr>
              <a:t>Akanksha Singh, R2142201586</a:t>
            </a:r>
          </a:p>
          <a:p>
            <a:pPr rtl="0">
              <a:spcBef>
                <a:spcPts val="0"/>
              </a:spcBef>
              <a:spcAft>
                <a:spcPts val="0"/>
              </a:spcAft>
            </a:pPr>
            <a:r>
              <a:rPr lang="en-IN" b="0">
                <a:solidFill>
                  <a:srgbClr val="000000"/>
                </a:solidFill>
                <a:effectLst/>
                <a:latin typeface="Calibri" panose="020F0502020204030204" pitchFamily="34" charset="0"/>
              </a:rPr>
              <a:t>Harshit Ojha, R2142211405</a:t>
            </a:r>
            <a:endParaRPr lang="en-IN" b="0">
              <a:effectLst/>
            </a:endParaRPr>
          </a:p>
          <a:p>
            <a:br>
              <a:rPr lang="en-IN"/>
            </a:br>
            <a:endParaRPr lang="en-US"/>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6097656" cy="2031325"/>
          </a:xfrm>
          <a:prstGeom prst="rect">
            <a:avLst/>
          </a:prstGeom>
          <a:noFill/>
        </p:spPr>
        <p:txBody>
          <a:bodyPr wrap="square">
            <a:spAutoFit/>
          </a:bodyPr>
          <a:lstStyle/>
          <a:p>
            <a:pPr rtl="0">
              <a:spcBef>
                <a:spcPts val="0"/>
              </a:spcBef>
              <a:spcAft>
                <a:spcPts val="0"/>
              </a:spcAft>
            </a:pPr>
            <a:r>
              <a:rPr lang="en-IN" sz="1800" b="1" i="0" u="none" strike="noStrike">
                <a:solidFill>
                  <a:srgbClr val="000000"/>
                </a:solidFill>
                <a:effectLst/>
                <a:latin typeface="Calibri" panose="020F0502020204030204" pitchFamily="34" charset="0"/>
              </a:rPr>
              <a:t>Guided by:</a:t>
            </a:r>
            <a:endParaRPr lang="en-IN" b="0">
              <a:effectLst/>
            </a:endParaRPr>
          </a:p>
          <a:p>
            <a:pPr rtl="0">
              <a:spcBef>
                <a:spcPts val="0"/>
              </a:spcBef>
              <a:spcAft>
                <a:spcPts val="0"/>
              </a:spcAft>
            </a:pPr>
            <a:r>
              <a:rPr lang="en-IN" sz="1800" b="0" i="0" u="none" strike="noStrike">
                <a:solidFill>
                  <a:srgbClr val="000000"/>
                </a:solidFill>
                <a:effectLst/>
                <a:latin typeface="Calibri" panose="020F0502020204030204" pitchFamily="34" charset="0"/>
              </a:rPr>
              <a:t>Mr. Abhirup Khanna</a:t>
            </a:r>
            <a:endParaRPr lang="en-IN" b="0">
              <a:effectLst/>
            </a:endParaRPr>
          </a:p>
          <a:p>
            <a:pPr rtl="0">
              <a:spcBef>
                <a:spcPts val="0"/>
              </a:spcBef>
              <a:spcAft>
                <a:spcPts val="0"/>
              </a:spcAft>
            </a:pPr>
            <a:endParaRPr lang="en-IN" sz="1800" b="0" i="0" u="none" strike="noStrike">
              <a:solidFill>
                <a:srgbClr val="000000"/>
              </a:solidFill>
              <a:effectLst/>
              <a:latin typeface="Calibri" panose="020F0502020204030204" pitchFamily="34" charset="0"/>
            </a:endParaRPr>
          </a:p>
          <a:p>
            <a:pPr rtl="0">
              <a:spcBef>
                <a:spcPts val="0"/>
              </a:spcBef>
              <a:spcAft>
                <a:spcPts val="0"/>
              </a:spcAft>
            </a:pPr>
            <a:r>
              <a:rPr lang="en-IN" sz="1800" b="0" i="0" u="none" strike="noStrike">
                <a:solidFill>
                  <a:srgbClr val="000000"/>
                </a:solidFill>
                <a:effectLst/>
                <a:latin typeface="Calibri" panose="020F0502020204030204" pitchFamily="34" charset="0"/>
              </a:rPr>
              <a:t>Systemics Cluster</a:t>
            </a:r>
            <a:endParaRPr lang="en-IN" b="0">
              <a:effectLst/>
            </a:endParaRPr>
          </a:p>
          <a:p>
            <a:pPr rtl="0">
              <a:spcBef>
                <a:spcPts val="0"/>
              </a:spcBef>
              <a:spcAft>
                <a:spcPts val="0"/>
              </a:spcAft>
            </a:pPr>
            <a:r>
              <a:rPr lang="en-IN" sz="1800" b="0" i="0" u="none" strike="noStrike">
                <a:solidFill>
                  <a:srgbClr val="000000"/>
                </a:solidFill>
                <a:effectLst/>
                <a:latin typeface="Calibri" panose="020F0502020204030204" pitchFamily="34" charset="0"/>
              </a:rPr>
              <a:t>School of Computer Science</a:t>
            </a:r>
            <a:endParaRPr lang="en-IN" b="0">
              <a:effectLst/>
            </a:endParaRPr>
          </a:p>
          <a:p>
            <a:br>
              <a:rPr lang="en-IN"/>
            </a:br>
            <a:endParaRPr lang="en-US"/>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6748C48C-DB64-E37B-DED5-42867869B0D8}"/>
              </a:ext>
            </a:extLst>
          </p:cNvPr>
          <p:cNvSpPr txBox="1"/>
          <p:nvPr/>
        </p:nvSpPr>
        <p:spPr>
          <a:xfrm>
            <a:off x="1263578" y="1609959"/>
            <a:ext cx="2436096" cy="3674606"/>
          </a:xfrm>
          <a:prstGeom prst="rect">
            <a:avLst/>
          </a:prstGeom>
        </p:spPr>
        <p:txBody>
          <a:bodyPr vert="horz" lIns="91440" tIns="45720" rIns="91440" bIns="45720" rtlCol="0" anchor="ctr">
            <a:normAutofit/>
          </a:bodyPr>
          <a:lstStyle/>
          <a:p>
            <a:pPr algn="ctr" defTabSz="610362">
              <a:lnSpc>
                <a:spcPct val="90000"/>
              </a:lnSpc>
              <a:spcBef>
                <a:spcPct val="0"/>
              </a:spcBef>
              <a:spcAft>
                <a:spcPts val="401"/>
              </a:spcAft>
            </a:pPr>
            <a:r>
              <a:rPr lang="en-US" sz="3560" b="1" kern="1200">
                <a:solidFill>
                  <a:schemeClr val="tx1"/>
                </a:solidFill>
                <a:latin typeface="Times New Roman"/>
                <a:ea typeface="+mn-ea"/>
                <a:cs typeface="Times New Roman"/>
              </a:rPr>
              <a:t>R</a:t>
            </a:r>
          </a:p>
          <a:p>
            <a:pPr algn="ctr" defTabSz="610362">
              <a:lnSpc>
                <a:spcPct val="90000"/>
              </a:lnSpc>
              <a:spcBef>
                <a:spcPct val="0"/>
              </a:spcBef>
              <a:spcAft>
                <a:spcPts val="401"/>
              </a:spcAft>
            </a:pPr>
            <a:r>
              <a:rPr lang="en-US" sz="3560" b="1" kern="1200">
                <a:solidFill>
                  <a:schemeClr val="tx1"/>
                </a:solidFill>
                <a:latin typeface="Times New Roman"/>
                <a:ea typeface="+mn-ea"/>
                <a:cs typeface="Times New Roman"/>
              </a:rPr>
              <a:t>O</a:t>
            </a:r>
          </a:p>
          <a:p>
            <a:pPr algn="ctr" defTabSz="610362">
              <a:lnSpc>
                <a:spcPct val="90000"/>
              </a:lnSpc>
              <a:spcBef>
                <a:spcPct val="0"/>
              </a:spcBef>
              <a:spcAft>
                <a:spcPts val="401"/>
              </a:spcAft>
            </a:pPr>
            <a:r>
              <a:rPr lang="en-US" sz="3560" b="1" kern="1200">
                <a:solidFill>
                  <a:schemeClr val="tx1"/>
                </a:solidFill>
                <a:latin typeface="Times New Roman"/>
                <a:ea typeface="+mn-ea"/>
                <a:cs typeface="Times New Roman"/>
              </a:rPr>
              <a:t>L</a:t>
            </a:r>
          </a:p>
          <a:p>
            <a:pPr algn="ctr" defTabSz="610362">
              <a:lnSpc>
                <a:spcPct val="90000"/>
              </a:lnSpc>
              <a:spcBef>
                <a:spcPct val="0"/>
              </a:spcBef>
              <a:spcAft>
                <a:spcPts val="401"/>
              </a:spcAft>
            </a:pPr>
            <a:r>
              <a:rPr lang="en-US" sz="3560" b="1" kern="1200">
                <a:solidFill>
                  <a:schemeClr val="tx1"/>
                </a:solidFill>
                <a:latin typeface="Times New Roman"/>
                <a:ea typeface="+mn-ea"/>
                <a:cs typeface="Times New Roman"/>
              </a:rPr>
              <a:t>E</a:t>
            </a:r>
          </a:p>
          <a:p>
            <a:pPr algn="ctr" defTabSz="610362">
              <a:lnSpc>
                <a:spcPct val="90000"/>
              </a:lnSpc>
              <a:spcBef>
                <a:spcPct val="0"/>
              </a:spcBef>
              <a:spcAft>
                <a:spcPts val="401"/>
              </a:spcAft>
            </a:pPr>
            <a:r>
              <a:rPr lang="en-US" sz="3560" b="1" kern="1200">
                <a:solidFill>
                  <a:schemeClr val="tx1"/>
                </a:solidFill>
                <a:latin typeface="Times New Roman"/>
                <a:ea typeface="+mn-ea"/>
                <a:cs typeface="Times New Roman"/>
              </a:rPr>
              <a:t>S</a:t>
            </a:r>
            <a:endParaRPr lang="en-US" sz="4000" b="1">
              <a:latin typeface="Times New Roman"/>
              <a:ea typeface="Calibri Light"/>
              <a:cs typeface="Times New Roman"/>
            </a:endParaRPr>
          </a:p>
        </p:txBody>
      </p:sp>
      <p:sp>
        <p:nvSpPr>
          <p:cNvPr id="5" name="Rectangle 4">
            <a:extLst>
              <a:ext uri="{FF2B5EF4-FFF2-40B4-BE49-F238E27FC236}">
                <a16:creationId xmlns:a16="http://schemas.microsoft.com/office/drawing/2014/main" id="{C2B07ADD-96A7-7890-119D-E34BA7D77930}"/>
              </a:ext>
            </a:extLst>
          </p:cNvPr>
          <p:cNvSpPr/>
          <p:nvPr/>
        </p:nvSpPr>
        <p:spPr>
          <a:xfrm flipH="1">
            <a:off x="3824838" y="1395251"/>
            <a:ext cx="75212" cy="3809246"/>
          </a:xfrm>
          <a:prstGeom prst="rect">
            <a:avLst/>
          </a:prstGeom>
          <a:solidFill>
            <a:srgbClr val="4AAEFC"/>
          </a:solidFill>
          <a:ln>
            <a:solidFill>
              <a:srgbClr val="4AAE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88894D38-242C-9CF6-2937-6D9B3F2551D8}"/>
              </a:ext>
            </a:extLst>
          </p:cNvPr>
          <p:cNvGraphicFramePr>
            <a:graphicFrameLocks noGrp="1"/>
          </p:cNvGraphicFramePr>
          <p:nvPr>
            <p:extLst>
              <p:ext uri="{D42A27DB-BD31-4B8C-83A1-F6EECF244321}">
                <p14:modId xmlns:p14="http://schemas.microsoft.com/office/powerpoint/2010/main" val="3473575180"/>
              </p:ext>
            </p:extLst>
          </p:nvPr>
        </p:nvGraphicFramePr>
        <p:xfrm>
          <a:off x="4327575" y="1503372"/>
          <a:ext cx="6911293" cy="3678020"/>
        </p:xfrm>
        <a:graphic>
          <a:graphicData uri="http://schemas.openxmlformats.org/drawingml/2006/table">
            <a:tbl>
              <a:tblPr firstRow="1" bandRow="1">
                <a:tableStyleId>{5C22544A-7EE6-4342-B048-85BDC9FD1C3A}</a:tableStyleId>
              </a:tblPr>
              <a:tblGrid>
                <a:gridCol w="1240970">
                  <a:extLst>
                    <a:ext uri="{9D8B030D-6E8A-4147-A177-3AD203B41FA5}">
                      <a16:colId xmlns:a16="http://schemas.microsoft.com/office/drawing/2014/main" val="2557007110"/>
                    </a:ext>
                  </a:extLst>
                </a:gridCol>
                <a:gridCol w="2214676">
                  <a:extLst>
                    <a:ext uri="{9D8B030D-6E8A-4147-A177-3AD203B41FA5}">
                      <a16:colId xmlns:a16="http://schemas.microsoft.com/office/drawing/2014/main" val="3067474364"/>
                    </a:ext>
                  </a:extLst>
                </a:gridCol>
                <a:gridCol w="1586552">
                  <a:extLst>
                    <a:ext uri="{9D8B030D-6E8A-4147-A177-3AD203B41FA5}">
                      <a16:colId xmlns:a16="http://schemas.microsoft.com/office/drawing/2014/main" val="1714250341"/>
                    </a:ext>
                  </a:extLst>
                </a:gridCol>
                <a:gridCol w="1869095">
                  <a:extLst>
                    <a:ext uri="{9D8B030D-6E8A-4147-A177-3AD203B41FA5}">
                      <a16:colId xmlns:a16="http://schemas.microsoft.com/office/drawing/2014/main" val="1255348389"/>
                    </a:ext>
                  </a:extLst>
                </a:gridCol>
              </a:tblGrid>
              <a:tr h="735604">
                <a:tc>
                  <a:txBody>
                    <a:bodyPr/>
                    <a:lstStyle/>
                    <a:p>
                      <a:pPr algn="ctr"/>
                      <a:r>
                        <a:rPr lang="en-US"/>
                        <a:t>S. No.</a:t>
                      </a:r>
                    </a:p>
                  </a:txBody>
                  <a:tcPr/>
                </a:tc>
                <a:tc>
                  <a:txBody>
                    <a:bodyPr/>
                    <a:lstStyle/>
                    <a:p>
                      <a:r>
                        <a:rPr lang="en-US"/>
                        <a:t>Name</a:t>
                      </a:r>
                    </a:p>
                  </a:txBody>
                  <a:tcPr/>
                </a:tc>
                <a:tc>
                  <a:txBody>
                    <a:bodyPr/>
                    <a:lstStyle/>
                    <a:p>
                      <a:r>
                        <a:rPr lang="en-US"/>
                        <a:t>Roll No.</a:t>
                      </a:r>
                    </a:p>
                  </a:txBody>
                  <a:tcPr/>
                </a:tc>
                <a:tc>
                  <a:txBody>
                    <a:bodyPr/>
                    <a:lstStyle/>
                    <a:p>
                      <a:r>
                        <a:rPr lang="en-US"/>
                        <a:t>Roles</a:t>
                      </a:r>
                    </a:p>
                  </a:txBody>
                  <a:tcPr/>
                </a:tc>
                <a:extLst>
                  <a:ext uri="{0D108BD9-81ED-4DB2-BD59-A6C34878D82A}">
                    <a16:rowId xmlns:a16="http://schemas.microsoft.com/office/drawing/2014/main" val="2794625862"/>
                  </a:ext>
                </a:extLst>
              </a:tr>
              <a:tr h="735604">
                <a:tc>
                  <a:txBody>
                    <a:bodyPr/>
                    <a:lstStyle/>
                    <a:p>
                      <a:pPr algn="ctr"/>
                      <a:r>
                        <a:rPr lang="en-US"/>
                        <a:t>1</a:t>
                      </a:r>
                    </a:p>
                  </a:txBody>
                  <a:tcPr/>
                </a:tc>
                <a:tc>
                  <a:txBody>
                    <a:bodyPr/>
                    <a:lstStyle/>
                    <a:p>
                      <a:r>
                        <a:rPr lang="en-US"/>
                        <a:t>Aditya Kumar Tiwari</a:t>
                      </a:r>
                    </a:p>
                  </a:txBody>
                  <a:tcPr/>
                </a:tc>
                <a:tc>
                  <a:txBody>
                    <a:bodyPr/>
                    <a:lstStyle/>
                    <a:p>
                      <a:r>
                        <a:rPr lang="en-US"/>
                        <a:t>R2142201587</a:t>
                      </a:r>
                    </a:p>
                  </a:txBody>
                  <a:tcPr/>
                </a:tc>
                <a:tc>
                  <a:txBody>
                    <a:bodyPr/>
                    <a:lstStyle/>
                    <a:p>
                      <a:r>
                        <a:rPr lang="en-US"/>
                        <a:t>Development </a:t>
                      </a:r>
                    </a:p>
                    <a:p>
                      <a:pPr lvl="0">
                        <a:buNone/>
                      </a:pPr>
                      <a:r>
                        <a:rPr lang="en-US"/>
                        <a:t>Deployment</a:t>
                      </a:r>
                    </a:p>
                  </a:txBody>
                  <a:tcPr/>
                </a:tc>
                <a:extLst>
                  <a:ext uri="{0D108BD9-81ED-4DB2-BD59-A6C34878D82A}">
                    <a16:rowId xmlns:a16="http://schemas.microsoft.com/office/drawing/2014/main" val="2230761951"/>
                  </a:ext>
                </a:extLst>
              </a:tr>
              <a:tr h="735604">
                <a:tc>
                  <a:txBody>
                    <a:bodyPr/>
                    <a:lstStyle/>
                    <a:p>
                      <a:pPr algn="ctr"/>
                      <a:r>
                        <a:rPr lang="en-US"/>
                        <a:t>2</a:t>
                      </a:r>
                    </a:p>
                  </a:txBody>
                  <a:tcPr/>
                </a:tc>
                <a:tc>
                  <a:txBody>
                    <a:bodyPr/>
                    <a:lstStyle/>
                    <a:p>
                      <a:r>
                        <a:rPr lang="en-US"/>
                        <a:t>Ajay Saini</a:t>
                      </a:r>
                    </a:p>
                  </a:txBody>
                  <a:tcPr/>
                </a:tc>
                <a:tc>
                  <a:txBody>
                    <a:bodyPr/>
                    <a:lstStyle/>
                    <a:p>
                      <a:pPr lvl="0">
                        <a:buNone/>
                      </a:pPr>
                      <a:r>
                        <a:rPr lang="en-IN" sz="1800" b="0" i="0" u="none" strike="noStrike" noProof="0">
                          <a:solidFill>
                            <a:srgbClr val="000000"/>
                          </a:solidFill>
                          <a:latin typeface="Calibri"/>
                        </a:rPr>
                        <a:t>R2142211390</a:t>
                      </a:r>
                      <a:endParaRPr lang="en-US"/>
                    </a:p>
                  </a:txBody>
                  <a:tcPr/>
                </a:tc>
                <a:tc>
                  <a:txBody>
                    <a:bodyPr/>
                    <a:lstStyle/>
                    <a:p>
                      <a:pPr lvl="0">
                        <a:buNone/>
                      </a:pPr>
                      <a:r>
                        <a:rPr lang="en-US" sz="1800" b="0" i="0" u="none" strike="noStrike" noProof="0">
                          <a:solidFill>
                            <a:srgbClr val="000000"/>
                          </a:solidFill>
                          <a:latin typeface="Calibri"/>
                        </a:rPr>
                        <a:t>Development </a:t>
                      </a:r>
                    </a:p>
                    <a:p>
                      <a:pPr lvl="0">
                        <a:buNone/>
                      </a:pPr>
                      <a:r>
                        <a:rPr lang="en-US" sz="1800" b="0" i="0" u="none" strike="noStrike" noProof="0">
                          <a:solidFill>
                            <a:srgbClr val="000000"/>
                          </a:solidFill>
                          <a:latin typeface="Calibri"/>
                        </a:rPr>
                        <a:t>Testing</a:t>
                      </a:r>
                    </a:p>
                  </a:txBody>
                  <a:tcPr/>
                </a:tc>
                <a:extLst>
                  <a:ext uri="{0D108BD9-81ED-4DB2-BD59-A6C34878D82A}">
                    <a16:rowId xmlns:a16="http://schemas.microsoft.com/office/drawing/2014/main" val="3428638259"/>
                  </a:ext>
                </a:extLst>
              </a:tr>
              <a:tr h="735604">
                <a:tc>
                  <a:txBody>
                    <a:bodyPr/>
                    <a:lstStyle/>
                    <a:p>
                      <a:pPr algn="ctr"/>
                      <a:r>
                        <a:rPr lang="en-US"/>
                        <a:t>3</a:t>
                      </a:r>
                    </a:p>
                  </a:txBody>
                  <a:tcPr/>
                </a:tc>
                <a:tc>
                  <a:txBody>
                    <a:bodyPr/>
                    <a:lstStyle/>
                    <a:p>
                      <a:r>
                        <a:rPr lang="en-US"/>
                        <a:t>Akanksha Singh</a:t>
                      </a:r>
                    </a:p>
                  </a:txBody>
                  <a:tcPr/>
                </a:tc>
                <a:tc>
                  <a:txBody>
                    <a:bodyPr/>
                    <a:lstStyle/>
                    <a:p>
                      <a:pPr lvl="0">
                        <a:buNone/>
                      </a:pPr>
                      <a:r>
                        <a:rPr lang="en-IN" sz="1800" b="0" i="0" u="none" strike="noStrike" noProof="0">
                          <a:solidFill>
                            <a:srgbClr val="000000"/>
                          </a:solidFill>
                          <a:latin typeface="Calibri"/>
                        </a:rPr>
                        <a:t>R2142201586</a:t>
                      </a:r>
                      <a:endParaRPr lang="en-US"/>
                    </a:p>
                  </a:txBody>
                  <a:tcPr/>
                </a:tc>
                <a:tc>
                  <a:txBody>
                    <a:bodyPr/>
                    <a:lstStyle/>
                    <a:p>
                      <a:pPr lvl="0">
                        <a:buNone/>
                      </a:pPr>
                      <a:r>
                        <a:rPr lang="en-US" sz="1800" b="0" i="0" u="none" strike="noStrike" noProof="0">
                          <a:solidFill>
                            <a:srgbClr val="000000"/>
                          </a:solidFill>
                          <a:latin typeface="Calibri"/>
                        </a:rPr>
                        <a:t>Development </a:t>
                      </a:r>
                    </a:p>
                    <a:p>
                      <a:pPr lvl="0">
                        <a:buNone/>
                      </a:pPr>
                      <a:r>
                        <a:rPr lang="en-US" sz="1800" b="0" i="0" u="none" strike="noStrike" noProof="0">
                          <a:solidFill>
                            <a:srgbClr val="000000"/>
                          </a:solidFill>
                          <a:latin typeface="Calibri"/>
                        </a:rPr>
                        <a:t>Documentation</a:t>
                      </a:r>
                    </a:p>
                  </a:txBody>
                  <a:tcPr/>
                </a:tc>
                <a:extLst>
                  <a:ext uri="{0D108BD9-81ED-4DB2-BD59-A6C34878D82A}">
                    <a16:rowId xmlns:a16="http://schemas.microsoft.com/office/drawing/2014/main" val="1065550609"/>
                  </a:ext>
                </a:extLst>
              </a:tr>
              <a:tr h="735604">
                <a:tc>
                  <a:txBody>
                    <a:bodyPr/>
                    <a:lstStyle/>
                    <a:p>
                      <a:pPr algn="ctr"/>
                      <a:r>
                        <a:rPr lang="en-US"/>
                        <a:t>4</a:t>
                      </a:r>
                    </a:p>
                  </a:txBody>
                  <a:tcPr/>
                </a:tc>
                <a:tc>
                  <a:txBody>
                    <a:bodyPr/>
                    <a:lstStyle/>
                    <a:p>
                      <a:r>
                        <a:rPr lang="en-US"/>
                        <a:t>Harshit Ojha</a:t>
                      </a:r>
                    </a:p>
                  </a:txBody>
                  <a:tcPr/>
                </a:tc>
                <a:tc>
                  <a:txBody>
                    <a:bodyPr/>
                    <a:lstStyle/>
                    <a:p>
                      <a:pPr lvl="0">
                        <a:buNone/>
                      </a:pPr>
                      <a:r>
                        <a:rPr lang="en-IN" sz="1800" b="0" i="0" u="none" strike="noStrike" noProof="0">
                          <a:solidFill>
                            <a:srgbClr val="000000"/>
                          </a:solidFill>
                          <a:latin typeface="Calibri"/>
                        </a:rPr>
                        <a:t>R2142211405</a:t>
                      </a:r>
                      <a:endParaRPr lang="en-US"/>
                    </a:p>
                  </a:txBody>
                  <a:tcPr/>
                </a:tc>
                <a:tc>
                  <a:txBody>
                    <a:bodyPr/>
                    <a:lstStyle/>
                    <a:p>
                      <a:pPr lvl="0">
                        <a:buNone/>
                      </a:pPr>
                      <a:r>
                        <a:rPr lang="en-US" sz="1800" b="0" i="0" u="none" strike="noStrike" noProof="0">
                          <a:solidFill>
                            <a:srgbClr val="000000"/>
                          </a:solidFill>
                          <a:latin typeface="Calibri"/>
                        </a:rPr>
                        <a:t>Development </a:t>
                      </a:r>
                    </a:p>
                    <a:p>
                      <a:pPr lvl="0">
                        <a:buNone/>
                      </a:pPr>
                      <a:r>
                        <a:rPr lang="en-US" sz="1800" b="0" i="0" u="none" strike="noStrike" noProof="0">
                          <a:solidFill>
                            <a:srgbClr val="000000"/>
                          </a:solidFill>
                          <a:latin typeface="Calibri"/>
                        </a:rPr>
                        <a:t>Deployment</a:t>
                      </a:r>
                    </a:p>
                  </a:txBody>
                  <a:tcPr/>
                </a:tc>
                <a:extLst>
                  <a:ext uri="{0D108BD9-81ED-4DB2-BD59-A6C34878D82A}">
                    <a16:rowId xmlns:a16="http://schemas.microsoft.com/office/drawing/2014/main" val="3541421215"/>
                  </a:ext>
                </a:extLst>
              </a:tr>
            </a:tbl>
          </a:graphicData>
        </a:graphic>
      </p:graphicFrame>
      <p:sp>
        <p:nvSpPr>
          <p:cNvPr id="7" name="TextBox 1">
            <a:extLst>
              <a:ext uri="{FF2B5EF4-FFF2-40B4-BE49-F238E27FC236}">
                <a16:creationId xmlns:a16="http://schemas.microsoft.com/office/drawing/2014/main" id="{797811B0-222D-F464-8DD9-2908A5857A58}"/>
              </a:ext>
            </a:extLst>
          </p:cNvPr>
          <p:cNvSpPr txBox="1"/>
          <p:nvPr/>
        </p:nvSpPr>
        <p:spPr>
          <a:xfrm>
            <a:off x="721348" y="5669076"/>
            <a:ext cx="826889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GitHub Link: </a:t>
            </a:r>
            <a:r>
              <a:rPr lang="en-US">
                <a:ea typeface="+mn-lt"/>
                <a:cs typeface="+mn-lt"/>
                <a:hlinkClick r:id="rId2"/>
              </a:rPr>
              <a:t>https://github.com/AkankshaSingh1313/PlatePal.git</a:t>
            </a:r>
            <a:endParaRPr lang="en-US">
              <a:ea typeface="+mn-lt"/>
              <a:cs typeface="+mn-lt"/>
            </a:endParaRPr>
          </a:p>
          <a:p>
            <a:endParaRPr lang="en-US">
              <a:cs typeface="Calibri"/>
            </a:endParaRPr>
          </a:p>
        </p:txBody>
      </p:sp>
    </p:spTree>
    <p:extLst>
      <p:ext uri="{BB962C8B-B14F-4D97-AF65-F5344CB8AC3E}">
        <p14:creationId xmlns:p14="http://schemas.microsoft.com/office/powerpoint/2010/main" val="374555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39D82EA-6098-704F-AD4D-D13A499C492D}"/>
              </a:ext>
            </a:extLst>
          </p:cNvPr>
          <p:cNvSpPr txBox="1"/>
          <p:nvPr/>
        </p:nvSpPr>
        <p:spPr>
          <a:xfrm>
            <a:off x="715082" y="4488340"/>
            <a:ext cx="10640754" cy="7758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kern="1200">
                <a:solidFill>
                  <a:schemeClr val="tx2"/>
                </a:solidFill>
                <a:latin typeface="+mj-lt"/>
                <a:ea typeface="+mj-ea"/>
                <a:cs typeface="+mj-cs"/>
              </a:rPr>
              <a:t>Thank You</a:t>
            </a:r>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4" name="Freeform: Shape 3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2739726" y="660410"/>
            <a:ext cx="6596667" cy="2836567"/>
          </a:xfrm>
          <a:prstGeom prst="rect">
            <a:avLst/>
          </a:prstGeom>
        </p:spPr>
      </p:pic>
      <p:grpSp>
        <p:nvGrpSpPr>
          <p:cNvPr id="39" name="Group 3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0" name="Freeform: Shape 3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934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2EC635B-D8A3-4A72-8304-20FFBA5D21A3}"/>
              </a:ext>
            </a:extLst>
          </p:cNvPr>
          <p:cNvSpPr txBox="1"/>
          <p:nvPr/>
        </p:nvSpPr>
        <p:spPr>
          <a:xfrm>
            <a:off x="6094105"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a:solidFill>
                  <a:schemeClr val="tx2"/>
                </a:solidFill>
                <a:latin typeface="+mj-lt"/>
                <a:ea typeface="+mj-ea"/>
                <a:cs typeface="+mj-cs"/>
              </a:rPr>
              <a:t>Content</a:t>
            </a:r>
          </a:p>
        </p:txBody>
      </p:sp>
      <p:pic>
        <p:nvPicPr>
          <p:cNvPr id="7" name="Graphic 6" descr="Checkmark">
            <a:extLst>
              <a:ext uri="{FF2B5EF4-FFF2-40B4-BE49-F238E27FC236}">
                <a16:creationId xmlns:a16="http://schemas.microsoft.com/office/drawing/2014/main" id="{C681E386-6493-A63C-AA05-89EB7DBF5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TextBox 2">
            <a:extLst>
              <a:ext uri="{FF2B5EF4-FFF2-40B4-BE49-F238E27FC236}">
                <a16:creationId xmlns:a16="http://schemas.microsoft.com/office/drawing/2014/main" id="{66168532-D141-4AB0-BD29-1663F2877B3E}"/>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a:solidFill>
                  <a:schemeClr val="tx2"/>
                </a:solidFill>
              </a:rPr>
              <a:t>Introduction</a:t>
            </a:r>
          </a:p>
          <a:p>
            <a:pPr marL="457200" indent="-228600">
              <a:lnSpc>
                <a:spcPct val="90000"/>
              </a:lnSpc>
              <a:spcAft>
                <a:spcPts val="600"/>
              </a:spcAft>
              <a:buFont typeface="Arial" panose="020B0604020202020204" pitchFamily="34" charset="0"/>
              <a:buChar char="•"/>
            </a:pPr>
            <a:r>
              <a:rPr lang="en-US">
                <a:solidFill>
                  <a:schemeClr val="tx2"/>
                </a:solidFill>
                <a:cs typeface="Calibri"/>
              </a:rPr>
              <a:t>Objective</a:t>
            </a:r>
            <a:endParaRPr lang="en-US">
              <a:solidFill>
                <a:schemeClr val="tx2"/>
              </a:solidFill>
            </a:endParaRPr>
          </a:p>
          <a:p>
            <a:pPr marL="457200" indent="-228600">
              <a:lnSpc>
                <a:spcPct val="90000"/>
              </a:lnSpc>
              <a:spcAft>
                <a:spcPts val="600"/>
              </a:spcAft>
              <a:buFont typeface="Arial" panose="020B0604020202020204" pitchFamily="34" charset="0"/>
              <a:buChar char="•"/>
            </a:pPr>
            <a:r>
              <a:rPr lang="en-US">
                <a:solidFill>
                  <a:schemeClr val="tx2"/>
                </a:solidFill>
              </a:rPr>
              <a:t>System Design</a:t>
            </a:r>
            <a:endParaRPr lang="en-US">
              <a:solidFill>
                <a:schemeClr val="tx2"/>
              </a:solidFill>
              <a:cs typeface="Calibri"/>
            </a:endParaRPr>
          </a:p>
          <a:p>
            <a:pPr marL="457200" indent="-228600">
              <a:lnSpc>
                <a:spcPct val="90000"/>
              </a:lnSpc>
              <a:spcAft>
                <a:spcPts val="600"/>
              </a:spcAft>
              <a:buFont typeface="Arial" panose="020B0604020202020204" pitchFamily="34" charset="0"/>
              <a:buChar char="•"/>
            </a:pPr>
            <a:r>
              <a:rPr lang="en-US">
                <a:solidFill>
                  <a:schemeClr val="tx2"/>
                </a:solidFill>
              </a:rPr>
              <a:t>Sprints</a:t>
            </a:r>
            <a:endParaRPr lang="en-US">
              <a:solidFill>
                <a:schemeClr val="tx2"/>
              </a:solidFill>
              <a:cs typeface="Calibri"/>
            </a:endParaRPr>
          </a:p>
          <a:p>
            <a:pPr marL="457200" indent="-228600">
              <a:lnSpc>
                <a:spcPct val="90000"/>
              </a:lnSpc>
              <a:spcAft>
                <a:spcPts val="600"/>
              </a:spcAft>
              <a:buFont typeface="Arial" panose="020B0604020202020204" pitchFamily="34" charset="0"/>
              <a:buChar char="•"/>
            </a:pPr>
            <a:r>
              <a:rPr lang="en-US">
                <a:solidFill>
                  <a:schemeClr val="tx2"/>
                </a:solidFill>
              </a:rPr>
              <a:t>Containers</a:t>
            </a:r>
            <a:endParaRPr lang="en-US">
              <a:solidFill>
                <a:schemeClr val="tx2"/>
              </a:solidFill>
              <a:cs typeface="Calibri"/>
            </a:endParaRPr>
          </a:p>
          <a:p>
            <a:pPr marL="457200" indent="-228600">
              <a:lnSpc>
                <a:spcPct val="90000"/>
              </a:lnSpc>
              <a:spcAft>
                <a:spcPts val="600"/>
              </a:spcAft>
              <a:buFont typeface="Arial" panose="020B0604020202020204" pitchFamily="34" charset="0"/>
              <a:buChar char="•"/>
            </a:pPr>
            <a:r>
              <a:rPr lang="en-US">
                <a:solidFill>
                  <a:schemeClr val="tx2"/>
                </a:solidFill>
              </a:rPr>
              <a:t>Micro-services</a:t>
            </a:r>
            <a:endParaRPr lang="en-US">
              <a:solidFill>
                <a:schemeClr val="tx2"/>
              </a:solidFill>
              <a:cs typeface="Calibri"/>
            </a:endParaRPr>
          </a:p>
          <a:p>
            <a:pPr marL="457200" indent="-228600">
              <a:lnSpc>
                <a:spcPct val="90000"/>
              </a:lnSpc>
              <a:spcAft>
                <a:spcPts val="600"/>
              </a:spcAft>
              <a:buFont typeface="Arial" panose="020B0604020202020204" pitchFamily="34" charset="0"/>
              <a:buChar char="•"/>
            </a:pPr>
            <a:r>
              <a:rPr lang="en-US">
                <a:solidFill>
                  <a:schemeClr val="tx2"/>
                </a:solidFill>
                <a:cs typeface="Calibri"/>
              </a:rPr>
              <a:t>Roles</a:t>
            </a:r>
          </a:p>
          <a:p>
            <a:pPr marL="342900" indent="-228600">
              <a:lnSpc>
                <a:spcPct val="90000"/>
              </a:lnSpc>
              <a:spcAft>
                <a:spcPts val="600"/>
              </a:spcAft>
              <a:buFont typeface="Arial" panose="020B0604020202020204" pitchFamily="34" charset="0"/>
              <a:buChar char="•"/>
            </a:pPr>
            <a:endParaRPr lang="en-US">
              <a:solidFill>
                <a:schemeClr val="tx2"/>
              </a:solidFill>
              <a:cs typeface="Calibri"/>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CFE751AA-65AB-A1FA-404A-B88D2118FCE8}"/>
              </a:ext>
            </a:extLst>
          </p:cNvPr>
          <p:cNvSpPr txBox="1"/>
          <p:nvPr/>
        </p:nvSpPr>
        <p:spPr>
          <a:xfrm>
            <a:off x="943799" y="1326348"/>
            <a:ext cx="2720328" cy="4103342"/>
          </a:xfrm>
          <a:prstGeom prst="rect">
            <a:avLst/>
          </a:prstGeom>
        </p:spPr>
        <p:txBody>
          <a:bodyPr vert="horz" lIns="91440" tIns="45720" rIns="91440" bIns="45720" rtlCol="0" anchor="ctr">
            <a:noAutofit/>
          </a:bodyPr>
          <a:lstStyle/>
          <a:p>
            <a:pPr algn="ctr" defTabSz="685800">
              <a:lnSpc>
                <a:spcPct val="90000"/>
              </a:lnSpc>
              <a:spcBef>
                <a:spcPct val="0"/>
              </a:spcBef>
              <a:spcAft>
                <a:spcPts val="450"/>
              </a:spcAft>
            </a:pPr>
            <a:r>
              <a:rPr lang="en-US" sz="2400" b="1">
                <a:latin typeface="Times New Roman"/>
                <a:ea typeface="+mj-ea"/>
                <a:cs typeface="Times New Roman"/>
              </a:rPr>
              <a:t>I</a:t>
            </a:r>
            <a:endParaRPr lang="en-US" sz="2400" b="1">
              <a:latin typeface="Times New Roman"/>
              <a:ea typeface="Calibri Light"/>
              <a:cs typeface="Times New Roman"/>
            </a:endParaRPr>
          </a:p>
          <a:p>
            <a:pPr algn="ctr" defTabSz="685800">
              <a:lnSpc>
                <a:spcPct val="90000"/>
              </a:lnSpc>
              <a:spcBef>
                <a:spcPct val="0"/>
              </a:spcBef>
              <a:spcAft>
                <a:spcPts val="450"/>
              </a:spcAft>
            </a:pPr>
            <a:r>
              <a:rPr lang="en-US" sz="2400" b="1">
                <a:latin typeface="Times New Roman"/>
                <a:ea typeface="Calibri Light"/>
                <a:cs typeface="Calibri Light"/>
              </a:rPr>
              <a:t>N</a:t>
            </a:r>
          </a:p>
          <a:p>
            <a:pPr algn="ctr" defTabSz="685800">
              <a:lnSpc>
                <a:spcPct val="90000"/>
              </a:lnSpc>
              <a:spcBef>
                <a:spcPct val="0"/>
              </a:spcBef>
              <a:spcAft>
                <a:spcPts val="450"/>
              </a:spcAft>
            </a:pPr>
            <a:r>
              <a:rPr lang="en-US" sz="2400" b="1">
                <a:latin typeface="Times New Roman"/>
                <a:ea typeface="Calibri Light"/>
                <a:cs typeface="Calibri Light"/>
              </a:rPr>
              <a:t>T</a:t>
            </a:r>
          </a:p>
          <a:p>
            <a:pPr algn="ctr" defTabSz="685800">
              <a:lnSpc>
                <a:spcPct val="90000"/>
              </a:lnSpc>
              <a:spcBef>
                <a:spcPct val="0"/>
              </a:spcBef>
              <a:spcAft>
                <a:spcPts val="450"/>
              </a:spcAft>
            </a:pPr>
            <a:r>
              <a:rPr lang="en-US" sz="2400" b="1">
                <a:latin typeface="Times New Roman"/>
                <a:ea typeface="Calibri Light"/>
                <a:cs typeface="Calibri Light"/>
              </a:rPr>
              <a:t>R</a:t>
            </a:r>
          </a:p>
          <a:p>
            <a:pPr algn="ctr" defTabSz="685800">
              <a:lnSpc>
                <a:spcPct val="90000"/>
              </a:lnSpc>
              <a:spcBef>
                <a:spcPct val="0"/>
              </a:spcBef>
              <a:spcAft>
                <a:spcPts val="450"/>
              </a:spcAft>
            </a:pPr>
            <a:r>
              <a:rPr lang="en-US" sz="2400" b="1">
                <a:latin typeface="Times New Roman"/>
                <a:ea typeface="Calibri Light"/>
                <a:cs typeface="Calibri Light"/>
              </a:rPr>
              <a:t>O</a:t>
            </a:r>
          </a:p>
          <a:p>
            <a:pPr algn="ctr" defTabSz="685800">
              <a:lnSpc>
                <a:spcPct val="90000"/>
              </a:lnSpc>
              <a:spcBef>
                <a:spcPct val="0"/>
              </a:spcBef>
              <a:spcAft>
                <a:spcPts val="450"/>
              </a:spcAft>
            </a:pPr>
            <a:r>
              <a:rPr lang="en-US" sz="2400" b="1">
                <a:latin typeface="Times New Roman"/>
                <a:ea typeface="Calibri Light"/>
                <a:cs typeface="Calibri Light"/>
              </a:rPr>
              <a:t>D</a:t>
            </a:r>
          </a:p>
          <a:p>
            <a:pPr algn="ctr" defTabSz="685800">
              <a:lnSpc>
                <a:spcPct val="90000"/>
              </a:lnSpc>
              <a:spcBef>
                <a:spcPct val="0"/>
              </a:spcBef>
              <a:spcAft>
                <a:spcPts val="450"/>
              </a:spcAft>
            </a:pPr>
            <a:r>
              <a:rPr lang="en-US" sz="2400" b="1">
                <a:latin typeface="Times New Roman"/>
                <a:ea typeface="Calibri Light"/>
                <a:cs typeface="Calibri Light"/>
              </a:rPr>
              <a:t>U</a:t>
            </a:r>
          </a:p>
          <a:p>
            <a:pPr algn="ctr" defTabSz="685800">
              <a:lnSpc>
                <a:spcPct val="90000"/>
              </a:lnSpc>
              <a:spcBef>
                <a:spcPct val="0"/>
              </a:spcBef>
              <a:spcAft>
                <a:spcPts val="450"/>
              </a:spcAft>
            </a:pPr>
            <a:r>
              <a:rPr lang="en-US" sz="2400" b="1">
                <a:latin typeface="Times New Roman"/>
                <a:ea typeface="Calibri Light"/>
                <a:cs typeface="Calibri Light"/>
              </a:rPr>
              <a:t>C</a:t>
            </a:r>
          </a:p>
          <a:p>
            <a:pPr algn="ctr" defTabSz="685800">
              <a:lnSpc>
                <a:spcPct val="90000"/>
              </a:lnSpc>
              <a:spcBef>
                <a:spcPct val="0"/>
              </a:spcBef>
              <a:spcAft>
                <a:spcPts val="450"/>
              </a:spcAft>
            </a:pPr>
            <a:r>
              <a:rPr lang="en-US" sz="2400" b="1">
                <a:latin typeface="Times New Roman"/>
                <a:ea typeface="Calibri Light"/>
                <a:cs typeface="Calibri Light"/>
              </a:rPr>
              <a:t>T</a:t>
            </a:r>
          </a:p>
          <a:p>
            <a:pPr algn="ctr" defTabSz="685800">
              <a:lnSpc>
                <a:spcPct val="90000"/>
              </a:lnSpc>
              <a:spcBef>
                <a:spcPct val="0"/>
              </a:spcBef>
              <a:spcAft>
                <a:spcPts val="450"/>
              </a:spcAft>
            </a:pPr>
            <a:r>
              <a:rPr lang="en-US" sz="2400" b="1">
                <a:latin typeface="Times New Roman"/>
                <a:ea typeface="Calibri Light"/>
                <a:cs typeface="Calibri Light"/>
              </a:rPr>
              <a:t>I</a:t>
            </a:r>
          </a:p>
          <a:p>
            <a:pPr algn="ctr" defTabSz="685800">
              <a:lnSpc>
                <a:spcPct val="90000"/>
              </a:lnSpc>
              <a:spcBef>
                <a:spcPct val="0"/>
              </a:spcBef>
              <a:spcAft>
                <a:spcPts val="450"/>
              </a:spcAft>
            </a:pPr>
            <a:r>
              <a:rPr lang="en-US" sz="2400" b="1">
                <a:latin typeface="Times New Roman"/>
                <a:ea typeface="Calibri Light"/>
                <a:cs typeface="Calibri Light"/>
              </a:rPr>
              <a:t>O</a:t>
            </a:r>
          </a:p>
          <a:p>
            <a:pPr algn="ctr" defTabSz="685800">
              <a:lnSpc>
                <a:spcPct val="90000"/>
              </a:lnSpc>
              <a:spcBef>
                <a:spcPct val="0"/>
              </a:spcBef>
              <a:spcAft>
                <a:spcPts val="450"/>
              </a:spcAft>
            </a:pPr>
            <a:r>
              <a:rPr lang="en-US" sz="2400" b="1">
                <a:latin typeface="Times New Roman"/>
                <a:ea typeface="Calibri Light"/>
                <a:cs typeface="Calibri Light"/>
              </a:rPr>
              <a:t>N</a:t>
            </a:r>
          </a:p>
        </p:txBody>
      </p:sp>
      <p:sp>
        <p:nvSpPr>
          <p:cNvPr id="13" name="TextBox 12">
            <a:extLst>
              <a:ext uri="{FF2B5EF4-FFF2-40B4-BE49-F238E27FC236}">
                <a16:creationId xmlns:a16="http://schemas.microsoft.com/office/drawing/2014/main" id="{4C0746FD-8DF0-E40D-94ED-0D7704462FAB}"/>
              </a:ext>
            </a:extLst>
          </p:cNvPr>
          <p:cNvSpPr txBox="1"/>
          <p:nvPr/>
        </p:nvSpPr>
        <p:spPr>
          <a:xfrm>
            <a:off x="4825039" y="1395995"/>
            <a:ext cx="629205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defTabSz="685800">
              <a:buFont typeface="Arial"/>
              <a:buChar char="•"/>
            </a:pPr>
            <a:r>
              <a:rPr lang="en-US">
                <a:latin typeface="Times New Roman"/>
                <a:ea typeface="+mn-lt"/>
                <a:cs typeface="Times New Roman"/>
              </a:rPr>
              <a:t>This food delivery application is </a:t>
            </a:r>
            <a:r>
              <a:rPr lang="en-US" kern="1200">
                <a:latin typeface="Times New Roman"/>
                <a:ea typeface="+mn-lt"/>
                <a:cs typeface="Times New Roman"/>
              </a:rPr>
              <a:t>a </a:t>
            </a:r>
            <a:r>
              <a:rPr lang="en-US">
                <a:latin typeface="Times New Roman"/>
                <a:ea typeface="+mn-lt"/>
                <a:cs typeface="Times New Roman"/>
              </a:rPr>
              <a:t>sophisticated ecosystem of microservices, cutting-edge algorithms</a:t>
            </a:r>
            <a:r>
              <a:rPr lang="en-US" kern="1200">
                <a:latin typeface="Times New Roman"/>
                <a:ea typeface="+mn-lt"/>
                <a:cs typeface="Times New Roman"/>
              </a:rPr>
              <a:t>, </a:t>
            </a:r>
            <a:r>
              <a:rPr lang="en-US">
                <a:latin typeface="Times New Roman"/>
                <a:ea typeface="+mn-lt"/>
                <a:cs typeface="Times New Roman"/>
              </a:rPr>
              <a:t>and robust infrastructure designed </a:t>
            </a:r>
            <a:r>
              <a:rPr lang="en-US" kern="1200">
                <a:latin typeface="Times New Roman"/>
                <a:ea typeface="+mn-lt"/>
                <a:cs typeface="Times New Roman"/>
              </a:rPr>
              <a:t>to </a:t>
            </a:r>
            <a:r>
              <a:rPr lang="en-US">
                <a:latin typeface="Times New Roman"/>
                <a:ea typeface="+mn-lt"/>
                <a:cs typeface="Times New Roman"/>
              </a:rPr>
              <a:t>delivered and enjoyed food</a:t>
            </a:r>
            <a:r>
              <a:rPr lang="en-US" kern="1200">
                <a:latin typeface="Times New Roman"/>
                <a:ea typeface="+mn-lt"/>
                <a:cs typeface="Times New Roman"/>
              </a:rPr>
              <a:t>.</a:t>
            </a:r>
            <a:r>
              <a:rPr lang="en-US">
                <a:latin typeface="Times New Roman"/>
                <a:ea typeface="+mn-lt"/>
                <a:cs typeface="Times New Roman"/>
              </a:rPr>
              <a:t> </a:t>
            </a:r>
            <a:endParaRPr lang="en-US" kern="1200">
              <a:latin typeface="Times New Roman"/>
              <a:ea typeface="Calibri"/>
              <a:cs typeface="Times New Roman"/>
            </a:endParaRPr>
          </a:p>
          <a:p>
            <a:pPr marL="285750" indent="-285750" algn="just" defTabSz="685800">
              <a:buFont typeface="Arial"/>
              <a:buChar char="•"/>
            </a:pPr>
            <a:r>
              <a:rPr lang="en-US">
                <a:latin typeface="Times New Roman"/>
                <a:ea typeface="+mn-lt"/>
                <a:cs typeface="Times New Roman"/>
              </a:rPr>
              <a:t>At the core of our application lies microservices architecture. We've modularized services, allowing</a:t>
            </a:r>
            <a:r>
              <a:rPr lang="en-US" kern="1200">
                <a:latin typeface="Times New Roman"/>
                <a:ea typeface="+mn-lt"/>
                <a:cs typeface="Times New Roman"/>
              </a:rPr>
              <a:t> for </a:t>
            </a:r>
            <a:r>
              <a:rPr lang="en-US">
                <a:latin typeface="Times New Roman"/>
                <a:ea typeface="+mn-lt"/>
                <a:cs typeface="Times New Roman"/>
              </a:rPr>
              <a:t>flexibility, scalability, </a:t>
            </a:r>
            <a:r>
              <a:rPr lang="en-US" kern="1200">
                <a:latin typeface="Times New Roman"/>
                <a:ea typeface="+mn-lt"/>
                <a:cs typeface="Times New Roman"/>
              </a:rPr>
              <a:t>and </a:t>
            </a:r>
            <a:r>
              <a:rPr lang="en-US">
                <a:latin typeface="Times New Roman"/>
                <a:ea typeface="+mn-lt"/>
                <a:cs typeface="Times New Roman"/>
              </a:rPr>
              <a:t>fault tolerance</a:t>
            </a:r>
            <a:r>
              <a:rPr lang="en-US" kern="1200">
                <a:latin typeface="Times New Roman"/>
                <a:ea typeface="+mn-lt"/>
                <a:cs typeface="Times New Roman"/>
              </a:rPr>
              <a:t>.</a:t>
            </a:r>
            <a:r>
              <a:rPr lang="en-US">
                <a:latin typeface="Times New Roman"/>
                <a:ea typeface="+mn-lt"/>
                <a:cs typeface="Times New Roman"/>
              </a:rPr>
              <a:t> Each microservice has </a:t>
            </a:r>
            <a:r>
              <a:rPr lang="en-US" kern="1200">
                <a:latin typeface="Times New Roman"/>
                <a:ea typeface="+mn-lt"/>
                <a:cs typeface="Times New Roman"/>
              </a:rPr>
              <a:t>a </a:t>
            </a:r>
            <a:r>
              <a:rPr lang="en-US">
                <a:latin typeface="Times New Roman"/>
                <a:ea typeface="+mn-lt"/>
                <a:cs typeface="Times New Roman"/>
              </a:rPr>
              <a:t>specific function, from order processing and payment handling to user recommendations and restaurant management</a:t>
            </a:r>
            <a:r>
              <a:rPr lang="en-US" kern="1200">
                <a:latin typeface="Times New Roman"/>
                <a:ea typeface="+mn-lt"/>
                <a:cs typeface="Times New Roman"/>
              </a:rPr>
              <a:t>.</a:t>
            </a:r>
            <a:r>
              <a:rPr lang="en-US">
                <a:latin typeface="Times New Roman"/>
                <a:ea typeface="+mn-lt"/>
                <a:cs typeface="Times New Roman"/>
              </a:rPr>
              <a:t> </a:t>
            </a:r>
            <a:endParaRPr lang="en-US" kern="1200">
              <a:latin typeface="Times New Roman"/>
              <a:ea typeface="Calibri"/>
              <a:cs typeface="Times New Roman"/>
            </a:endParaRPr>
          </a:p>
          <a:p>
            <a:pPr marL="285750" indent="-285750" algn="just" defTabSz="685800">
              <a:buFont typeface="Arial"/>
              <a:buChar char="•"/>
            </a:pPr>
            <a:r>
              <a:rPr lang="en-US">
                <a:solidFill>
                  <a:srgbClr val="374151"/>
                </a:solidFill>
                <a:latin typeface="Times New Roman"/>
                <a:ea typeface="+mn-lt"/>
                <a:cs typeface="Times New Roman"/>
              </a:rPr>
              <a:t>Our application is designed for scalability, capable of handling peak order volumes without compromising on performance</a:t>
            </a:r>
            <a:r>
              <a:rPr lang="en-US" kern="1200">
                <a:solidFill>
                  <a:srgbClr val="374151"/>
                </a:solidFill>
                <a:latin typeface="Times New Roman"/>
                <a:ea typeface="+mn-lt"/>
                <a:cs typeface="Times New Roman"/>
              </a:rPr>
              <a:t>.</a:t>
            </a:r>
            <a:r>
              <a:rPr lang="en-US">
                <a:solidFill>
                  <a:srgbClr val="374151"/>
                </a:solidFill>
                <a:latin typeface="Times New Roman"/>
                <a:ea typeface="+mn-lt"/>
                <a:cs typeface="Times New Roman"/>
              </a:rPr>
              <a:t> Load balancing</a:t>
            </a:r>
            <a:r>
              <a:rPr lang="en-US" kern="1200">
                <a:solidFill>
                  <a:srgbClr val="374151"/>
                </a:solidFill>
                <a:latin typeface="Times New Roman"/>
                <a:ea typeface="+mn-lt"/>
                <a:cs typeface="Times New Roman"/>
              </a:rPr>
              <a:t>, </a:t>
            </a:r>
            <a:r>
              <a:rPr lang="en-US">
                <a:solidFill>
                  <a:srgbClr val="374151"/>
                </a:solidFill>
                <a:latin typeface="Times New Roman"/>
                <a:ea typeface="+mn-lt"/>
                <a:cs typeface="Times New Roman"/>
              </a:rPr>
              <a:t>cloud resources</a:t>
            </a:r>
            <a:r>
              <a:rPr lang="en-US" kern="1200">
                <a:solidFill>
                  <a:srgbClr val="374151"/>
                </a:solidFill>
                <a:latin typeface="Times New Roman"/>
                <a:ea typeface="+mn-lt"/>
                <a:cs typeface="Times New Roman"/>
              </a:rPr>
              <a:t>, </a:t>
            </a:r>
            <a:r>
              <a:rPr lang="en-US">
                <a:solidFill>
                  <a:srgbClr val="374151"/>
                </a:solidFill>
                <a:latin typeface="Times New Roman"/>
                <a:ea typeface="+mn-lt"/>
                <a:cs typeface="Times New Roman"/>
              </a:rPr>
              <a:t>and containerization ensure </a:t>
            </a:r>
            <a:r>
              <a:rPr lang="en-US" kern="1200">
                <a:solidFill>
                  <a:srgbClr val="374151"/>
                </a:solidFill>
                <a:latin typeface="Times New Roman"/>
                <a:ea typeface="+mn-lt"/>
                <a:cs typeface="Times New Roman"/>
              </a:rPr>
              <a:t>a </a:t>
            </a:r>
            <a:r>
              <a:rPr lang="en-US">
                <a:solidFill>
                  <a:srgbClr val="374151"/>
                </a:solidFill>
                <a:latin typeface="Times New Roman"/>
                <a:ea typeface="+mn-lt"/>
                <a:cs typeface="Times New Roman"/>
              </a:rPr>
              <a:t>seamless experience for users and restaurant partners</a:t>
            </a:r>
            <a:r>
              <a:rPr lang="en-US" kern="1200">
                <a:solidFill>
                  <a:srgbClr val="374151"/>
                </a:solidFill>
                <a:latin typeface="Times New Roman"/>
                <a:ea typeface="+mn-lt"/>
                <a:cs typeface="Times New Roman"/>
              </a:rPr>
              <a:t>.</a:t>
            </a:r>
            <a:endParaRPr lang="en-US">
              <a:solidFill>
                <a:srgbClr val="374151"/>
              </a:solidFill>
              <a:cs typeface="Times New Roman"/>
            </a:endParaRPr>
          </a:p>
          <a:p>
            <a:pPr algn="l">
              <a:spcAft>
                <a:spcPts val="600"/>
              </a:spcAft>
            </a:pPr>
            <a:endParaRPr lang="en-US">
              <a:ea typeface="Calibri"/>
              <a:cs typeface="Calibri"/>
            </a:endParaRPr>
          </a:p>
        </p:txBody>
      </p:sp>
      <p:sp>
        <p:nvSpPr>
          <p:cNvPr id="17" name="Rectangle 16">
            <a:extLst>
              <a:ext uri="{FF2B5EF4-FFF2-40B4-BE49-F238E27FC236}">
                <a16:creationId xmlns:a16="http://schemas.microsoft.com/office/drawing/2014/main" id="{1E785F51-B159-6837-F8D3-E37EFD572C92}"/>
              </a:ext>
            </a:extLst>
          </p:cNvPr>
          <p:cNvSpPr/>
          <p:nvPr/>
        </p:nvSpPr>
        <p:spPr>
          <a:xfrm flipH="1">
            <a:off x="3930080" y="1375696"/>
            <a:ext cx="72209" cy="4194817"/>
          </a:xfrm>
          <a:prstGeom prst="rect">
            <a:avLst/>
          </a:prstGeom>
          <a:solidFill>
            <a:srgbClr val="4AAEFC"/>
          </a:solidFill>
          <a:ln>
            <a:solidFill>
              <a:srgbClr val="4AAE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358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7ABCC47A-C382-AF03-07E6-248F583B1AB4}"/>
              </a:ext>
            </a:extLst>
          </p:cNvPr>
          <p:cNvSpPr txBox="1"/>
          <p:nvPr/>
        </p:nvSpPr>
        <p:spPr>
          <a:xfrm>
            <a:off x="1140834" y="1276048"/>
            <a:ext cx="1907379" cy="4105949"/>
          </a:xfrm>
          <a:prstGeom prst="rect">
            <a:avLst/>
          </a:prstGeom>
        </p:spPr>
        <p:txBody>
          <a:bodyPr vert="horz" lIns="91440" tIns="45720" rIns="91440" bIns="45720" rtlCol="0" anchor="ctr">
            <a:noAutofit/>
          </a:bodyPr>
          <a:lstStyle/>
          <a:p>
            <a:pPr algn="ctr" defTabSz="676656">
              <a:lnSpc>
                <a:spcPct val="90000"/>
              </a:lnSpc>
              <a:spcBef>
                <a:spcPct val="0"/>
              </a:spcBef>
              <a:spcAft>
                <a:spcPts val="444"/>
              </a:spcAft>
            </a:pPr>
            <a:r>
              <a:rPr lang="en-US" sz="2960" b="1" kern="1200">
                <a:solidFill>
                  <a:schemeClr val="tx1"/>
                </a:solidFill>
                <a:latin typeface="Times New Roman"/>
                <a:ea typeface="+mj-ea"/>
                <a:cs typeface="Times New Roman"/>
              </a:rPr>
              <a:t>O</a:t>
            </a:r>
            <a:endParaRPr lang="en-US" sz="2960" b="1" kern="1200">
              <a:solidFill>
                <a:schemeClr val="tx1"/>
              </a:solidFill>
              <a:latin typeface="Times New Roman"/>
              <a:ea typeface="+mn-ea"/>
              <a:cs typeface="Times New Roman"/>
            </a:endParaRPr>
          </a:p>
          <a:p>
            <a:pPr algn="ctr" defTabSz="676656">
              <a:lnSpc>
                <a:spcPct val="90000"/>
              </a:lnSpc>
              <a:spcBef>
                <a:spcPct val="0"/>
              </a:spcBef>
              <a:spcAft>
                <a:spcPts val="444"/>
              </a:spcAft>
            </a:pPr>
            <a:r>
              <a:rPr lang="en-US" sz="2960" b="1" kern="1200">
                <a:solidFill>
                  <a:schemeClr val="tx1"/>
                </a:solidFill>
                <a:latin typeface="Times New Roman"/>
                <a:ea typeface="+mn-ea"/>
                <a:cs typeface="Calibri Light"/>
              </a:rPr>
              <a:t>B</a:t>
            </a:r>
          </a:p>
          <a:p>
            <a:pPr algn="ctr" defTabSz="676656">
              <a:lnSpc>
                <a:spcPct val="90000"/>
              </a:lnSpc>
              <a:spcBef>
                <a:spcPct val="0"/>
              </a:spcBef>
              <a:spcAft>
                <a:spcPts val="444"/>
              </a:spcAft>
            </a:pPr>
            <a:r>
              <a:rPr lang="en-US" sz="2960" b="1" kern="1200">
                <a:solidFill>
                  <a:schemeClr val="tx1"/>
                </a:solidFill>
                <a:latin typeface="Times New Roman"/>
                <a:ea typeface="+mn-ea"/>
                <a:cs typeface="Calibri Light"/>
              </a:rPr>
              <a:t>J</a:t>
            </a:r>
          </a:p>
          <a:p>
            <a:pPr algn="ctr" defTabSz="676656">
              <a:lnSpc>
                <a:spcPct val="90000"/>
              </a:lnSpc>
              <a:spcBef>
                <a:spcPct val="0"/>
              </a:spcBef>
              <a:spcAft>
                <a:spcPts val="444"/>
              </a:spcAft>
            </a:pPr>
            <a:r>
              <a:rPr lang="en-US" sz="2960" b="1" kern="1200">
                <a:solidFill>
                  <a:schemeClr val="tx1"/>
                </a:solidFill>
                <a:latin typeface="Times New Roman"/>
                <a:ea typeface="+mn-ea"/>
                <a:cs typeface="Calibri Light"/>
              </a:rPr>
              <a:t>E</a:t>
            </a:r>
          </a:p>
          <a:p>
            <a:pPr algn="ctr" defTabSz="676656">
              <a:lnSpc>
                <a:spcPct val="90000"/>
              </a:lnSpc>
              <a:spcBef>
                <a:spcPct val="0"/>
              </a:spcBef>
              <a:spcAft>
                <a:spcPts val="444"/>
              </a:spcAft>
            </a:pPr>
            <a:r>
              <a:rPr lang="en-US" sz="2960" b="1" kern="1200">
                <a:solidFill>
                  <a:schemeClr val="tx1"/>
                </a:solidFill>
                <a:latin typeface="Times New Roman"/>
                <a:ea typeface="+mn-ea"/>
                <a:cs typeface="Calibri Light"/>
              </a:rPr>
              <a:t>C</a:t>
            </a:r>
          </a:p>
          <a:p>
            <a:pPr algn="ctr" defTabSz="676656">
              <a:lnSpc>
                <a:spcPct val="90000"/>
              </a:lnSpc>
              <a:spcBef>
                <a:spcPct val="0"/>
              </a:spcBef>
              <a:spcAft>
                <a:spcPts val="444"/>
              </a:spcAft>
            </a:pPr>
            <a:r>
              <a:rPr lang="en-US" sz="2960" b="1" kern="1200">
                <a:solidFill>
                  <a:schemeClr val="tx1"/>
                </a:solidFill>
                <a:latin typeface="Times New Roman"/>
                <a:ea typeface="+mn-ea"/>
                <a:cs typeface="Calibri Light"/>
              </a:rPr>
              <a:t>T</a:t>
            </a:r>
          </a:p>
          <a:p>
            <a:pPr algn="ctr" defTabSz="676656">
              <a:lnSpc>
                <a:spcPct val="90000"/>
              </a:lnSpc>
              <a:spcBef>
                <a:spcPct val="0"/>
              </a:spcBef>
              <a:spcAft>
                <a:spcPts val="444"/>
              </a:spcAft>
            </a:pPr>
            <a:r>
              <a:rPr lang="en-US" sz="2960" b="1" kern="1200">
                <a:solidFill>
                  <a:schemeClr val="tx1"/>
                </a:solidFill>
                <a:latin typeface="Times New Roman"/>
                <a:ea typeface="+mn-ea"/>
                <a:cs typeface="Calibri Light"/>
              </a:rPr>
              <a:t>I</a:t>
            </a:r>
          </a:p>
          <a:p>
            <a:pPr algn="ctr" defTabSz="676656">
              <a:lnSpc>
                <a:spcPct val="90000"/>
              </a:lnSpc>
              <a:spcBef>
                <a:spcPct val="0"/>
              </a:spcBef>
              <a:spcAft>
                <a:spcPts val="444"/>
              </a:spcAft>
            </a:pPr>
            <a:r>
              <a:rPr lang="en-US" sz="2960" b="1" kern="1200">
                <a:solidFill>
                  <a:schemeClr val="tx1"/>
                </a:solidFill>
                <a:latin typeface="Times New Roman"/>
                <a:ea typeface="+mn-ea"/>
                <a:cs typeface="Calibri Light"/>
              </a:rPr>
              <a:t>V</a:t>
            </a:r>
          </a:p>
          <a:p>
            <a:pPr algn="ctr" defTabSz="676656">
              <a:lnSpc>
                <a:spcPct val="90000"/>
              </a:lnSpc>
              <a:spcBef>
                <a:spcPct val="0"/>
              </a:spcBef>
              <a:spcAft>
                <a:spcPts val="444"/>
              </a:spcAft>
            </a:pPr>
            <a:r>
              <a:rPr lang="en-US" sz="2960" b="1" kern="1200">
                <a:solidFill>
                  <a:schemeClr val="tx1"/>
                </a:solidFill>
                <a:latin typeface="Times New Roman"/>
                <a:ea typeface="+mn-ea"/>
                <a:cs typeface="Calibri Light"/>
              </a:rPr>
              <a:t>E</a:t>
            </a:r>
            <a:endParaRPr lang="en-US" sz="4000" b="1">
              <a:latin typeface="Times New Roman"/>
              <a:ea typeface="Calibri Light"/>
              <a:cs typeface="Calibri Light"/>
            </a:endParaRPr>
          </a:p>
        </p:txBody>
      </p:sp>
      <p:sp>
        <p:nvSpPr>
          <p:cNvPr id="7" name="TextBox 6">
            <a:extLst>
              <a:ext uri="{FF2B5EF4-FFF2-40B4-BE49-F238E27FC236}">
                <a16:creationId xmlns:a16="http://schemas.microsoft.com/office/drawing/2014/main" id="{3A1F4AA4-8437-B259-AB2E-CE0A7F78D591}"/>
              </a:ext>
            </a:extLst>
          </p:cNvPr>
          <p:cNvSpPr txBox="1"/>
          <p:nvPr/>
        </p:nvSpPr>
        <p:spPr>
          <a:xfrm>
            <a:off x="4705104" y="1388503"/>
            <a:ext cx="6215435" cy="3939669"/>
          </a:xfrm>
          <a:prstGeom prst="rect">
            <a:avLst/>
          </a:prstGeom>
        </p:spPr>
        <p:txBody>
          <a:bodyPr vert="horz" lIns="91440" tIns="45720" rIns="91440" bIns="45720" rtlCol="0" anchor="ctr">
            <a:noAutofit/>
          </a:bodyPr>
          <a:lstStyle/>
          <a:p>
            <a:pPr marL="253365" indent="-253365" algn="just" defTabSz="676656">
              <a:lnSpc>
                <a:spcPct val="90000"/>
              </a:lnSpc>
              <a:spcBef>
                <a:spcPts val="666"/>
              </a:spcBef>
              <a:buFont typeface="Arial"/>
              <a:buChar char="•"/>
            </a:pPr>
            <a:r>
              <a:rPr lang="en-US" sz="1600" b="1" kern="1200">
                <a:solidFill>
                  <a:schemeClr val="tx1">
                    <a:lumMod val="95000"/>
                    <a:lumOff val="5000"/>
                  </a:schemeClr>
                </a:solidFill>
                <a:latin typeface="Times New Roman"/>
                <a:ea typeface="+mn-lt"/>
                <a:cs typeface="+mn-lt"/>
              </a:rPr>
              <a:t>Scalability:</a:t>
            </a:r>
            <a:r>
              <a:rPr lang="en-US" sz="1600" kern="1200">
                <a:solidFill>
                  <a:schemeClr val="tx1">
                    <a:lumMod val="95000"/>
                    <a:lumOff val="5000"/>
                  </a:schemeClr>
                </a:solidFill>
                <a:latin typeface="Times New Roman"/>
                <a:ea typeface="+mn-lt"/>
                <a:cs typeface="+mn-lt"/>
              </a:rPr>
              <a:t> One of the primary objectives is to create a scalable system that can handle increasing user demand without compromising performance. </a:t>
            </a:r>
            <a:endParaRPr lang="en-US" sz="1600" kern="1200">
              <a:solidFill>
                <a:schemeClr val="tx1">
                  <a:lumMod val="95000"/>
                  <a:lumOff val="5000"/>
                </a:schemeClr>
              </a:solidFill>
              <a:latin typeface="Times New Roman"/>
              <a:cs typeface="Calibri"/>
            </a:endParaRPr>
          </a:p>
          <a:p>
            <a:pPr marL="253365" indent="-253365" algn="just" defTabSz="676656">
              <a:lnSpc>
                <a:spcPct val="90000"/>
              </a:lnSpc>
              <a:spcBef>
                <a:spcPts val="666"/>
              </a:spcBef>
              <a:buFont typeface="Arial"/>
              <a:buChar char="•"/>
            </a:pPr>
            <a:r>
              <a:rPr lang="en-US" sz="1600" b="1" kern="1200">
                <a:solidFill>
                  <a:schemeClr val="tx1">
                    <a:lumMod val="95000"/>
                    <a:lumOff val="5000"/>
                  </a:schemeClr>
                </a:solidFill>
                <a:latin typeface="Times New Roman"/>
                <a:ea typeface="+mn-lt"/>
                <a:cs typeface="+mn-lt"/>
              </a:rPr>
              <a:t>Flexibility and Maintainability:</a:t>
            </a:r>
            <a:r>
              <a:rPr lang="en-US" sz="1600" kern="1200">
                <a:solidFill>
                  <a:schemeClr val="tx1">
                    <a:lumMod val="95000"/>
                    <a:lumOff val="5000"/>
                  </a:schemeClr>
                </a:solidFill>
                <a:latin typeface="Times New Roman"/>
                <a:ea typeface="+mn-lt"/>
                <a:cs typeface="+mn-lt"/>
              </a:rPr>
              <a:t> Use containers to package microservices along with their dependencies, making it easier to deploy and manage them. </a:t>
            </a:r>
          </a:p>
          <a:p>
            <a:pPr marL="253365" indent="-253365" algn="just" defTabSz="676656">
              <a:lnSpc>
                <a:spcPct val="90000"/>
              </a:lnSpc>
              <a:spcBef>
                <a:spcPts val="666"/>
              </a:spcBef>
              <a:buFont typeface="Arial"/>
              <a:buChar char="•"/>
            </a:pPr>
            <a:r>
              <a:rPr lang="en-US" sz="1600" b="1" kern="1200">
                <a:solidFill>
                  <a:schemeClr val="tx1">
                    <a:lumMod val="95000"/>
                    <a:lumOff val="5000"/>
                  </a:schemeClr>
                </a:solidFill>
                <a:latin typeface="Times New Roman"/>
                <a:ea typeface="+mn-lt"/>
                <a:cs typeface="+mn-lt"/>
              </a:rPr>
              <a:t>High Availability:</a:t>
            </a:r>
            <a:r>
              <a:rPr lang="en-US" sz="1600" kern="1200">
                <a:solidFill>
                  <a:schemeClr val="tx1">
                    <a:lumMod val="95000"/>
                    <a:lumOff val="5000"/>
                  </a:schemeClr>
                </a:solidFill>
                <a:latin typeface="Times New Roman"/>
                <a:ea typeface="+mn-lt"/>
                <a:cs typeface="+mn-lt"/>
              </a:rPr>
              <a:t> Use container orchestration to ensure high availability by automatically recovering from failures and distributing workloads across multiple containers.</a:t>
            </a:r>
          </a:p>
          <a:p>
            <a:pPr marL="253365" indent="-253365" algn="just" defTabSz="676656">
              <a:lnSpc>
                <a:spcPct val="90000"/>
              </a:lnSpc>
              <a:spcBef>
                <a:spcPts val="666"/>
              </a:spcBef>
              <a:buFont typeface="Arial"/>
              <a:buChar char="•"/>
            </a:pPr>
            <a:r>
              <a:rPr lang="en-US" sz="1600" b="1" kern="1200">
                <a:solidFill>
                  <a:schemeClr val="tx1">
                    <a:lumMod val="95000"/>
                    <a:lumOff val="5000"/>
                  </a:schemeClr>
                </a:solidFill>
                <a:latin typeface="Times New Roman"/>
                <a:ea typeface="+mn-lt"/>
                <a:cs typeface="+mn-lt"/>
              </a:rPr>
              <a:t>Continuous Integration/Continuous Deployment (CI/CD):</a:t>
            </a:r>
            <a:r>
              <a:rPr lang="en-US" sz="1600" kern="1200">
                <a:solidFill>
                  <a:schemeClr val="tx1">
                    <a:lumMod val="95000"/>
                    <a:lumOff val="5000"/>
                  </a:schemeClr>
                </a:solidFill>
                <a:latin typeface="Times New Roman"/>
                <a:ea typeface="+mn-lt"/>
                <a:cs typeface="+mn-lt"/>
              </a:rPr>
              <a:t> Implement a robust CI/CD pipeline to automate testing, deployment, and updates, ensuring a rapid and reliable release cycle.</a:t>
            </a:r>
          </a:p>
          <a:p>
            <a:pPr marL="253365" indent="-253365" algn="just" defTabSz="676656">
              <a:lnSpc>
                <a:spcPct val="90000"/>
              </a:lnSpc>
              <a:spcBef>
                <a:spcPts val="666"/>
              </a:spcBef>
              <a:buFont typeface="Arial"/>
              <a:buChar char="•"/>
            </a:pPr>
            <a:r>
              <a:rPr lang="en-US" sz="1600" b="1" kern="1200">
                <a:solidFill>
                  <a:schemeClr val="tx1">
                    <a:lumMod val="95000"/>
                    <a:lumOff val="5000"/>
                  </a:schemeClr>
                </a:solidFill>
                <a:latin typeface="Times New Roman"/>
                <a:ea typeface="+mn-lt"/>
                <a:cs typeface="+mn-lt"/>
              </a:rPr>
              <a:t>Microservices Monitoring:</a:t>
            </a:r>
            <a:r>
              <a:rPr lang="en-US" sz="1600" kern="1200">
                <a:solidFill>
                  <a:schemeClr val="tx1">
                    <a:lumMod val="95000"/>
                    <a:lumOff val="5000"/>
                  </a:schemeClr>
                </a:solidFill>
                <a:latin typeface="Times New Roman"/>
                <a:ea typeface="+mn-lt"/>
                <a:cs typeface="+mn-lt"/>
              </a:rPr>
              <a:t> Set up monitoring and logging for microservices within containers. This allows for real-time visibility into the health and performance of each microservice.</a:t>
            </a:r>
            <a:br>
              <a:rPr lang="en-US" sz="1600" kern="1200">
                <a:latin typeface="Times New Roman"/>
              </a:rPr>
            </a:br>
            <a:endParaRPr lang="en-US" sz="1400">
              <a:solidFill>
                <a:schemeClr val="tx1">
                  <a:lumMod val="95000"/>
                  <a:lumOff val="5000"/>
                </a:schemeClr>
              </a:solidFill>
              <a:latin typeface="Times New Roman"/>
              <a:ea typeface="Calibri"/>
              <a:cs typeface="Calibri"/>
            </a:endParaRPr>
          </a:p>
        </p:txBody>
      </p:sp>
      <p:sp>
        <p:nvSpPr>
          <p:cNvPr id="10" name="Rectangle 9">
            <a:extLst>
              <a:ext uri="{FF2B5EF4-FFF2-40B4-BE49-F238E27FC236}">
                <a16:creationId xmlns:a16="http://schemas.microsoft.com/office/drawing/2014/main" id="{63F95DD8-0197-927E-4205-AA357CBC86D1}"/>
              </a:ext>
            </a:extLst>
          </p:cNvPr>
          <p:cNvSpPr/>
          <p:nvPr/>
        </p:nvSpPr>
        <p:spPr>
          <a:xfrm flipH="1">
            <a:off x="3717421" y="1276036"/>
            <a:ext cx="56527" cy="4153515"/>
          </a:xfrm>
          <a:prstGeom prst="rect">
            <a:avLst/>
          </a:prstGeom>
          <a:solidFill>
            <a:srgbClr val="4AAEFC"/>
          </a:solidFill>
          <a:ln>
            <a:solidFill>
              <a:srgbClr val="4AAE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21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CF905C87-268A-C557-77FF-802445F6C51D}"/>
              </a:ext>
            </a:extLst>
          </p:cNvPr>
          <p:cNvSpPr txBox="1"/>
          <p:nvPr/>
        </p:nvSpPr>
        <p:spPr>
          <a:xfrm>
            <a:off x="1377351" y="1378900"/>
            <a:ext cx="2720328" cy="4103342"/>
          </a:xfrm>
          <a:prstGeom prst="rect">
            <a:avLst/>
          </a:prstGeom>
        </p:spPr>
        <p:txBody>
          <a:bodyPr vert="horz" lIns="91440" tIns="45720" rIns="91440" bIns="45720" rtlCol="0" anchor="ctr">
            <a:normAutofit/>
          </a:bodyPr>
          <a:lstStyle/>
          <a:p>
            <a:pPr algn="ctr" defTabSz="685800">
              <a:lnSpc>
                <a:spcPct val="90000"/>
              </a:lnSpc>
              <a:spcBef>
                <a:spcPct val="0"/>
              </a:spcBef>
              <a:spcAft>
                <a:spcPts val="450"/>
              </a:spcAft>
            </a:pPr>
            <a:r>
              <a:rPr lang="en-US" sz="3200" b="1">
                <a:latin typeface="Times New Roman"/>
                <a:ea typeface="Calibri Light"/>
                <a:cs typeface="Times New Roman"/>
              </a:rPr>
              <a:t>SYSTEM</a:t>
            </a:r>
          </a:p>
          <a:p>
            <a:pPr algn="ctr" defTabSz="685800">
              <a:lnSpc>
                <a:spcPct val="90000"/>
              </a:lnSpc>
              <a:spcBef>
                <a:spcPct val="0"/>
              </a:spcBef>
              <a:spcAft>
                <a:spcPts val="450"/>
              </a:spcAft>
            </a:pPr>
            <a:r>
              <a:rPr lang="en-US" sz="3200" b="1">
                <a:latin typeface="Times New Roman"/>
                <a:ea typeface="Calibri Light"/>
                <a:cs typeface="Times New Roman"/>
              </a:rPr>
              <a:t>DESIGN</a:t>
            </a:r>
          </a:p>
        </p:txBody>
      </p:sp>
      <p:sp>
        <p:nvSpPr>
          <p:cNvPr id="9" name="Rectangle 8">
            <a:extLst>
              <a:ext uri="{FF2B5EF4-FFF2-40B4-BE49-F238E27FC236}">
                <a16:creationId xmlns:a16="http://schemas.microsoft.com/office/drawing/2014/main" id="{AE89219E-6682-3B49-BA01-A303192E5F44}"/>
              </a:ext>
            </a:extLst>
          </p:cNvPr>
          <p:cNvSpPr/>
          <p:nvPr/>
        </p:nvSpPr>
        <p:spPr>
          <a:xfrm flipH="1">
            <a:off x="4234880" y="1332153"/>
            <a:ext cx="72209" cy="4194817"/>
          </a:xfrm>
          <a:prstGeom prst="rect">
            <a:avLst/>
          </a:prstGeom>
          <a:solidFill>
            <a:srgbClr val="4AAEFC"/>
          </a:solidFill>
          <a:ln>
            <a:solidFill>
              <a:srgbClr val="4AAE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3F49BA-2FD3-C174-784C-C54018B7A84B}"/>
              </a:ext>
            </a:extLst>
          </p:cNvPr>
          <p:cNvSpPr txBox="1"/>
          <p:nvPr/>
        </p:nvSpPr>
        <p:spPr>
          <a:xfrm>
            <a:off x="10216242" y="5388429"/>
            <a:ext cx="111034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50">
              <a:latin typeface="Calibri"/>
              <a:ea typeface="Calibri"/>
              <a:cs typeface="Calibri"/>
            </a:endParaRPr>
          </a:p>
        </p:txBody>
      </p:sp>
      <p:pic>
        <p:nvPicPr>
          <p:cNvPr id="2" name="Picture 1">
            <a:extLst>
              <a:ext uri="{FF2B5EF4-FFF2-40B4-BE49-F238E27FC236}">
                <a16:creationId xmlns:a16="http://schemas.microsoft.com/office/drawing/2014/main" id="{7BDFFA59-4C0B-A25D-89B1-AD19D1AAB9EC}"/>
              </a:ext>
            </a:extLst>
          </p:cNvPr>
          <p:cNvPicPr>
            <a:picLocks noChangeAspect="1"/>
          </p:cNvPicPr>
          <p:nvPr/>
        </p:nvPicPr>
        <p:blipFill>
          <a:blip r:embed="rId2"/>
          <a:stretch>
            <a:fillRect/>
          </a:stretch>
        </p:blipFill>
        <p:spPr>
          <a:xfrm>
            <a:off x="4278704" y="998141"/>
            <a:ext cx="7200179" cy="4933605"/>
          </a:xfrm>
          <a:prstGeom prst="rect">
            <a:avLst/>
          </a:prstGeom>
        </p:spPr>
      </p:pic>
    </p:spTree>
    <p:extLst>
      <p:ext uri="{BB962C8B-B14F-4D97-AF65-F5344CB8AC3E}">
        <p14:creationId xmlns:p14="http://schemas.microsoft.com/office/powerpoint/2010/main" val="171624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755DC192-C342-09CF-13A7-FE641DD8E7DD}"/>
              </a:ext>
            </a:extLst>
          </p:cNvPr>
          <p:cNvSpPr txBox="1"/>
          <p:nvPr/>
        </p:nvSpPr>
        <p:spPr>
          <a:xfrm>
            <a:off x="1246188" y="1286934"/>
            <a:ext cx="2046392" cy="4105949"/>
          </a:xfrm>
          <a:prstGeom prst="rect">
            <a:avLst/>
          </a:prstGeom>
        </p:spPr>
        <p:txBody>
          <a:bodyPr vert="horz" lIns="91440" tIns="45720" rIns="91440" bIns="45720" rtlCol="0" anchor="ctr">
            <a:normAutofit/>
          </a:bodyPr>
          <a:lstStyle/>
          <a:p>
            <a:pPr algn="ctr" defTabSz="457772">
              <a:lnSpc>
                <a:spcPct val="90000"/>
              </a:lnSpc>
              <a:spcBef>
                <a:spcPct val="0"/>
              </a:spcBef>
              <a:spcAft>
                <a:spcPts val="301"/>
              </a:spcAft>
            </a:pPr>
            <a:r>
              <a:rPr lang="en-US" sz="2663" b="1" kern="1200">
                <a:solidFill>
                  <a:schemeClr val="tx1"/>
                </a:solidFill>
                <a:latin typeface="Times New Roman"/>
                <a:ea typeface="+mn-ea"/>
                <a:cs typeface="Times New Roman"/>
              </a:rPr>
              <a:t>MICRO</a:t>
            </a:r>
          </a:p>
          <a:p>
            <a:pPr algn="ctr" defTabSz="457772">
              <a:lnSpc>
                <a:spcPct val="90000"/>
              </a:lnSpc>
              <a:spcBef>
                <a:spcPct val="0"/>
              </a:spcBef>
              <a:spcAft>
                <a:spcPts val="301"/>
              </a:spcAft>
            </a:pPr>
            <a:r>
              <a:rPr lang="en-US" sz="2663" b="1" kern="1200">
                <a:solidFill>
                  <a:schemeClr val="tx1"/>
                </a:solidFill>
                <a:latin typeface="Times New Roman"/>
                <a:ea typeface="+mn-ea"/>
                <a:cs typeface="Times New Roman"/>
              </a:rPr>
              <a:t>SERVICES</a:t>
            </a:r>
            <a:endParaRPr lang="en-US" sz="3550" b="1">
              <a:latin typeface="Times New Roman"/>
              <a:cs typeface="Times New Roman"/>
            </a:endParaRPr>
          </a:p>
        </p:txBody>
      </p:sp>
      <p:sp>
        <p:nvSpPr>
          <p:cNvPr id="6" name="Rectangle 5">
            <a:extLst>
              <a:ext uri="{FF2B5EF4-FFF2-40B4-BE49-F238E27FC236}">
                <a16:creationId xmlns:a16="http://schemas.microsoft.com/office/drawing/2014/main" id="{F5BD765A-3683-5450-C077-DED04FEB544A}"/>
              </a:ext>
            </a:extLst>
          </p:cNvPr>
          <p:cNvSpPr/>
          <p:nvPr/>
        </p:nvSpPr>
        <p:spPr>
          <a:xfrm flipH="1">
            <a:off x="3720297" y="1338830"/>
            <a:ext cx="57131" cy="4001503"/>
          </a:xfrm>
          <a:prstGeom prst="rect">
            <a:avLst/>
          </a:prstGeom>
          <a:solidFill>
            <a:srgbClr val="4AAEFC"/>
          </a:solidFill>
          <a:ln>
            <a:solidFill>
              <a:srgbClr val="4AAE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7D2256-C27D-017D-4491-B639253B4003}"/>
              </a:ext>
            </a:extLst>
          </p:cNvPr>
          <p:cNvSpPr txBox="1"/>
          <p:nvPr/>
        </p:nvSpPr>
        <p:spPr>
          <a:xfrm>
            <a:off x="4042619" y="1040740"/>
            <a:ext cx="7289109"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defTabSz="514350">
              <a:buFont typeface="Arial"/>
              <a:buChar char="•"/>
            </a:pPr>
            <a:r>
              <a:rPr lang="en-US" sz="1400" b="1">
                <a:solidFill>
                  <a:schemeClr val="tx1">
                    <a:lumMod val="95000"/>
                    <a:lumOff val="5000"/>
                  </a:schemeClr>
                </a:solidFill>
                <a:ea typeface="+mn-lt"/>
                <a:cs typeface="+mn-lt"/>
              </a:rPr>
              <a:t>User Management Service: </a:t>
            </a:r>
            <a:r>
              <a:rPr lang="en-US" sz="1400">
                <a:solidFill>
                  <a:schemeClr val="tx1">
                    <a:lumMod val="95000"/>
                    <a:lumOff val="5000"/>
                  </a:schemeClr>
                </a:solidFill>
                <a:ea typeface="+mn-lt"/>
                <a:cs typeface="+mn-lt"/>
              </a:rPr>
              <a:t> In user Registration allow users to sign up and create an account to use the application and ensure that the user inputs are valid and that the email address or phone number is unique. And sends a verification email to the user's registered email address with a link or code to confirm their email</a:t>
            </a:r>
            <a:r>
              <a:rPr lang="en-US" sz="1400" kern="1200">
                <a:solidFill>
                  <a:schemeClr val="tx1">
                    <a:lumMod val="95000"/>
                    <a:lumOff val="5000"/>
                  </a:schemeClr>
                </a:solidFill>
                <a:ea typeface="+mn-lt"/>
                <a:cs typeface="+mn-lt"/>
              </a:rPr>
              <a:t>.</a:t>
            </a:r>
            <a:endParaRPr lang="en-US">
              <a:solidFill>
                <a:schemeClr val="tx1">
                  <a:lumMod val="95000"/>
                  <a:lumOff val="5000"/>
                </a:schemeClr>
              </a:solidFill>
              <a:ea typeface="+mn-lt"/>
              <a:cs typeface="+mn-lt"/>
            </a:endParaRPr>
          </a:p>
          <a:p>
            <a:pPr marL="285750" indent="-285750" algn="just" defTabSz="514350">
              <a:buFont typeface="Arial"/>
              <a:buChar char="•"/>
            </a:pPr>
            <a:r>
              <a:rPr lang="en-US" sz="1400" b="1">
                <a:solidFill>
                  <a:schemeClr val="tx1">
                    <a:lumMod val="95000"/>
                    <a:lumOff val="5000"/>
                  </a:schemeClr>
                </a:solidFill>
                <a:ea typeface="+mn-lt"/>
                <a:cs typeface="+mn-lt"/>
              </a:rPr>
              <a:t>Menu Service: </a:t>
            </a:r>
            <a:r>
              <a:rPr lang="en-US" sz="1400">
                <a:solidFill>
                  <a:schemeClr val="tx1">
                    <a:lumMod val="95000"/>
                    <a:lumOff val="5000"/>
                  </a:schemeClr>
                </a:solidFill>
                <a:ea typeface="+mn-lt"/>
                <a:cs typeface="+mn-lt"/>
              </a:rPr>
              <a:t>Allows restaurant owners to create, update, and delete menu items. Handles pricing for menu items, including setting base prices and managing variations. Supports detailed descriptions for menu items, including information about ingredients.</a:t>
            </a:r>
            <a:endParaRPr lang="en-US">
              <a:solidFill>
                <a:schemeClr val="tx1">
                  <a:lumMod val="95000"/>
                  <a:lumOff val="5000"/>
                </a:schemeClr>
              </a:solidFill>
            </a:endParaRPr>
          </a:p>
          <a:p>
            <a:pPr marL="285750" indent="-285750" algn="just" defTabSz="514350">
              <a:buFont typeface="Arial"/>
              <a:buChar char="•"/>
            </a:pPr>
            <a:r>
              <a:rPr lang="en-US" sz="1400" b="1">
                <a:solidFill>
                  <a:schemeClr val="tx1">
                    <a:lumMod val="95000"/>
                    <a:lumOff val="5000"/>
                  </a:schemeClr>
                </a:solidFill>
                <a:ea typeface="+mn-lt"/>
                <a:cs typeface="+mn-lt"/>
              </a:rPr>
              <a:t>Billing Services:</a:t>
            </a:r>
            <a:r>
              <a:rPr lang="en-US" sz="1400">
                <a:solidFill>
                  <a:schemeClr val="tx1">
                    <a:lumMod val="95000"/>
                    <a:lumOff val="5000"/>
                  </a:schemeClr>
                </a:solidFill>
                <a:ea typeface="+mn-lt"/>
                <a:cs typeface="+mn-lt"/>
              </a:rPr>
              <a:t>  It Gathers and stores billing information related to customer orders. This information includes details like order total, itemized charges, taxes. And Sends email receipts to customers after successful payments, providing a record of their transaction for their reference.</a:t>
            </a:r>
            <a:endParaRPr lang="en-US">
              <a:solidFill>
                <a:schemeClr val="tx1">
                  <a:lumMod val="95000"/>
                  <a:lumOff val="5000"/>
                </a:schemeClr>
              </a:solidFill>
            </a:endParaRPr>
          </a:p>
          <a:p>
            <a:pPr marL="285750" indent="-285750" algn="just" defTabSz="514350">
              <a:buFont typeface="Arial"/>
              <a:buChar char="•"/>
            </a:pPr>
            <a:r>
              <a:rPr lang="en-US" sz="1400" b="1">
                <a:solidFill>
                  <a:srgbClr val="343541"/>
                </a:solidFill>
                <a:latin typeface="Segoe UI"/>
                <a:ea typeface="+mn-lt"/>
                <a:cs typeface="Segoe UI"/>
              </a:rPr>
              <a:t>Payment Service:</a:t>
            </a:r>
            <a:r>
              <a:rPr lang="en-US" sz="1400">
                <a:solidFill>
                  <a:srgbClr val="343541"/>
                </a:solidFill>
                <a:latin typeface="Segoe UI"/>
                <a:ea typeface="+mn-lt"/>
                <a:cs typeface="Segoe UI"/>
              </a:rPr>
              <a:t> </a:t>
            </a:r>
            <a:r>
              <a:rPr lang="en-US" sz="1400">
                <a:solidFill>
                  <a:schemeClr val="tx1">
                    <a:lumMod val="95000"/>
                    <a:lumOff val="5000"/>
                  </a:schemeClr>
                </a:solidFill>
                <a:ea typeface="+mn-lt"/>
                <a:cs typeface="+mn-lt"/>
              </a:rPr>
              <a:t>This integration allows customers to securely make payments using their preferred methods, including credit/debit cards, digital wallets, or even cash on delivery. Ensures that payment transactions are secure. </a:t>
            </a:r>
            <a:endParaRPr lang="en-US">
              <a:solidFill>
                <a:schemeClr val="tx1">
                  <a:lumMod val="95000"/>
                  <a:lumOff val="5000"/>
                </a:schemeClr>
              </a:solidFill>
              <a:ea typeface="+mn-lt"/>
              <a:cs typeface="+mn-lt"/>
            </a:endParaRPr>
          </a:p>
          <a:p>
            <a:pPr marL="285750" indent="-285750" algn="just" defTabSz="514350">
              <a:buFont typeface="Arial"/>
              <a:buChar char="•"/>
            </a:pPr>
            <a:r>
              <a:rPr lang="en-US" sz="1400" b="1">
                <a:solidFill>
                  <a:schemeClr val="tx1">
                    <a:lumMod val="95000"/>
                    <a:lumOff val="5000"/>
                  </a:schemeClr>
                </a:solidFill>
                <a:ea typeface="+mn-lt"/>
                <a:cs typeface="+mn-lt"/>
              </a:rPr>
              <a:t>Feedback and Rating Service:</a:t>
            </a:r>
            <a:r>
              <a:rPr lang="en-US" sz="1400">
                <a:solidFill>
                  <a:schemeClr val="tx1">
                    <a:lumMod val="95000"/>
                    <a:lumOff val="5000"/>
                  </a:schemeClr>
                </a:solidFill>
                <a:ea typeface="+mn-lt"/>
                <a:cs typeface="+mn-lt"/>
              </a:rPr>
              <a:t>  It enables users of the platform to share their feedback and experiences regarding restaurants and specific dishes they have ordered. </a:t>
            </a:r>
            <a:endParaRPr lang="en-US">
              <a:solidFill>
                <a:schemeClr val="tx1">
                  <a:lumMod val="95000"/>
                  <a:lumOff val="5000"/>
                </a:schemeClr>
              </a:solidFill>
            </a:endParaRPr>
          </a:p>
          <a:p>
            <a:pPr marL="285750" indent="-285750" algn="just" defTabSz="514350">
              <a:buFont typeface="Arial"/>
              <a:buChar char="•"/>
            </a:pPr>
            <a:r>
              <a:rPr lang="en-US" sz="1400" b="1">
                <a:solidFill>
                  <a:schemeClr val="tx1">
                    <a:lumMod val="95000"/>
                    <a:lumOff val="5000"/>
                  </a:schemeClr>
                </a:solidFill>
                <a:ea typeface="+mn-lt"/>
                <a:cs typeface="+mn-lt"/>
              </a:rPr>
              <a:t>Order Management Services:  </a:t>
            </a:r>
            <a:r>
              <a:rPr lang="en-US" sz="1400">
                <a:solidFill>
                  <a:schemeClr val="tx1">
                    <a:lumMod val="95000"/>
                    <a:lumOff val="5000"/>
                  </a:schemeClr>
                </a:solidFill>
                <a:ea typeface="+mn-lt"/>
                <a:cs typeface="+mn-lt"/>
              </a:rPr>
              <a:t>Sends a confirmation notification with an order ID to the user for reference. Offers real-time tracking from order preparation to delivery or pickup. Provides a delivery route map for delivery orders to keep users informed about their order's progress. Provides order receipts and invoices for users' records and future reference.</a:t>
            </a:r>
            <a:endParaRPr lang="en-US">
              <a:solidFill>
                <a:schemeClr val="tx1">
                  <a:lumMod val="95000"/>
                  <a:lumOff val="5000"/>
                </a:schemeClr>
              </a:solidFill>
            </a:endParaRPr>
          </a:p>
          <a:p>
            <a:pPr algn="just" defTabSz="514350">
              <a:spcAft>
                <a:spcPts val="600"/>
              </a:spcAft>
            </a:pPr>
            <a:endParaRPr lang="en-US" sz="1400">
              <a:solidFill>
                <a:schemeClr val="tx1">
                  <a:lumMod val="95000"/>
                  <a:lumOff val="5000"/>
                </a:schemeClr>
              </a:solidFill>
              <a:latin typeface="Calibri"/>
              <a:ea typeface="+mn-lt"/>
              <a:cs typeface="Calibri"/>
            </a:endParaRPr>
          </a:p>
        </p:txBody>
      </p:sp>
    </p:spTree>
    <p:extLst>
      <p:ext uri="{BB962C8B-B14F-4D97-AF65-F5344CB8AC3E}">
        <p14:creationId xmlns:p14="http://schemas.microsoft.com/office/powerpoint/2010/main" val="135894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69F4D0D5-22CC-FF70-0725-BD734B202107}"/>
              </a:ext>
            </a:extLst>
          </p:cNvPr>
          <p:cNvSpPr txBox="1"/>
          <p:nvPr/>
        </p:nvSpPr>
        <p:spPr>
          <a:xfrm>
            <a:off x="1206458" y="1373874"/>
            <a:ext cx="2722057" cy="4105949"/>
          </a:xfrm>
          <a:prstGeom prst="rect">
            <a:avLst/>
          </a:prstGeom>
        </p:spPr>
        <p:txBody>
          <a:bodyPr vert="horz" lIns="91440" tIns="45720" rIns="91440" bIns="45720" rtlCol="0" anchor="ctr">
            <a:normAutofit lnSpcReduction="10000"/>
          </a:bodyPr>
          <a:lstStyle/>
          <a:p>
            <a:pPr algn="ctr" defTabSz="685800">
              <a:lnSpc>
                <a:spcPct val="90000"/>
              </a:lnSpc>
              <a:spcBef>
                <a:spcPct val="0"/>
              </a:spcBef>
              <a:spcAft>
                <a:spcPts val="450"/>
              </a:spcAft>
            </a:pPr>
            <a:r>
              <a:rPr lang="en-US" sz="4000" b="1">
                <a:latin typeface="Times New Roman"/>
                <a:ea typeface="Calibri Light"/>
                <a:cs typeface="Times New Roman"/>
              </a:rPr>
              <a:t>S</a:t>
            </a:r>
          </a:p>
          <a:p>
            <a:pPr algn="ctr" defTabSz="685800">
              <a:lnSpc>
                <a:spcPct val="90000"/>
              </a:lnSpc>
              <a:spcBef>
                <a:spcPct val="0"/>
              </a:spcBef>
              <a:spcAft>
                <a:spcPts val="450"/>
              </a:spcAft>
            </a:pPr>
            <a:r>
              <a:rPr lang="en-US" sz="4000" b="1">
                <a:latin typeface="Times New Roman"/>
                <a:ea typeface="Calibri Light"/>
                <a:cs typeface="Times New Roman"/>
              </a:rPr>
              <a:t>P</a:t>
            </a:r>
          </a:p>
          <a:p>
            <a:pPr algn="ctr" defTabSz="685800">
              <a:lnSpc>
                <a:spcPct val="90000"/>
              </a:lnSpc>
              <a:spcBef>
                <a:spcPct val="0"/>
              </a:spcBef>
              <a:spcAft>
                <a:spcPts val="450"/>
              </a:spcAft>
            </a:pPr>
            <a:r>
              <a:rPr lang="en-US" sz="4000" b="1">
                <a:latin typeface="Times New Roman"/>
                <a:ea typeface="Calibri Light"/>
                <a:cs typeface="Times New Roman"/>
              </a:rPr>
              <a:t>R</a:t>
            </a:r>
          </a:p>
          <a:p>
            <a:pPr algn="ctr" defTabSz="685800">
              <a:lnSpc>
                <a:spcPct val="90000"/>
              </a:lnSpc>
              <a:spcBef>
                <a:spcPct val="0"/>
              </a:spcBef>
              <a:spcAft>
                <a:spcPts val="450"/>
              </a:spcAft>
            </a:pPr>
            <a:r>
              <a:rPr lang="en-US" sz="4000" b="1">
                <a:latin typeface="Times New Roman"/>
                <a:ea typeface="Calibri Light"/>
                <a:cs typeface="Times New Roman"/>
              </a:rPr>
              <a:t>I</a:t>
            </a:r>
          </a:p>
          <a:p>
            <a:pPr algn="ctr" defTabSz="685800">
              <a:lnSpc>
                <a:spcPct val="90000"/>
              </a:lnSpc>
              <a:spcBef>
                <a:spcPct val="0"/>
              </a:spcBef>
              <a:spcAft>
                <a:spcPts val="450"/>
              </a:spcAft>
            </a:pPr>
            <a:r>
              <a:rPr lang="en-US" sz="4000" b="1">
                <a:latin typeface="Times New Roman"/>
                <a:ea typeface="Calibri Light"/>
                <a:cs typeface="Times New Roman"/>
              </a:rPr>
              <a:t>N</a:t>
            </a:r>
          </a:p>
          <a:p>
            <a:pPr algn="ctr" defTabSz="685800">
              <a:lnSpc>
                <a:spcPct val="90000"/>
              </a:lnSpc>
              <a:spcBef>
                <a:spcPct val="0"/>
              </a:spcBef>
              <a:spcAft>
                <a:spcPts val="450"/>
              </a:spcAft>
            </a:pPr>
            <a:r>
              <a:rPr lang="en-US" sz="4000" b="1">
                <a:latin typeface="Times New Roman"/>
                <a:ea typeface="Calibri Light"/>
                <a:cs typeface="Times New Roman"/>
              </a:rPr>
              <a:t>T</a:t>
            </a:r>
          </a:p>
          <a:p>
            <a:pPr algn="ctr" defTabSz="685800">
              <a:lnSpc>
                <a:spcPct val="90000"/>
              </a:lnSpc>
              <a:spcBef>
                <a:spcPct val="0"/>
              </a:spcBef>
              <a:spcAft>
                <a:spcPts val="450"/>
              </a:spcAft>
            </a:pPr>
            <a:r>
              <a:rPr lang="en-US" sz="4000" b="1">
                <a:latin typeface="Times New Roman"/>
                <a:ea typeface="Calibri Light"/>
                <a:cs typeface="Times New Roman"/>
              </a:rPr>
              <a:t>S</a:t>
            </a:r>
          </a:p>
        </p:txBody>
      </p:sp>
      <p:sp>
        <p:nvSpPr>
          <p:cNvPr id="5" name="Rectangle 4">
            <a:extLst>
              <a:ext uri="{FF2B5EF4-FFF2-40B4-BE49-F238E27FC236}">
                <a16:creationId xmlns:a16="http://schemas.microsoft.com/office/drawing/2014/main" id="{DCA0CC6E-C53D-2CAA-467A-2F7AAC3C7661}"/>
              </a:ext>
            </a:extLst>
          </p:cNvPr>
          <p:cNvSpPr/>
          <p:nvPr/>
        </p:nvSpPr>
        <p:spPr>
          <a:xfrm flipH="1">
            <a:off x="4234880" y="1332153"/>
            <a:ext cx="72209" cy="4194817"/>
          </a:xfrm>
          <a:prstGeom prst="rect">
            <a:avLst/>
          </a:prstGeom>
          <a:solidFill>
            <a:srgbClr val="4AAEFC"/>
          </a:solidFill>
          <a:ln>
            <a:solidFill>
              <a:srgbClr val="4AAE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3E88229-E39F-29B0-69F5-29D1F82281E2}"/>
              </a:ext>
            </a:extLst>
          </p:cNvPr>
          <p:cNvSpPr txBox="1"/>
          <p:nvPr/>
        </p:nvSpPr>
        <p:spPr>
          <a:xfrm>
            <a:off x="4825039" y="1146374"/>
            <a:ext cx="6292058"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defTabSz="685800">
              <a:spcAft>
                <a:spcPts val="600"/>
              </a:spcAft>
            </a:pPr>
            <a:r>
              <a:rPr lang="en-US" sz="2000" b="1" u="sng" kern="1200">
                <a:latin typeface="Times New Roman"/>
                <a:ea typeface="+mn-lt"/>
                <a:cs typeface="+mn-lt"/>
              </a:rPr>
              <a:t>Sprint 1:</a:t>
            </a:r>
            <a:r>
              <a:rPr lang="en-US" sz="2000" b="1" u="sng">
                <a:latin typeface="Times New Roman"/>
                <a:ea typeface="+mn-lt"/>
                <a:cs typeface="+mn-lt"/>
              </a:rPr>
              <a:t> </a:t>
            </a:r>
            <a:endParaRPr lang="en-US" u="sng">
              <a:latin typeface="Times New Roman"/>
              <a:ea typeface="+mn-lt"/>
              <a:cs typeface="+mn-lt"/>
            </a:endParaRPr>
          </a:p>
          <a:p>
            <a:pPr algn="just" defTabSz="685800">
              <a:spcAft>
                <a:spcPts val="600"/>
              </a:spcAft>
            </a:pPr>
            <a:r>
              <a:rPr lang="en-US" b="1" kern="1200">
                <a:latin typeface="Times New Roman"/>
                <a:ea typeface="+mn-lt"/>
                <a:cs typeface="+mn-lt"/>
              </a:rPr>
              <a:t>Setting Up the Foundations</a:t>
            </a:r>
            <a:endParaRPr lang="en-US" kern="1200">
              <a:latin typeface="Times New Roman"/>
              <a:ea typeface="Calibri"/>
              <a:cs typeface="Calibri"/>
            </a:endParaRPr>
          </a:p>
          <a:p>
            <a:pPr algn="just" defTabSz="685800">
              <a:spcAft>
                <a:spcPts val="600"/>
              </a:spcAft>
            </a:pPr>
            <a:r>
              <a:rPr lang="en-US" b="1" kern="1200">
                <a:latin typeface="Times New Roman"/>
                <a:ea typeface="+mn-lt"/>
                <a:cs typeface="+mn-lt"/>
              </a:rPr>
              <a:t>User Authentication and Registration User Stories</a:t>
            </a:r>
            <a:endParaRPr lang="en-US" kern="1200">
              <a:latin typeface="Times New Roman"/>
              <a:ea typeface="Calibri"/>
              <a:cs typeface="Calibri"/>
            </a:endParaRPr>
          </a:p>
          <a:p>
            <a:pPr algn="just" defTabSz="685800">
              <a:spcAft>
                <a:spcPts val="600"/>
              </a:spcAft>
            </a:pPr>
            <a:r>
              <a:rPr lang="en-US" b="1" kern="1200">
                <a:latin typeface="Times New Roman"/>
                <a:ea typeface="+mn-lt"/>
                <a:cs typeface="+mn-lt"/>
              </a:rPr>
              <a:t>User Story 1: Implement User Registration</a:t>
            </a:r>
            <a:endParaRPr lang="en-US" kern="1200">
              <a:latin typeface="Times New Roman"/>
              <a:ea typeface="Calibri"/>
              <a:cs typeface="Calibri"/>
            </a:endParaRPr>
          </a:p>
          <a:p>
            <a:pPr marL="213995" indent="-213995" algn="just" defTabSz="685800">
              <a:spcAft>
                <a:spcPts val="600"/>
              </a:spcAft>
              <a:buFont typeface="Arial"/>
              <a:buChar char="•"/>
            </a:pPr>
            <a:r>
              <a:rPr lang="en-US" b="1" kern="1200">
                <a:latin typeface="Times New Roman"/>
                <a:ea typeface="+mn-lt"/>
                <a:cs typeface="+mn-lt"/>
              </a:rPr>
              <a:t>Story:</a:t>
            </a:r>
            <a:r>
              <a:rPr lang="en-US">
                <a:latin typeface="Times New Roman"/>
                <a:ea typeface="+mn-lt"/>
                <a:cs typeface="+mn-lt"/>
              </a:rPr>
              <a:t> A new</a:t>
            </a:r>
            <a:r>
              <a:rPr lang="en-US" kern="1200">
                <a:latin typeface="Times New Roman"/>
                <a:ea typeface="+mn-lt"/>
                <a:cs typeface="+mn-lt"/>
              </a:rPr>
              <a:t> user</a:t>
            </a:r>
            <a:r>
              <a:rPr lang="en-US">
                <a:latin typeface="Times New Roman"/>
                <a:ea typeface="+mn-lt"/>
                <a:cs typeface="+mn-lt"/>
              </a:rPr>
              <a:t> will</a:t>
            </a:r>
            <a:r>
              <a:rPr lang="en-US" kern="1200">
                <a:latin typeface="Times New Roman"/>
                <a:ea typeface="+mn-lt"/>
                <a:cs typeface="+mn-lt"/>
              </a:rPr>
              <a:t> be able to register for an account on the food delivery app so that </a:t>
            </a:r>
            <a:r>
              <a:rPr lang="en-US">
                <a:latin typeface="Times New Roman"/>
                <a:ea typeface="+mn-lt"/>
                <a:cs typeface="+mn-lt"/>
              </a:rPr>
              <a:t>he can</a:t>
            </a:r>
            <a:r>
              <a:rPr lang="en-US" kern="1200">
                <a:latin typeface="Times New Roman"/>
                <a:ea typeface="+mn-lt"/>
                <a:cs typeface="+mn-lt"/>
              </a:rPr>
              <a:t> place orders.</a:t>
            </a:r>
            <a:endParaRPr lang="en-US" kern="1200">
              <a:latin typeface="Times New Roman"/>
              <a:ea typeface="Calibri"/>
              <a:cs typeface="Calibri"/>
            </a:endParaRPr>
          </a:p>
          <a:p>
            <a:pPr marL="213995" indent="-213995" algn="just" defTabSz="685800">
              <a:spcAft>
                <a:spcPts val="600"/>
              </a:spcAft>
              <a:buFont typeface="Arial"/>
              <a:buChar char="•"/>
            </a:pPr>
            <a:r>
              <a:rPr lang="en-US" b="1" kern="1200">
                <a:latin typeface="Times New Roman"/>
                <a:ea typeface="+mn-lt"/>
                <a:cs typeface="+mn-lt"/>
              </a:rPr>
              <a:t>Acceptance Criteria:</a:t>
            </a:r>
            <a:endParaRPr lang="en-US" kern="1200">
              <a:latin typeface="Times New Roman"/>
              <a:ea typeface="Calibri"/>
              <a:cs typeface="Calibri"/>
            </a:endParaRPr>
          </a:p>
          <a:p>
            <a:pPr marL="556895" lvl="1" indent="-213995" algn="just" defTabSz="685800">
              <a:spcAft>
                <a:spcPts val="600"/>
              </a:spcAft>
              <a:buFont typeface="Arial"/>
              <a:buChar char="•"/>
            </a:pPr>
            <a:r>
              <a:rPr lang="en-US" kern="1200">
                <a:latin typeface="Times New Roman"/>
                <a:ea typeface="+mn-lt"/>
                <a:cs typeface="+mn-lt"/>
              </a:rPr>
              <a:t>There should be a registration form with fields for email and password.</a:t>
            </a:r>
            <a:endParaRPr lang="en-US" kern="1200">
              <a:latin typeface="Times New Roman"/>
              <a:ea typeface="Calibri"/>
              <a:cs typeface="Calibri"/>
            </a:endParaRPr>
          </a:p>
          <a:p>
            <a:pPr marL="556895" lvl="1" indent="-213995" algn="just" defTabSz="685800">
              <a:spcAft>
                <a:spcPts val="600"/>
              </a:spcAft>
              <a:buFont typeface="Arial"/>
              <a:buChar char="•"/>
            </a:pPr>
            <a:r>
              <a:rPr lang="en-US" kern="1200">
                <a:latin typeface="Times New Roman"/>
                <a:ea typeface="+mn-lt"/>
                <a:cs typeface="+mn-lt"/>
              </a:rPr>
              <a:t>Users must provide a valid email address.</a:t>
            </a:r>
            <a:endParaRPr lang="en-US" kern="1200">
              <a:latin typeface="Times New Roman"/>
              <a:ea typeface="Calibri"/>
              <a:cs typeface="Calibri"/>
            </a:endParaRPr>
          </a:p>
          <a:p>
            <a:pPr marL="556895" lvl="1" indent="-213995" algn="just" defTabSz="685800">
              <a:spcAft>
                <a:spcPts val="600"/>
              </a:spcAft>
              <a:buFont typeface="Arial"/>
              <a:buChar char="•"/>
            </a:pPr>
            <a:r>
              <a:rPr lang="en-US" kern="1200">
                <a:latin typeface="Times New Roman"/>
                <a:ea typeface="+mn-lt"/>
                <a:cs typeface="+mn-lt"/>
              </a:rPr>
              <a:t>Passwords must meet security requirements (e.g., minimum length, special characters).</a:t>
            </a:r>
            <a:endParaRPr lang="en-US" kern="1200">
              <a:latin typeface="Times New Roman"/>
              <a:ea typeface="Calibri"/>
              <a:cs typeface="Calibri"/>
            </a:endParaRPr>
          </a:p>
          <a:p>
            <a:pPr marL="556895" lvl="1" indent="-213995" algn="just" defTabSz="685800">
              <a:spcAft>
                <a:spcPts val="600"/>
              </a:spcAft>
              <a:buFont typeface="Arial"/>
              <a:buChar char="•"/>
            </a:pPr>
            <a:r>
              <a:rPr lang="en-US" kern="1200">
                <a:latin typeface="Times New Roman"/>
                <a:ea typeface="+mn-lt"/>
                <a:cs typeface="+mn-lt"/>
              </a:rPr>
              <a:t>After successful registration, the user should receive a confirmation email.</a:t>
            </a:r>
            <a:endParaRPr lang="en-US" kern="1200">
              <a:latin typeface="Times New Roman"/>
              <a:ea typeface="Calibri"/>
              <a:cs typeface="Calibri"/>
            </a:endParaRPr>
          </a:p>
          <a:p>
            <a:pPr algn="l">
              <a:spcAft>
                <a:spcPts val="600"/>
              </a:spcAft>
            </a:pPr>
            <a:endParaRPr lang="en-US">
              <a:ea typeface="Calibri"/>
              <a:cs typeface="Calibri"/>
            </a:endParaRPr>
          </a:p>
        </p:txBody>
      </p:sp>
    </p:spTree>
    <p:extLst>
      <p:ext uri="{BB962C8B-B14F-4D97-AF65-F5344CB8AC3E}">
        <p14:creationId xmlns:p14="http://schemas.microsoft.com/office/powerpoint/2010/main" val="3147033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C5F9D316-E57E-5342-AC29-3F62FC361533}"/>
              </a:ext>
            </a:extLst>
          </p:cNvPr>
          <p:cNvSpPr/>
          <p:nvPr/>
        </p:nvSpPr>
        <p:spPr>
          <a:xfrm flipH="1">
            <a:off x="3883314" y="1210163"/>
            <a:ext cx="84041" cy="4256393"/>
          </a:xfrm>
          <a:prstGeom prst="rect">
            <a:avLst/>
          </a:prstGeom>
          <a:solidFill>
            <a:srgbClr val="4AAEFC"/>
          </a:solidFill>
          <a:ln>
            <a:solidFill>
              <a:srgbClr val="4AAE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C989663-D798-D741-CF4F-DCEADD659687}"/>
              </a:ext>
            </a:extLst>
          </p:cNvPr>
          <p:cNvSpPr txBox="1"/>
          <p:nvPr/>
        </p:nvSpPr>
        <p:spPr>
          <a:xfrm>
            <a:off x="4781435" y="790867"/>
            <a:ext cx="6491838" cy="52501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03504">
              <a:spcAft>
                <a:spcPts val="528"/>
              </a:spcAft>
            </a:pPr>
            <a:endParaRPr lang="en-US" b="1" kern="1200">
              <a:latin typeface="Times New Roman"/>
              <a:ea typeface="Calibri"/>
              <a:cs typeface="Calibri"/>
            </a:endParaRPr>
          </a:p>
          <a:p>
            <a:pPr defTabSz="603504">
              <a:spcAft>
                <a:spcPts val="528"/>
              </a:spcAft>
            </a:pPr>
            <a:endParaRPr lang="en-US" b="1">
              <a:latin typeface="Times New Roman"/>
              <a:ea typeface="+mn-lt"/>
              <a:cs typeface="Times New Roman"/>
            </a:endParaRPr>
          </a:p>
          <a:p>
            <a:pPr algn="just" defTabSz="603504">
              <a:spcAft>
                <a:spcPts val="528"/>
              </a:spcAft>
            </a:pPr>
            <a:r>
              <a:rPr lang="en-US" b="1" kern="1200">
                <a:latin typeface="Times New Roman"/>
                <a:ea typeface="+mn-lt"/>
                <a:cs typeface="Times New Roman"/>
              </a:rPr>
              <a:t>User Story </a:t>
            </a:r>
            <a:r>
              <a:rPr lang="en-US" b="1">
                <a:latin typeface="Times New Roman"/>
                <a:ea typeface="+mn-lt"/>
                <a:cs typeface="Times New Roman"/>
              </a:rPr>
              <a:t>2</a:t>
            </a:r>
            <a:r>
              <a:rPr lang="en-US" b="1" kern="1200">
                <a:latin typeface="Times New Roman"/>
                <a:ea typeface="+mn-lt"/>
                <a:cs typeface="Times New Roman"/>
              </a:rPr>
              <a:t>: Implement User </a:t>
            </a:r>
            <a:r>
              <a:rPr lang="en-US" b="1">
                <a:latin typeface="Times New Roman"/>
                <a:ea typeface="+mn-lt"/>
                <a:cs typeface="Times New Roman"/>
              </a:rPr>
              <a:t>Login and Authentication</a:t>
            </a:r>
            <a:endParaRPr lang="en-US">
              <a:ea typeface="Calibri"/>
              <a:cs typeface="Calibri"/>
            </a:endParaRPr>
          </a:p>
          <a:p>
            <a:pPr marL="187960" indent="-187960" algn="just" defTabSz="603504">
              <a:spcAft>
                <a:spcPts val="528"/>
              </a:spcAft>
              <a:buFont typeface="Arial"/>
              <a:buChar char="•"/>
            </a:pPr>
            <a:r>
              <a:rPr lang="en-US" b="1" kern="1200">
                <a:latin typeface="Times New Roman"/>
                <a:ea typeface="+mn-lt"/>
                <a:cs typeface="Times New Roman"/>
              </a:rPr>
              <a:t>Story: </a:t>
            </a:r>
            <a:r>
              <a:rPr lang="en-US" kern="1200">
                <a:latin typeface="Times New Roman"/>
                <a:ea typeface="+mn-lt"/>
                <a:cs typeface="Times New Roman"/>
              </a:rPr>
              <a:t>As a </a:t>
            </a:r>
            <a:r>
              <a:rPr lang="en-US">
                <a:latin typeface="Times New Roman"/>
                <a:ea typeface="+mn-lt"/>
                <a:cs typeface="Times New Roman"/>
              </a:rPr>
              <a:t>registered </a:t>
            </a:r>
            <a:r>
              <a:rPr lang="en-US" kern="1200">
                <a:latin typeface="Times New Roman"/>
                <a:ea typeface="+mn-lt"/>
                <a:cs typeface="Times New Roman"/>
              </a:rPr>
              <a:t>user, </a:t>
            </a:r>
            <a:r>
              <a:rPr lang="en-US">
                <a:latin typeface="Times New Roman"/>
                <a:ea typeface="+mn-lt"/>
                <a:cs typeface="Times New Roman"/>
              </a:rPr>
              <a:t>he wants</a:t>
            </a:r>
            <a:r>
              <a:rPr lang="en-US" kern="1200">
                <a:latin typeface="Times New Roman"/>
                <a:ea typeface="+mn-lt"/>
                <a:cs typeface="Times New Roman"/>
              </a:rPr>
              <a:t> to be able to </a:t>
            </a:r>
            <a:r>
              <a:rPr lang="en-US">
                <a:latin typeface="Times New Roman"/>
                <a:ea typeface="+mn-lt"/>
                <a:cs typeface="Times New Roman"/>
              </a:rPr>
              <a:t>log in to his </a:t>
            </a:r>
            <a:r>
              <a:rPr lang="en-US" kern="1200">
                <a:latin typeface="Times New Roman"/>
                <a:ea typeface="+mn-lt"/>
                <a:cs typeface="Times New Roman"/>
              </a:rPr>
              <a:t>account </a:t>
            </a:r>
            <a:r>
              <a:rPr lang="en-US">
                <a:latin typeface="Times New Roman"/>
                <a:ea typeface="+mn-lt"/>
                <a:cs typeface="Times New Roman"/>
              </a:rPr>
              <a:t>securely</a:t>
            </a:r>
            <a:r>
              <a:rPr lang="en-US" kern="1200">
                <a:latin typeface="Times New Roman"/>
                <a:ea typeface="+mn-lt"/>
                <a:cs typeface="Times New Roman"/>
              </a:rPr>
              <a:t>.</a:t>
            </a:r>
            <a:endParaRPr lang="en-US" b="1">
              <a:latin typeface="Calibri"/>
              <a:ea typeface="+mn-lt"/>
              <a:cs typeface="Times New Roman"/>
            </a:endParaRPr>
          </a:p>
          <a:p>
            <a:pPr marL="187960" indent="-187960" algn="just" defTabSz="603504">
              <a:spcAft>
                <a:spcPts val="528"/>
              </a:spcAft>
              <a:buFont typeface="Arial"/>
              <a:buChar char="•"/>
            </a:pPr>
            <a:r>
              <a:rPr lang="en-US" b="1" kern="1200">
                <a:latin typeface="Times New Roman"/>
                <a:ea typeface="+mn-lt"/>
                <a:cs typeface="Times New Roman"/>
              </a:rPr>
              <a:t>Acceptance Criteria:</a:t>
            </a:r>
            <a:endParaRPr lang="en-US" b="1">
              <a:ea typeface="Calibri"/>
              <a:cs typeface="Times New Roman"/>
            </a:endParaRPr>
          </a:p>
          <a:p>
            <a:pPr marL="742950" lvl="1" indent="-285750" algn="just" defTabSz="603504">
              <a:buFont typeface="Arial,Sans-Serif"/>
              <a:buChar char="•"/>
            </a:pPr>
            <a:r>
              <a:rPr lang="en-US">
                <a:latin typeface="Times New Roman"/>
                <a:ea typeface="Calibri"/>
                <a:cs typeface="Times New Roman"/>
              </a:rPr>
              <a:t>T</a:t>
            </a:r>
            <a:r>
              <a:rPr lang="en-US">
                <a:latin typeface="Calibri"/>
                <a:ea typeface="Calibri"/>
                <a:cs typeface="Calibri"/>
              </a:rPr>
              <a:t>here should be a login form with fields for email and password.</a:t>
            </a:r>
          </a:p>
          <a:p>
            <a:pPr marL="742950" lvl="1" indent="-285750" algn="just" defTabSz="603504">
              <a:buFont typeface="Arial,Sans-Serif"/>
              <a:buChar char="•"/>
            </a:pPr>
            <a:r>
              <a:rPr lang="en-US">
                <a:latin typeface="Calibri"/>
                <a:ea typeface="Calibri"/>
                <a:cs typeface="Calibri"/>
              </a:rPr>
              <a:t>Users must enter valid credentials to log in.</a:t>
            </a:r>
          </a:p>
          <a:p>
            <a:pPr marL="742950" lvl="1" indent="-285750" algn="just" defTabSz="603504">
              <a:buFont typeface="Arial,Sans-Serif"/>
              <a:buChar char="•"/>
            </a:pPr>
            <a:r>
              <a:rPr lang="en-US">
                <a:latin typeface="Calibri"/>
                <a:ea typeface="Calibri"/>
                <a:cs typeface="Calibri"/>
              </a:rPr>
              <a:t>Failed login attempts should display appropriate error messages.</a:t>
            </a:r>
          </a:p>
          <a:p>
            <a:pPr marL="742950" lvl="1" indent="-285750" algn="just" defTabSz="603504">
              <a:buFont typeface="Arial,Sans-Serif"/>
              <a:buChar char="•"/>
            </a:pPr>
            <a:r>
              <a:rPr lang="en-US">
                <a:latin typeface="Calibri"/>
                <a:ea typeface="Calibri"/>
                <a:cs typeface="Calibri"/>
              </a:rPr>
              <a:t>Upon successful login, users should be redirected to their profile or a dashboard.</a:t>
            </a:r>
            <a:endParaRPr lang="en-US">
              <a:ea typeface="Calibri"/>
              <a:cs typeface="Calibri"/>
            </a:endParaRPr>
          </a:p>
          <a:p>
            <a:pPr marL="285750" indent="-285750" defTabSz="603504">
              <a:buFont typeface="Arial"/>
              <a:buChar char="•"/>
            </a:pPr>
            <a:endParaRPr lang="en-US">
              <a:latin typeface="Calibri"/>
              <a:ea typeface="Calibri"/>
              <a:cs typeface="Calibri"/>
            </a:endParaRPr>
          </a:p>
          <a:p>
            <a:pPr marL="285750" indent="-285750" defTabSz="603504">
              <a:spcAft>
                <a:spcPts val="528"/>
              </a:spcAft>
              <a:buFont typeface="Arial"/>
              <a:buChar char="•"/>
            </a:pPr>
            <a:endParaRPr lang="en-US">
              <a:latin typeface="Times New Roman"/>
              <a:ea typeface="Calibri"/>
              <a:cs typeface="Times New Roman"/>
            </a:endParaRPr>
          </a:p>
          <a:p>
            <a:pPr algn="l">
              <a:spcAft>
                <a:spcPts val="528"/>
              </a:spcAft>
            </a:pPr>
            <a:endParaRPr lang="en-US">
              <a:ea typeface="Calibri"/>
              <a:cs typeface="Calibri"/>
            </a:endParaRPr>
          </a:p>
          <a:p>
            <a:pPr>
              <a:spcAft>
                <a:spcPts val="600"/>
              </a:spcAft>
            </a:pPr>
            <a:endParaRPr lang="en-US">
              <a:ea typeface="Calibri"/>
              <a:cs typeface="Calibri"/>
            </a:endParaRPr>
          </a:p>
        </p:txBody>
      </p:sp>
      <p:sp>
        <p:nvSpPr>
          <p:cNvPr id="4" name="TextBox 3">
            <a:extLst>
              <a:ext uri="{FF2B5EF4-FFF2-40B4-BE49-F238E27FC236}">
                <a16:creationId xmlns:a16="http://schemas.microsoft.com/office/drawing/2014/main" id="{DFB3A80E-BB2E-3DF0-7750-0E94CA9BD010}"/>
              </a:ext>
            </a:extLst>
          </p:cNvPr>
          <p:cNvSpPr txBox="1"/>
          <p:nvPr/>
        </p:nvSpPr>
        <p:spPr>
          <a:xfrm>
            <a:off x="1206458" y="1373874"/>
            <a:ext cx="2722057" cy="4105949"/>
          </a:xfrm>
          <a:prstGeom prst="rect">
            <a:avLst/>
          </a:prstGeom>
        </p:spPr>
        <p:txBody>
          <a:bodyPr vert="horz" lIns="91440" tIns="45720" rIns="91440" bIns="45720" rtlCol="0" anchor="ctr">
            <a:normAutofit lnSpcReduction="10000"/>
          </a:bodyPr>
          <a:lstStyle/>
          <a:p>
            <a:pPr algn="ctr" defTabSz="685800">
              <a:lnSpc>
                <a:spcPct val="90000"/>
              </a:lnSpc>
              <a:spcBef>
                <a:spcPct val="0"/>
              </a:spcBef>
              <a:spcAft>
                <a:spcPts val="450"/>
              </a:spcAft>
            </a:pPr>
            <a:r>
              <a:rPr lang="en-US" sz="4000" b="1">
                <a:latin typeface="Times New Roman"/>
                <a:ea typeface="Calibri Light"/>
                <a:cs typeface="Times New Roman"/>
              </a:rPr>
              <a:t>S</a:t>
            </a:r>
          </a:p>
          <a:p>
            <a:pPr algn="ctr" defTabSz="685800">
              <a:lnSpc>
                <a:spcPct val="90000"/>
              </a:lnSpc>
              <a:spcBef>
                <a:spcPct val="0"/>
              </a:spcBef>
              <a:spcAft>
                <a:spcPts val="450"/>
              </a:spcAft>
            </a:pPr>
            <a:r>
              <a:rPr lang="en-US" sz="4000" b="1">
                <a:latin typeface="Times New Roman"/>
                <a:ea typeface="Calibri Light"/>
                <a:cs typeface="Times New Roman"/>
              </a:rPr>
              <a:t>P</a:t>
            </a:r>
          </a:p>
          <a:p>
            <a:pPr algn="ctr" defTabSz="685800">
              <a:lnSpc>
                <a:spcPct val="90000"/>
              </a:lnSpc>
              <a:spcBef>
                <a:spcPct val="0"/>
              </a:spcBef>
              <a:spcAft>
                <a:spcPts val="450"/>
              </a:spcAft>
            </a:pPr>
            <a:r>
              <a:rPr lang="en-US" sz="4000" b="1">
                <a:latin typeface="Times New Roman"/>
                <a:ea typeface="Calibri Light"/>
                <a:cs typeface="Times New Roman"/>
              </a:rPr>
              <a:t>R</a:t>
            </a:r>
          </a:p>
          <a:p>
            <a:pPr algn="ctr" defTabSz="685800">
              <a:lnSpc>
                <a:spcPct val="90000"/>
              </a:lnSpc>
              <a:spcBef>
                <a:spcPct val="0"/>
              </a:spcBef>
              <a:spcAft>
                <a:spcPts val="450"/>
              </a:spcAft>
            </a:pPr>
            <a:r>
              <a:rPr lang="en-US" sz="4000" b="1">
                <a:latin typeface="Times New Roman"/>
                <a:ea typeface="Calibri Light"/>
                <a:cs typeface="Times New Roman"/>
              </a:rPr>
              <a:t>I</a:t>
            </a:r>
          </a:p>
          <a:p>
            <a:pPr algn="ctr" defTabSz="685800">
              <a:lnSpc>
                <a:spcPct val="90000"/>
              </a:lnSpc>
              <a:spcBef>
                <a:spcPct val="0"/>
              </a:spcBef>
              <a:spcAft>
                <a:spcPts val="450"/>
              </a:spcAft>
            </a:pPr>
            <a:r>
              <a:rPr lang="en-US" sz="4000" b="1">
                <a:latin typeface="Times New Roman"/>
                <a:ea typeface="Calibri Light"/>
                <a:cs typeface="Times New Roman"/>
              </a:rPr>
              <a:t>N</a:t>
            </a:r>
          </a:p>
          <a:p>
            <a:pPr algn="ctr" defTabSz="685800">
              <a:lnSpc>
                <a:spcPct val="90000"/>
              </a:lnSpc>
              <a:spcBef>
                <a:spcPct val="0"/>
              </a:spcBef>
              <a:spcAft>
                <a:spcPts val="450"/>
              </a:spcAft>
            </a:pPr>
            <a:r>
              <a:rPr lang="en-US" sz="4000" b="1">
                <a:latin typeface="Times New Roman"/>
                <a:ea typeface="Calibri Light"/>
                <a:cs typeface="Times New Roman"/>
              </a:rPr>
              <a:t>T</a:t>
            </a:r>
          </a:p>
          <a:p>
            <a:pPr algn="ctr" defTabSz="685800">
              <a:lnSpc>
                <a:spcPct val="90000"/>
              </a:lnSpc>
              <a:spcBef>
                <a:spcPct val="0"/>
              </a:spcBef>
              <a:spcAft>
                <a:spcPts val="450"/>
              </a:spcAft>
            </a:pPr>
            <a:r>
              <a:rPr lang="en-US" sz="4000" b="1">
                <a:latin typeface="Times New Roman"/>
                <a:ea typeface="Calibri Light"/>
                <a:cs typeface="Times New Roman"/>
              </a:rPr>
              <a:t>S</a:t>
            </a:r>
          </a:p>
        </p:txBody>
      </p:sp>
    </p:spTree>
    <p:extLst>
      <p:ext uri="{BB962C8B-B14F-4D97-AF65-F5344CB8AC3E}">
        <p14:creationId xmlns:p14="http://schemas.microsoft.com/office/powerpoint/2010/main" val="384033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C5F9D316-E57E-5342-AC29-3F62FC361533}"/>
              </a:ext>
            </a:extLst>
          </p:cNvPr>
          <p:cNvSpPr/>
          <p:nvPr/>
        </p:nvSpPr>
        <p:spPr>
          <a:xfrm flipH="1">
            <a:off x="3883314" y="1210163"/>
            <a:ext cx="84041" cy="4256393"/>
          </a:xfrm>
          <a:prstGeom prst="rect">
            <a:avLst/>
          </a:prstGeom>
          <a:solidFill>
            <a:srgbClr val="4AAEFC"/>
          </a:solidFill>
          <a:ln>
            <a:solidFill>
              <a:srgbClr val="4AAE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C989663-D798-D741-CF4F-DCEADD659687}"/>
              </a:ext>
            </a:extLst>
          </p:cNvPr>
          <p:cNvSpPr txBox="1"/>
          <p:nvPr/>
        </p:nvSpPr>
        <p:spPr>
          <a:xfrm>
            <a:off x="4290482" y="790867"/>
            <a:ext cx="6982791" cy="58657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defTabSz="603504">
              <a:spcAft>
                <a:spcPts val="528"/>
              </a:spcAft>
            </a:pPr>
            <a:endParaRPr lang="en-US" sz="2000" b="1" kern="1200">
              <a:latin typeface="Times New Roman"/>
              <a:ea typeface="Calibri"/>
              <a:cs typeface="Calibri"/>
            </a:endParaRPr>
          </a:p>
          <a:p>
            <a:pPr algn="just" defTabSz="603504">
              <a:spcAft>
                <a:spcPts val="528"/>
              </a:spcAft>
            </a:pPr>
            <a:r>
              <a:rPr lang="en-US" sz="2000" b="1" u="sng">
                <a:latin typeface="Times New Roman"/>
                <a:ea typeface="+mn-lt"/>
                <a:cs typeface="Times New Roman"/>
              </a:rPr>
              <a:t>Sprint 2:</a:t>
            </a:r>
          </a:p>
          <a:p>
            <a:pPr algn="just" defTabSz="603504">
              <a:spcAft>
                <a:spcPts val="528"/>
              </a:spcAft>
            </a:pPr>
            <a:r>
              <a:rPr lang="en-US" b="1">
                <a:latin typeface="Times New Roman"/>
                <a:ea typeface="+mn-lt"/>
                <a:cs typeface="Times New Roman"/>
              </a:rPr>
              <a:t>Browse Restaurants and Menus</a:t>
            </a:r>
            <a:endParaRPr lang="en-US" b="1">
              <a:cs typeface="Calibri"/>
            </a:endParaRPr>
          </a:p>
          <a:p>
            <a:pPr algn="just" defTabSz="603504">
              <a:spcAft>
                <a:spcPts val="528"/>
              </a:spcAft>
            </a:pPr>
            <a:r>
              <a:rPr lang="en-US" b="1">
                <a:latin typeface="Times New Roman"/>
                <a:ea typeface="+mn-lt"/>
                <a:cs typeface="Times New Roman"/>
              </a:rPr>
              <a:t>Sprint Goal:</a:t>
            </a:r>
            <a:r>
              <a:rPr lang="en-US" b="1">
                <a:solidFill>
                  <a:srgbClr val="000000"/>
                </a:solidFill>
                <a:latin typeface="Times New Roman"/>
                <a:ea typeface="+mn-lt"/>
                <a:cs typeface="Times New Roman"/>
              </a:rPr>
              <a:t> </a:t>
            </a:r>
            <a:r>
              <a:rPr lang="en-US">
                <a:solidFill>
                  <a:srgbClr val="000000"/>
                </a:solidFill>
                <a:latin typeface="Times New Roman"/>
                <a:ea typeface="+mn-lt"/>
                <a:cs typeface="Times New Roman"/>
              </a:rPr>
              <a:t>Develop and enhance the ability for users to browse restaurants and their menus, making it easy for them to find and select their preferred dining options</a:t>
            </a:r>
          </a:p>
          <a:p>
            <a:pPr algn="just" defTabSz="603504"/>
            <a:r>
              <a:rPr lang="en-US" b="1" kern="1200">
                <a:latin typeface="Times New Roman"/>
                <a:ea typeface="+mn-lt"/>
                <a:cs typeface="Times New Roman"/>
              </a:rPr>
              <a:t>User Story </a:t>
            </a:r>
            <a:r>
              <a:rPr lang="en-US" b="1">
                <a:latin typeface="Times New Roman"/>
                <a:ea typeface="+mn-lt"/>
                <a:cs typeface="Times New Roman"/>
              </a:rPr>
              <a:t>1</a:t>
            </a:r>
            <a:r>
              <a:rPr lang="en-US" b="1" kern="1200">
                <a:latin typeface="Times New Roman"/>
                <a:ea typeface="+mn-lt"/>
                <a:cs typeface="Times New Roman"/>
              </a:rPr>
              <a:t>:</a:t>
            </a:r>
            <a:r>
              <a:rPr lang="en-US">
                <a:latin typeface="Times New Roman"/>
                <a:ea typeface="+mn-lt"/>
                <a:cs typeface="Times New Roman"/>
              </a:rPr>
              <a:t> User can browse and search for restaurants based on various criteria.</a:t>
            </a:r>
            <a:endParaRPr lang="en-US">
              <a:latin typeface="Times New Roman"/>
              <a:ea typeface="Calibri"/>
              <a:cs typeface="Times New Roman"/>
            </a:endParaRPr>
          </a:p>
          <a:p>
            <a:pPr marL="285750" indent="-285750" algn="just" defTabSz="603504">
              <a:buFont typeface="Arial"/>
              <a:buChar char="•"/>
            </a:pPr>
            <a:r>
              <a:rPr lang="en-US" b="1" kern="1200">
                <a:solidFill>
                  <a:srgbClr val="000000"/>
                </a:solidFill>
                <a:latin typeface="Times New Roman"/>
                <a:ea typeface="+mn-lt"/>
                <a:cs typeface="Times New Roman"/>
              </a:rPr>
              <a:t>Acceptance Criteria:</a:t>
            </a:r>
            <a:endParaRPr lang="en-US">
              <a:ea typeface="Calibri"/>
              <a:cs typeface="Calibri"/>
            </a:endParaRPr>
          </a:p>
          <a:p>
            <a:pPr marL="742950" lvl="1" indent="-285750" algn="just" defTabSz="603504">
              <a:buFont typeface="Arial"/>
              <a:buChar char="•"/>
            </a:pPr>
            <a:r>
              <a:rPr lang="en-US">
                <a:solidFill>
                  <a:srgbClr val="000000"/>
                </a:solidFill>
                <a:latin typeface="Times New Roman"/>
                <a:ea typeface="+mn-lt"/>
                <a:cs typeface="Times New Roman"/>
              </a:rPr>
              <a:t>Users can access a list of available restaurants.</a:t>
            </a:r>
            <a:endParaRPr lang="en-US">
              <a:cs typeface="Calibri"/>
            </a:endParaRPr>
          </a:p>
          <a:p>
            <a:pPr marL="742950" lvl="1" indent="-285750" algn="just" defTabSz="603504">
              <a:buFont typeface="Arial"/>
              <a:buChar char="•"/>
            </a:pPr>
            <a:r>
              <a:rPr lang="en-US">
                <a:solidFill>
                  <a:srgbClr val="000000"/>
                </a:solidFill>
                <a:latin typeface="Times New Roman"/>
                <a:ea typeface="+mn-lt"/>
                <a:cs typeface="Times New Roman"/>
              </a:rPr>
              <a:t>Users can filter restaurants by location, cuisine type, and ratings.</a:t>
            </a:r>
            <a:endParaRPr lang="en-US">
              <a:cs typeface="Calibri"/>
            </a:endParaRPr>
          </a:p>
          <a:p>
            <a:pPr marL="742950" lvl="1" indent="-285750" algn="just" defTabSz="603504">
              <a:buFont typeface="Arial"/>
              <a:buChar char="•"/>
            </a:pPr>
            <a:r>
              <a:rPr lang="en-US">
                <a:solidFill>
                  <a:srgbClr val="000000"/>
                </a:solidFill>
                <a:latin typeface="Times New Roman"/>
                <a:ea typeface="+mn-lt"/>
                <a:cs typeface="Times New Roman"/>
              </a:rPr>
              <a:t>Users can sort restaurants by relevance, rating, or delivery time.</a:t>
            </a:r>
            <a:endParaRPr lang="en-US">
              <a:cs typeface="Calibri"/>
            </a:endParaRPr>
          </a:p>
          <a:p>
            <a:pPr marL="742950" lvl="1" indent="-285750" algn="just" defTabSz="603504">
              <a:buFont typeface="Arial"/>
              <a:buChar char="•"/>
            </a:pPr>
            <a:r>
              <a:rPr lang="en-US">
                <a:solidFill>
                  <a:srgbClr val="000000"/>
                </a:solidFill>
                <a:latin typeface="Times New Roman"/>
                <a:ea typeface="+mn-lt"/>
                <a:cs typeface="Times New Roman"/>
              </a:rPr>
              <a:t>Users can search for specific restaurants by name or keyword.</a:t>
            </a:r>
            <a:endParaRPr lang="en-US">
              <a:cs typeface="Calibri"/>
            </a:endParaRPr>
          </a:p>
          <a:p>
            <a:pPr lvl="1" defTabSz="603504"/>
            <a:endParaRPr lang="en-US">
              <a:latin typeface="Times New Roman"/>
              <a:ea typeface="Calibri"/>
              <a:cs typeface="Times New Roman"/>
            </a:endParaRPr>
          </a:p>
          <a:p>
            <a:pPr defTabSz="603504">
              <a:spcAft>
                <a:spcPts val="528"/>
              </a:spcAft>
            </a:pPr>
            <a:endParaRPr lang="en-US"/>
          </a:p>
          <a:p>
            <a:pPr marL="285750" indent="-285750" defTabSz="603504">
              <a:buFont typeface="Arial"/>
              <a:buChar char="•"/>
            </a:pPr>
            <a:endParaRPr lang="en-US">
              <a:latin typeface="Calibri"/>
              <a:ea typeface="Calibri"/>
              <a:cs typeface="Calibri"/>
            </a:endParaRPr>
          </a:p>
          <a:p>
            <a:pPr marL="285750" indent="-285750" defTabSz="603504">
              <a:spcAft>
                <a:spcPts val="528"/>
              </a:spcAft>
              <a:buFont typeface="Arial"/>
              <a:buChar char="•"/>
            </a:pPr>
            <a:endParaRPr lang="en-US">
              <a:latin typeface="Times New Roman"/>
              <a:ea typeface="Calibri"/>
              <a:cs typeface="Times New Roman"/>
            </a:endParaRPr>
          </a:p>
          <a:p>
            <a:pPr algn="l">
              <a:spcAft>
                <a:spcPts val="528"/>
              </a:spcAft>
            </a:pPr>
            <a:endParaRPr lang="en-US">
              <a:ea typeface="Calibri"/>
              <a:cs typeface="Calibri"/>
            </a:endParaRPr>
          </a:p>
          <a:p>
            <a:pPr>
              <a:spcAft>
                <a:spcPts val="600"/>
              </a:spcAft>
            </a:pPr>
            <a:endParaRPr lang="en-US">
              <a:ea typeface="Calibri"/>
              <a:cs typeface="Calibri"/>
            </a:endParaRPr>
          </a:p>
        </p:txBody>
      </p:sp>
      <p:sp>
        <p:nvSpPr>
          <p:cNvPr id="4" name="TextBox 3">
            <a:extLst>
              <a:ext uri="{FF2B5EF4-FFF2-40B4-BE49-F238E27FC236}">
                <a16:creationId xmlns:a16="http://schemas.microsoft.com/office/drawing/2014/main" id="{DFB3A80E-BB2E-3DF0-7750-0E94CA9BD010}"/>
              </a:ext>
            </a:extLst>
          </p:cNvPr>
          <p:cNvSpPr txBox="1"/>
          <p:nvPr/>
        </p:nvSpPr>
        <p:spPr>
          <a:xfrm>
            <a:off x="1206458" y="1373874"/>
            <a:ext cx="2722057" cy="4105949"/>
          </a:xfrm>
          <a:prstGeom prst="rect">
            <a:avLst/>
          </a:prstGeom>
        </p:spPr>
        <p:txBody>
          <a:bodyPr vert="horz" lIns="91440" tIns="45720" rIns="91440" bIns="45720" rtlCol="0" anchor="ctr">
            <a:normAutofit lnSpcReduction="10000"/>
          </a:bodyPr>
          <a:lstStyle/>
          <a:p>
            <a:pPr algn="ctr" defTabSz="685800">
              <a:lnSpc>
                <a:spcPct val="90000"/>
              </a:lnSpc>
              <a:spcBef>
                <a:spcPct val="0"/>
              </a:spcBef>
              <a:spcAft>
                <a:spcPts val="450"/>
              </a:spcAft>
            </a:pPr>
            <a:r>
              <a:rPr lang="en-US" sz="4000" b="1">
                <a:latin typeface="Times New Roman"/>
                <a:ea typeface="Calibri Light"/>
                <a:cs typeface="Times New Roman"/>
              </a:rPr>
              <a:t>S</a:t>
            </a:r>
          </a:p>
          <a:p>
            <a:pPr algn="ctr" defTabSz="685800">
              <a:lnSpc>
                <a:spcPct val="90000"/>
              </a:lnSpc>
              <a:spcBef>
                <a:spcPct val="0"/>
              </a:spcBef>
              <a:spcAft>
                <a:spcPts val="450"/>
              </a:spcAft>
            </a:pPr>
            <a:r>
              <a:rPr lang="en-US" sz="4000" b="1">
                <a:latin typeface="Times New Roman"/>
                <a:ea typeface="Calibri Light"/>
                <a:cs typeface="Times New Roman"/>
              </a:rPr>
              <a:t>P</a:t>
            </a:r>
          </a:p>
          <a:p>
            <a:pPr algn="ctr" defTabSz="685800">
              <a:lnSpc>
                <a:spcPct val="90000"/>
              </a:lnSpc>
              <a:spcBef>
                <a:spcPct val="0"/>
              </a:spcBef>
              <a:spcAft>
                <a:spcPts val="450"/>
              </a:spcAft>
            </a:pPr>
            <a:r>
              <a:rPr lang="en-US" sz="4000" b="1">
                <a:latin typeface="Times New Roman"/>
                <a:ea typeface="Calibri Light"/>
                <a:cs typeface="Times New Roman"/>
              </a:rPr>
              <a:t>R</a:t>
            </a:r>
          </a:p>
          <a:p>
            <a:pPr algn="ctr" defTabSz="685800">
              <a:lnSpc>
                <a:spcPct val="90000"/>
              </a:lnSpc>
              <a:spcBef>
                <a:spcPct val="0"/>
              </a:spcBef>
              <a:spcAft>
                <a:spcPts val="450"/>
              </a:spcAft>
            </a:pPr>
            <a:r>
              <a:rPr lang="en-US" sz="4000" b="1">
                <a:latin typeface="Times New Roman"/>
                <a:ea typeface="Calibri Light"/>
                <a:cs typeface="Times New Roman"/>
              </a:rPr>
              <a:t>I</a:t>
            </a:r>
          </a:p>
          <a:p>
            <a:pPr algn="ctr" defTabSz="685800">
              <a:lnSpc>
                <a:spcPct val="90000"/>
              </a:lnSpc>
              <a:spcBef>
                <a:spcPct val="0"/>
              </a:spcBef>
              <a:spcAft>
                <a:spcPts val="450"/>
              </a:spcAft>
            </a:pPr>
            <a:r>
              <a:rPr lang="en-US" sz="4000" b="1">
                <a:latin typeface="Times New Roman"/>
                <a:ea typeface="Calibri Light"/>
                <a:cs typeface="Times New Roman"/>
              </a:rPr>
              <a:t>N</a:t>
            </a:r>
          </a:p>
          <a:p>
            <a:pPr algn="ctr" defTabSz="685800">
              <a:lnSpc>
                <a:spcPct val="90000"/>
              </a:lnSpc>
              <a:spcBef>
                <a:spcPct val="0"/>
              </a:spcBef>
              <a:spcAft>
                <a:spcPts val="450"/>
              </a:spcAft>
            </a:pPr>
            <a:r>
              <a:rPr lang="en-US" sz="4000" b="1">
                <a:latin typeface="Times New Roman"/>
                <a:ea typeface="Calibri Light"/>
                <a:cs typeface="Times New Roman"/>
              </a:rPr>
              <a:t>T</a:t>
            </a:r>
          </a:p>
          <a:p>
            <a:pPr algn="ctr" defTabSz="685800">
              <a:lnSpc>
                <a:spcPct val="90000"/>
              </a:lnSpc>
              <a:spcBef>
                <a:spcPct val="0"/>
              </a:spcBef>
              <a:spcAft>
                <a:spcPts val="450"/>
              </a:spcAft>
            </a:pPr>
            <a:r>
              <a:rPr lang="en-US" sz="4000" b="1">
                <a:latin typeface="Times New Roman"/>
                <a:ea typeface="Calibri Light"/>
                <a:cs typeface="Times New Roman"/>
              </a:rPr>
              <a:t>S</a:t>
            </a:r>
          </a:p>
        </p:txBody>
      </p:sp>
    </p:spTree>
    <p:extLst>
      <p:ext uri="{BB962C8B-B14F-4D97-AF65-F5344CB8AC3E}">
        <p14:creationId xmlns:p14="http://schemas.microsoft.com/office/powerpoint/2010/main" val="1295339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revision>2</cp:revision>
  <dcterms:created xsi:type="dcterms:W3CDTF">2021-05-06T09:42:21Z</dcterms:created>
  <dcterms:modified xsi:type="dcterms:W3CDTF">2023-10-08T16:59:43Z</dcterms:modified>
</cp:coreProperties>
</file>