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67" r:id="rId2"/>
    <p:sldId id="289" r:id="rId3"/>
    <p:sldId id="290" r:id="rId4"/>
    <p:sldId id="258" r:id="rId5"/>
    <p:sldId id="257" r:id="rId6"/>
    <p:sldId id="259" r:id="rId7"/>
    <p:sldId id="288" r:id="rId8"/>
    <p:sldId id="268" r:id="rId9"/>
    <p:sldId id="269" r:id="rId10"/>
    <p:sldId id="274" r:id="rId11"/>
    <p:sldId id="278" r:id="rId12"/>
    <p:sldId id="281" r:id="rId13"/>
    <p:sldId id="282" r:id="rId14"/>
    <p:sldId id="283" r:id="rId15"/>
    <p:sldId id="284" r:id="rId16"/>
    <p:sldId id="277" r:id="rId17"/>
    <p:sldId id="275" r:id="rId18"/>
    <p:sldId id="276" r:id="rId19"/>
    <p:sldId id="287" r:id="rId20"/>
    <p:sldId id="286" r:id="rId21"/>
    <p:sldId id="270" r:id="rId22"/>
    <p:sldId id="271" r:id="rId23"/>
    <p:sldId id="272" r:id="rId24"/>
    <p:sldId id="273" r:id="rId25"/>
    <p:sldId id="280" r:id="rId26"/>
    <p:sldId id="279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5" autoAdjust="0"/>
    <p:restoredTop sz="94660"/>
  </p:normalViewPr>
  <p:slideViewPr>
    <p:cSldViewPr>
      <p:cViewPr varScale="1">
        <p:scale>
          <a:sx n="63" d="100"/>
          <a:sy n="63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A354C7E-2A36-4368-89CB-6DE1DAB031B4}" type="datetimeFigureOut">
              <a:rPr lang="en-US"/>
              <a:pPr>
                <a:defRPr/>
              </a:pPr>
              <a:t>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A587753-8CDA-449D-B64B-9C76821C18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11A423-D371-4B50-BC41-9D49EA06FCE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  <p:sp>
        <p:nvSpPr>
          <p:cNvPr id="3686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E057B7A5-E241-40CC-AB42-4F39894EDB19}" type="slidenum">
              <a:rPr lang="en-US" sz="1200">
                <a:latin typeface="Times New Roman" pitchFamily="18" charset="0"/>
              </a:rPr>
              <a:pPr algn="r" eaLnBrk="0" hangingPunct="0"/>
              <a:t>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69AC83D0-31F0-47BC-A873-66FC0926447B}" type="datetimeFigureOut">
              <a:rPr lang="en-US"/>
              <a:pPr>
                <a:defRPr/>
              </a:pPr>
              <a:t>1/8/2021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FB9F8A5-DD7A-45A0-B85F-E9C9F67DC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3537B-A802-4DB9-83AD-AFB6E1502AE7}" type="datetimeFigureOut">
              <a:rPr lang="en-US"/>
              <a:pPr>
                <a:defRPr/>
              </a:pPr>
              <a:t>1/8/2021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FBAAF-6991-44B4-B97B-3298E8544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8508A-F419-4FD2-BACA-A448F039E3F5}" type="datetimeFigureOut">
              <a:rPr lang="en-US"/>
              <a:pPr>
                <a:defRPr/>
              </a:pPr>
              <a:t>1/8/2021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C2615-010A-4D2F-A33E-E5D337F0CB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2FA7BD-726D-41E6-AA00-F21277E98624}" type="datetimeFigureOut">
              <a:rPr lang="en-US"/>
              <a:pPr>
                <a:defRPr/>
              </a:pPr>
              <a:t>1/8/2021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C5E54-6B8B-40F6-9997-0D4BAEF236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B0F640B-563F-4FEE-9C78-FA6481689312}" type="datetimeFigureOut">
              <a:rPr lang="en-US"/>
              <a:pPr>
                <a:defRPr/>
              </a:pPr>
              <a:t>1/8/2021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47B5A53-8229-484C-AB6D-DC77C98BB8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824E10C-7E30-40E5-98ED-C032C9D3C838}" type="datetimeFigureOut">
              <a:rPr lang="en-US"/>
              <a:pPr>
                <a:defRPr/>
              </a:pPr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2DB2BBD-1854-4BE6-A407-9E28ED7274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0BCD553-5ECB-43B8-8A43-EC8667C7DBE2}" type="datetimeFigureOut">
              <a:rPr lang="en-US"/>
              <a:pPr>
                <a:defRPr/>
              </a:pPr>
              <a:t>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8320729-E650-4894-A615-7D030D69E4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1F9D081-8E7A-4117-B21A-C59683F5B289}" type="datetimeFigureOut">
              <a:rPr lang="en-US"/>
              <a:pPr>
                <a:defRPr/>
              </a:pPr>
              <a:t>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568E3D4-97B6-465D-81B1-5DA1E06E62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11ED9-C385-4982-81A5-C8A69F2AE418}" type="datetimeFigureOut">
              <a:rPr lang="en-US"/>
              <a:pPr>
                <a:defRPr/>
              </a:pPr>
              <a:t>1/8/2021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A0ADB-4FC3-4FAE-9AA9-21E5A078E0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5D2537F-3057-49AF-BB40-BCEF23F52D27}" type="datetimeFigureOut">
              <a:rPr lang="en-US"/>
              <a:pPr>
                <a:defRPr/>
              </a:pPr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9CB87DF-C2F8-42F8-BDCB-413A8C947E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998B700-7FC9-4118-9EB8-D4052A727C3D}" type="datetimeFigureOut">
              <a:rPr lang="en-US"/>
              <a:pPr>
                <a:defRPr/>
              </a:pPr>
              <a:t>1/8/2021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EBCF6F2-46B4-417D-B401-1FA3555A33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13B44FD-CD25-4BA1-8CAB-99C7762802A9}" type="datetimeFigureOut">
              <a:rPr lang="en-US"/>
              <a:pPr>
                <a:defRPr/>
              </a:pPr>
              <a:t>1/8/2021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0EB67A59-EDF5-432F-BC06-128EB4A4AB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7" r:id="rId2"/>
    <p:sldLayoutId id="2147483732" r:id="rId3"/>
    <p:sldLayoutId id="2147483733" r:id="rId4"/>
    <p:sldLayoutId id="2147483734" r:id="rId5"/>
    <p:sldLayoutId id="2147483735" r:id="rId6"/>
    <p:sldLayoutId id="2147483728" r:id="rId7"/>
    <p:sldLayoutId id="2147483736" r:id="rId8"/>
    <p:sldLayoutId id="2147483737" r:id="rId9"/>
    <p:sldLayoutId id="2147483729" r:id="rId10"/>
    <p:sldLayoutId id="214748373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com/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udymafia.org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log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603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 descr="strip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593725"/>
            <a:ext cx="76200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457200" y="7620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6000">
                <a:solidFill>
                  <a:srgbClr val="FF0000"/>
                </a:solidFill>
                <a:latin typeface="Verdana" pitchFamily="34" charset="0"/>
              </a:rPr>
              <a:t>www.studymafia.org</a:t>
            </a:r>
            <a:endParaRPr lang="en-US" sz="6000">
              <a:solidFill>
                <a:srgbClr val="FF9900"/>
              </a:solidFill>
              <a:latin typeface="Tahoma" pitchFamily="34" charset="0"/>
            </a:endParaRPr>
          </a:p>
        </p:txBody>
      </p:sp>
      <p:sp>
        <p:nvSpPr>
          <p:cNvPr id="9221" name="Text Box 9"/>
          <p:cNvSpPr txBox="1">
            <a:spLocks noChangeArrowheads="1"/>
          </p:cNvSpPr>
          <p:nvPr/>
        </p:nvSpPr>
        <p:spPr bwMode="auto">
          <a:xfrm>
            <a:off x="533400" y="5181600"/>
            <a:ext cx="861060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Submitted To:				              Submitted By:</a:t>
            </a:r>
          </a:p>
          <a:p>
            <a:pPr eaLnBrk="0" hangingPunct="0"/>
            <a:r>
              <a:rPr lang="en-US" b="1" dirty="0">
                <a:latin typeface="Times New Roman" pitchFamily="18" charset="0"/>
              </a:rPr>
              <a:t>www.studymafia.org                                                           www.studymafia.org               </a:t>
            </a:r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1752600" y="2362200"/>
            <a:ext cx="49530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</a:rPr>
              <a:t>Seminar</a:t>
            </a:r>
          </a:p>
          <a:p>
            <a:pPr algn="ctr" eaLnBrk="0" hangingPunct="0"/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</a:rPr>
              <a:t> On</a:t>
            </a:r>
          </a:p>
          <a:p>
            <a:pPr algn="ctr" eaLnBrk="0" hangingPunct="0"/>
            <a:r>
              <a:rPr lang="en-US" sz="3600" b="1" dirty="0">
                <a:solidFill>
                  <a:srgbClr val="FF0000"/>
                </a:solidFill>
                <a:latin typeface="Calibri" pitchFamily="34" charset="0"/>
              </a:rPr>
              <a:t>Ethical Hacking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 algn="ctr" eaLnBrk="0" hangingPunct="0"/>
            <a:r>
              <a:rPr lang="en-US" sz="2400" b="1" dirty="0">
                <a:solidFill>
                  <a:srgbClr val="CC0000"/>
                </a:solidFill>
                <a:latin typeface="Calibri" pitchFamily="34" charset="0"/>
              </a:rPr>
              <a:t> </a:t>
            </a:r>
            <a:endParaRPr lang="en-US" sz="2400" dirty="0">
              <a:solidFill>
                <a:srgbClr val="CC0000"/>
              </a:solidFill>
              <a:latin typeface="Calibri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0C092E-E800-4381-918B-9DD5AA50AB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981201"/>
            <a:ext cx="2971800" cy="2971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7ACFA3-89F4-4236-A928-4C1D0E563C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" y="1938337"/>
            <a:ext cx="2971800" cy="29718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These are  individuals who work both offensively and defensively at various times. 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cannot predict their behavior.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Sometimes they use their skills for the common good while in some other times he uses them for their personal gains.</a:t>
            </a:r>
          </a:p>
          <a:p>
            <a:pPr eaLnBrk="1" hangingPunct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>
                <a:latin typeface="Nueva Std" panose="020B0503070504090203" pitchFamily="34" charset="0"/>
                <a:cs typeface="Times New Roman" pitchFamily="18" charset="0"/>
              </a:rPr>
              <a:t>Grey-Hat Hackers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1"/>
          <p:cNvSpPr>
            <a:spLocks noGrp="1"/>
          </p:cNvSpPr>
          <p:nvPr>
            <p:ph idx="1"/>
          </p:nvPr>
        </p:nvSpPr>
        <p:spPr>
          <a:xfrm>
            <a:off x="6858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Foot Printing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Scanning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Gaining Access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Maintaining Access</a:t>
            </a:r>
          </a:p>
          <a:p>
            <a:pPr eaLnBrk="1" hangingPunct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>
                <a:latin typeface="Nueva Std" panose="020B0503070504090203" pitchFamily="34" charset="0"/>
                <a:cs typeface="Times New Roman" pitchFamily="18" charset="0"/>
              </a:rPr>
              <a:t>Hacking Process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1"/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4525962"/>
          </a:xfrm>
        </p:spPr>
        <p:txBody>
          <a:bodyPr/>
          <a:lstStyle/>
          <a:p>
            <a:pPr eaLnBrk="1" hangingPunct="1"/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Whois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lookup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NS lookup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IP lookup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>
                <a:latin typeface="Nueva Std" panose="020B0503070504090203" pitchFamily="34" charset="0"/>
                <a:cs typeface="Times New Roman" pitchFamily="18" charset="0"/>
              </a:rPr>
              <a:t>Foot Printing</a:t>
            </a:r>
            <a:endParaRPr lang="en-US" dirty="0">
              <a:latin typeface="Nueva Std" panose="020B0503070504090203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1"/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4525962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Port Scanning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Network Scanning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Finger Printing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Fire Walking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>
                <a:latin typeface="Nueva Std" panose="020B0503070504090203" pitchFamily="34" charset="0"/>
                <a:cs typeface="Times New Roman" pitchFamily="18" charset="0"/>
              </a:rPr>
              <a:t>Scanning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1"/>
          <p:cNvSpPr>
            <a:spLocks noGrp="1"/>
          </p:cNvSpPr>
          <p:nvPr>
            <p:ph idx="1"/>
          </p:nvPr>
        </p:nvSpPr>
        <p:spPr>
          <a:xfrm>
            <a:off x="685800" y="1600200"/>
            <a:ext cx="8229600" cy="4525962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Password Attacks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Social Engineering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Viruses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>
                <a:latin typeface="Nueva Std" panose="020B0503070504090203" pitchFamily="34" charset="0"/>
                <a:cs typeface="Times New Roman" pitchFamily="18" charset="0"/>
              </a:rPr>
              <a:t>Gaining Access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1"/>
          <p:cNvSpPr>
            <a:spLocks noGrp="1"/>
          </p:cNvSpPr>
          <p:nvPr>
            <p:ph idx="1"/>
          </p:nvPr>
        </p:nvSpPr>
        <p:spPr>
          <a:xfrm>
            <a:off x="609600" y="1437958"/>
            <a:ext cx="8229600" cy="4525962"/>
          </a:xfrm>
        </p:spPr>
        <p:txBody>
          <a:bodyPr/>
          <a:lstStyle/>
          <a:p>
            <a:pPr eaLnBrk="1" hangingPunct="1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BackDoors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Trojans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Clears Tracks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400" dirty="0">
                <a:latin typeface="Nueva Std" panose="020B0503070504090203" pitchFamily="34" charset="0"/>
                <a:cs typeface="Times New Roman" pitchFamily="18" charset="0"/>
              </a:rPr>
              <a:t>Maintaining Access</a:t>
            </a:r>
            <a:endParaRPr lang="en-US" sz="4400" dirty="0">
              <a:latin typeface="Nueva Std" panose="020B0503070504090203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0"/>
            <a:ext cx="8534400" cy="10668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eva Std" panose="020B0503070504090203" pitchFamily="34" charset="0"/>
                <a:cs typeface="Times New Roman" pitchFamily="18" charset="0"/>
              </a:rPr>
              <a:t>Why Do We Need Ethical Hacking</a:t>
            </a:r>
            <a:endParaRPr lang="en-US" sz="4400" dirty="0">
              <a:latin typeface="Nueva Std" panose="020B0503070504090203" pitchFamily="34" charset="0"/>
            </a:endParaRPr>
          </a:p>
        </p:txBody>
      </p:sp>
      <p:grpSp>
        <p:nvGrpSpPr>
          <p:cNvPr id="24579" name="Group 2"/>
          <p:cNvGrpSpPr>
            <a:grpSpLocks/>
          </p:cNvGrpSpPr>
          <p:nvPr/>
        </p:nvGrpSpPr>
        <p:grpSpPr bwMode="auto">
          <a:xfrm>
            <a:off x="457200" y="1981200"/>
            <a:ext cx="8305800" cy="4419600"/>
            <a:chOff x="344" y="1273"/>
            <a:chExt cx="4695" cy="2518"/>
          </a:xfrm>
        </p:grpSpPr>
        <p:sp>
          <p:nvSpPr>
            <p:cNvPr id="24581" name="Rectangle 3"/>
            <p:cNvSpPr>
              <a:spLocks noChangeArrowheads="1"/>
            </p:cNvSpPr>
            <p:nvPr/>
          </p:nvSpPr>
          <p:spPr bwMode="auto">
            <a:xfrm flipH="1">
              <a:off x="1984" y="3363"/>
              <a:ext cx="1381" cy="428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FFF"/>
                </a:gs>
              </a:gsLst>
              <a:lin ang="5400000" scaled="1"/>
            </a:gradFill>
            <a:ln w="9360">
              <a:solidFill>
                <a:srgbClr val="666600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lnSpc>
                  <a:spcPct val="9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>
                  <a:ea typeface="新細明體" pitchFamily="16" charset="-120"/>
                </a:rPr>
                <a:t>Viruses, Trojan Horses, </a:t>
              </a:r>
            </a:p>
            <a:p>
              <a:pPr algn="ctr">
                <a:lnSpc>
                  <a:spcPct val="9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>
                  <a:ea typeface="新細明體" pitchFamily="16" charset="-120"/>
                </a:rPr>
                <a:t>and Worms</a:t>
              </a:r>
            </a:p>
          </p:txBody>
        </p:sp>
        <p:sp>
          <p:nvSpPr>
            <p:cNvPr id="24582" name="Rectangle 4"/>
            <p:cNvSpPr>
              <a:spLocks noChangeArrowheads="1"/>
            </p:cNvSpPr>
            <p:nvPr/>
          </p:nvSpPr>
          <p:spPr bwMode="auto">
            <a:xfrm flipH="1">
              <a:off x="2128" y="1273"/>
              <a:ext cx="1298" cy="344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FFF"/>
                </a:gs>
              </a:gsLst>
              <a:lin ang="5400000" scaled="1"/>
            </a:gradFill>
            <a:ln w="9360">
              <a:solidFill>
                <a:srgbClr val="6666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 dirty="0">
                  <a:ea typeface="新細明體" pitchFamily="16" charset="-120"/>
                </a:rPr>
                <a:t>Social</a:t>
              </a:r>
            </a:p>
            <a:p>
              <a:pPr algn="ctr">
                <a:lnSpc>
                  <a:spcPct val="9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 dirty="0">
                  <a:ea typeface="新細明體" pitchFamily="16" charset="-120"/>
                </a:rPr>
                <a:t>Engineering</a:t>
              </a:r>
            </a:p>
          </p:txBody>
        </p:sp>
        <p:sp>
          <p:nvSpPr>
            <p:cNvPr id="24583" name="Rectangle 5"/>
            <p:cNvSpPr>
              <a:spLocks noChangeArrowheads="1"/>
            </p:cNvSpPr>
            <p:nvPr/>
          </p:nvSpPr>
          <p:spPr bwMode="auto">
            <a:xfrm flipH="1">
              <a:off x="3740" y="1707"/>
              <a:ext cx="1298" cy="344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FFF"/>
                </a:gs>
              </a:gsLst>
              <a:lin ang="5400000" scaled="1"/>
            </a:gradFill>
            <a:ln w="9360">
              <a:solidFill>
                <a:srgbClr val="6666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>
                  <a:ea typeface="新細明體" pitchFamily="16" charset="-120"/>
                </a:rPr>
                <a:t>Automated</a:t>
              </a:r>
            </a:p>
            <a:p>
              <a:pPr algn="ctr">
                <a:lnSpc>
                  <a:spcPct val="9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>
                  <a:ea typeface="新細明體" pitchFamily="16" charset="-120"/>
                </a:rPr>
                <a:t>Attacks</a:t>
              </a:r>
            </a:p>
          </p:txBody>
        </p:sp>
        <p:sp>
          <p:nvSpPr>
            <p:cNvPr id="24584" name="Rectangle 6"/>
            <p:cNvSpPr>
              <a:spLocks noChangeArrowheads="1"/>
            </p:cNvSpPr>
            <p:nvPr/>
          </p:nvSpPr>
          <p:spPr bwMode="auto">
            <a:xfrm flipH="1">
              <a:off x="344" y="2982"/>
              <a:ext cx="1213" cy="458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FFF"/>
                </a:gs>
              </a:gsLst>
              <a:lin ang="5400000" scaled="1"/>
            </a:gradFill>
            <a:ln w="9360">
              <a:solidFill>
                <a:srgbClr val="666600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lnSpc>
                  <a:spcPct val="9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>
                  <a:ea typeface="新細明體" pitchFamily="16" charset="-120"/>
                </a:rPr>
                <a:t>Accidental Breaches in Security</a:t>
              </a:r>
            </a:p>
          </p:txBody>
        </p:sp>
        <p:sp>
          <p:nvSpPr>
            <p:cNvPr id="24585" name="Rectangle 7"/>
            <p:cNvSpPr>
              <a:spLocks noChangeArrowheads="1"/>
            </p:cNvSpPr>
            <p:nvPr/>
          </p:nvSpPr>
          <p:spPr bwMode="auto">
            <a:xfrm flipH="1">
              <a:off x="3829" y="3216"/>
              <a:ext cx="1209" cy="382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FFF"/>
                </a:gs>
              </a:gsLst>
              <a:lin ang="5400000" scaled="1"/>
            </a:gradFill>
            <a:ln w="9360">
              <a:solidFill>
                <a:srgbClr val="666600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lnSpc>
                  <a:spcPct val="9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>
                  <a:ea typeface="新細明體" pitchFamily="16" charset="-120"/>
                </a:rPr>
                <a:t>Denial of</a:t>
              </a:r>
            </a:p>
            <a:p>
              <a:pPr algn="ctr">
                <a:lnSpc>
                  <a:spcPct val="9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>
                  <a:ea typeface="新細明體" pitchFamily="16" charset="-120"/>
                </a:rPr>
                <a:t>Service (DoS)</a:t>
              </a:r>
            </a:p>
          </p:txBody>
        </p:sp>
        <p:sp>
          <p:nvSpPr>
            <p:cNvPr id="24586" name="Rectangle 8"/>
            <p:cNvSpPr>
              <a:spLocks noChangeArrowheads="1"/>
            </p:cNvSpPr>
            <p:nvPr/>
          </p:nvSpPr>
          <p:spPr bwMode="auto">
            <a:xfrm flipH="1">
              <a:off x="344" y="1797"/>
              <a:ext cx="1199" cy="381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FFF"/>
                </a:gs>
              </a:gsLst>
              <a:lin ang="5400000" scaled="1"/>
            </a:gradFill>
            <a:ln w="9360">
              <a:solidFill>
                <a:srgbClr val="6666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0000"/>
                </a:lnSpc>
                <a:tabLst>
                  <a:tab pos="0" algn="l"/>
                  <a:tab pos="171450" algn="l"/>
                  <a:tab pos="344488" algn="l"/>
                  <a:tab pos="517525" algn="l"/>
                  <a:tab pos="690563" algn="l"/>
                  <a:tab pos="863600" algn="l"/>
                  <a:tab pos="1036638" algn="l"/>
                  <a:tab pos="1209675" algn="l"/>
                  <a:tab pos="1382713" algn="l"/>
                  <a:tab pos="1555750" algn="l"/>
                  <a:tab pos="1728788" algn="l"/>
                  <a:tab pos="1901825" algn="l"/>
                  <a:tab pos="2074863" algn="l"/>
                  <a:tab pos="2247900" algn="l"/>
                  <a:tab pos="2420938" algn="l"/>
                  <a:tab pos="2593975" algn="l"/>
                  <a:tab pos="2767013" algn="l"/>
                  <a:tab pos="2940050" algn="l"/>
                  <a:tab pos="3113088" algn="l"/>
                  <a:tab pos="3286125" algn="l"/>
                  <a:tab pos="3459163" algn="l"/>
                </a:tabLst>
              </a:pPr>
              <a:r>
                <a:rPr lang="en-US" b="1">
                  <a:ea typeface="新細明體" pitchFamily="16" charset="-120"/>
                </a:rPr>
                <a:t>	</a:t>
              </a:r>
              <a:r>
                <a:rPr lang="en-US" sz="1600" b="1">
                  <a:ea typeface="新細明體" pitchFamily="16" charset="-120"/>
                </a:rPr>
                <a:t>Organizational</a:t>
              </a:r>
            </a:p>
            <a:p>
              <a:pPr algn="ctr">
                <a:lnSpc>
                  <a:spcPct val="90000"/>
                </a:lnSpc>
                <a:tabLst>
                  <a:tab pos="0" algn="l"/>
                  <a:tab pos="171450" algn="l"/>
                  <a:tab pos="344488" algn="l"/>
                  <a:tab pos="517525" algn="l"/>
                  <a:tab pos="690563" algn="l"/>
                  <a:tab pos="863600" algn="l"/>
                  <a:tab pos="1036638" algn="l"/>
                  <a:tab pos="1209675" algn="l"/>
                  <a:tab pos="1382713" algn="l"/>
                  <a:tab pos="1555750" algn="l"/>
                  <a:tab pos="1728788" algn="l"/>
                  <a:tab pos="1901825" algn="l"/>
                  <a:tab pos="2074863" algn="l"/>
                  <a:tab pos="2247900" algn="l"/>
                  <a:tab pos="2420938" algn="l"/>
                  <a:tab pos="2593975" algn="l"/>
                  <a:tab pos="2767013" algn="l"/>
                  <a:tab pos="2940050" algn="l"/>
                  <a:tab pos="3113088" algn="l"/>
                  <a:tab pos="3286125" algn="l"/>
                  <a:tab pos="3459163" algn="l"/>
                </a:tabLst>
              </a:pPr>
              <a:r>
                <a:rPr lang="en-US" sz="1600" b="1">
                  <a:ea typeface="新細明體" pitchFamily="16" charset="-120"/>
                </a:rPr>
                <a:t>Attacks</a:t>
              </a:r>
            </a:p>
          </p:txBody>
        </p:sp>
        <p:sp>
          <p:nvSpPr>
            <p:cNvPr id="24587" name="Oval 9"/>
            <p:cNvSpPr>
              <a:spLocks noChangeArrowheads="1"/>
            </p:cNvSpPr>
            <p:nvPr/>
          </p:nvSpPr>
          <p:spPr bwMode="auto">
            <a:xfrm>
              <a:off x="1101" y="1901"/>
              <a:ext cx="3516" cy="1361"/>
            </a:xfrm>
            <a:prstGeom prst="ellipse">
              <a:avLst/>
            </a:prstGeom>
            <a:gradFill rotWithShape="0">
              <a:gsLst>
                <a:gs pos="0">
                  <a:srgbClr val="FFF3F3"/>
                </a:gs>
                <a:gs pos="100000">
                  <a:srgbClr val="FFCCCC"/>
                </a:gs>
              </a:gsLst>
              <a:lin ang="5400000" scaled="1"/>
            </a:gradFill>
            <a:ln w="28440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8" name="Line 10"/>
            <p:cNvSpPr>
              <a:spLocks noChangeShapeType="1"/>
            </p:cNvSpPr>
            <p:nvPr/>
          </p:nvSpPr>
          <p:spPr bwMode="auto">
            <a:xfrm>
              <a:off x="1519" y="2421"/>
              <a:ext cx="2638" cy="0"/>
            </a:xfrm>
            <a:prstGeom prst="line">
              <a:avLst/>
            </a:prstGeom>
            <a:noFill/>
            <a:ln w="28440">
              <a:solidFill>
                <a:srgbClr val="CC33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9" name="Line 11"/>
            <p:cNvSpPr>
              <a:spLocks noChangeShapeType="1"/>
            </p:cNvSpPr>
            <p:nvPr/>
          </p:nvSpPr>
          <p:spPr bwMode="auto">
            <a:xfrm>
              <a:off x="3060" y="2421"/>
              <a:ext cx="0" cy="305"/>
            </a:xfrm>
            <a:prstGeom prst="line">
              <a:avLst/>
            </a:prstGeom>
            <a:noFill/>
            <a:ln w="28440">
              <a:solidFill>
                <a:srgbClr val="CC33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0" name="Line 12"/>
            <p:cNvSpPr>
              <a:spLocks noChangeShapeType="1"/>
            </p:cNvSpPr>
            <p:nvPr/>
          </p:nvSpPr>
          <p:spPr bwMode="auto">
            <a:xfrm>
              <a:off x="3942" y="2421"/>
              <a:ext cx="0" cy="305"/>
            </a:xfrm>
            <a:prstGeom prst="line">
              <a:avLst/>
            </a:prstGeom>
            <a:noFill/>
            <a:ln w="28440">
              <a:solidFill>
                <a:srgbClr val="CC33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1" name="Line 13"/>
            <p:cNvSpPr>
              <a:spLocks noChangeShapeType="1"/>
            </p:cNvSpPr>
            <p:nvPr/>
          </p:nvSpPr>
          <p:spPr bwMode="auto">
            <a:xfrm>
              <a:off x="3529" y="2114"/>
              <a:ext cx="0" cy="306"/>
            </a:xfrm>
            <a:prstGeom prst="line">
              <a:avLst/>
            </a:prstGeom>
            <a:noFill/>
            <a:ln w="28440">
              <a:solidFill>
                <a:srgbClr val="CC33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2" name="Line 14"/>
            <p:cNvSpPr>
              <a:spLocks noChangeShapeType="1"/>
            </p:cNvSpPr>
            <p:nvPr/>
          </p:nvSpPr>
          <p:spPr bwMode="auto">
            <a:xfrm>
              <a:off x="2653" y="1962"/>
              <a:ext cx="0" cy="458"/>
            </a:xfrm>
            <a:prstGeom prst="line">
              <a:avLst/>
            </a:prstGeom>
            <a:noFill/>
            <a:ln w="28440">
              <a:solidFill>
                <a:srgbClr val="CC33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3" name="Line 15"/>
            <p:cNvSpPr>
              <a:spLocks noChangeShapeType="1"/>
            </p:cNvSpPr>
            <p:nvPr/>
          </p:nvSpPr>
          <p:spPr bwMode="auto">
            <a:xfrm>
              <a:off x="1731" y="2114"/>
              <a:ext cx="0" cy="306"/>
            </a:xfrm>
            <a:prstGeom prst="line">
              <a:avLst/>
            </a:prstGeom>
            <a:noFill/>
            <a:ln w="28440">
              <a:solidFill>
                <a:srgbClr val="CC33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594" name="Group 16"/>
            <p:cNvGrpSpPr>
              <a:grpSpLocks/>
            </p:cNvGrpSpPr>
            <p:nvPr/>
          </p:nvGrpSpPr>
          <p:grpSpPr bwMode="auto">
            <a:xfrm>
              <a:off x="1562" y="1725"/>
              <a:ext cx="489" cy="502"/>
              <a:chOff x="1562" y="1725"/>
              <a:chExt cx="489" cy="502"/>
            </a:xfrm>
          </p:grpSpPr>
          <p:grpSp>
            <p:nvGrpSpPr>
              <p:cNvPr id="24770" name="Group 17"/>
              <p:cNvGrpSpPr>
                <a:grpSpLocks/>
              </p:cNvGrpSpPr>
              <p:nvPr/>
            </p:nvGrpSpPr>
            <p:grpSpPr bwMode="auto">
              <a:xfrm>
                <a:off x="1562" y="1991"/>
                <a:ext cx="481" cy="237"/>
                <a:chOff x="1562" y="1991"/>
                <a:chExt cx="481" cy="237"/>
              </a:xfrm>
            </p:grpSpPr>
            <p:sp>
              <p:nvSpPr>
                <p:cNvPr id="24783" name="Freeform 18"/>
                <p:cNvSpPr>
                  <a:spLocks noChangeArrowheads="1"/>
                </p:cNvSpPr>
                <p:nvPr/>
              </p:nvSpPr>
              <p:spPr bwMode="auto">
                <a:xfrm>
                  <a:off x="1877" y="2052"/>
                  <a:ext cx="165" cy="175"/>
                </a:xfrm>
                <a:custGeom>
                  <a:avLst/>
                  <a:gdLst>
                    <a:gd name="T0" fmla="*/ 0 w 364"/>
                    <a:gd name="T1" fmla="*/ 15 h 422"/>
                    <a:gd name="T2" fmla="*/ 34 w 364"/>
                    <a:gd name="T3" fmla="*/ 0 h 422"/>
                    <a:gd name="T4" fmla="*/ 34 w 364"/>
                    <a:gd name="T5" fmla="*/ 13 h 422"/>
                    <a:gd name="T6" fmla="*/ 0 w 364"/>
                    <a:gd name="T7" fmla="*/ 30 h 42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64"/>
                    <a:gd name="T13" fmla="*/ 0 h 422"/>
                    <a:gd name="T14" fmla="*/ 364 w 364"/>
                    <a:gd name="T15" fmla="*/ 422 h 42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64" h="422">
                      <a:moveTo>
                        <a:pt x="3" y="212"/>
                      </a:moveTo>
                      <a:lnTo>
                        <a:pt x="364" y="0"/>
                      </a:lnTo>
                      <a:lnTo>
                        <a:pt x="364" y="180"/>
                      </a:lnTo>
                      <a:lnTo>
                        <a:pt x="0" y="422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rect">
                    <a:fillToRect l="100000" t="100000"/>
                  </a:path>
                </a:gra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84" name="Freeform 19"/>
                <p:cNvSpPr>
                  <a:spLocks noChangeArrowheads="1"/>
                </p:cNvSpPr>
                <p:nvPr/>
              </p:nvSpPr>
              <p:spPr bwMode="auto">
                <a:xfrm>
                  <a:off x="1562" y="1991"/>
                  <a:ext cx="481" cy="151"/>
                </a:xfrm>
                <a:custGeom>
                  <a:avLst/>
                  <a:gdLst>
                    <a:gd name="T0" fmla="*/ 61 w 1091"/>
                    <a:gd name="T1" fmla="*/ 24 h 377"/>
                    <a:gd name="T2" fmla="*/ 0 w 1091"/>
                    <a:gd name="T3" fmla="*/ 12 h 377"/>
                    <a:gd name="T4" fmla="*/ 34 w 1091"/>
                    <a:gd name="T5" fmla="*/ 0 h 377"/>
                    <a:gd name="T6" fmla="*/ 93 w 1091"/>
                    <a:gd name="T7" fmla="*/ 10 h 377"/>
                    <a:gd name="T8" fmla="*/ 61 w 1091"/>
                    <a:gd name="T9" fmla="*/ 24 h 3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91"/>
                    <a:gd name="T16" fmla="*/ 0 h 377"/>
                    <a:gd name="T17" fmla="*/ 1091 w 1091"/>
                    <a:gd name="T18" fmla="*/ 377 h 37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91" h="377">
                      <a:moveTo>
                        <a:pt x="715" y="376"/>
                      </a:moveTo>
                      <a:lnTo>
                        <a:pt x="0" y="187"/>
                      </a:lnTo>
                      <a:lnTo>
                        <a:pt x="397" y="0"/>
                      </a:lnTo>
                      <a:lnTo>
                        <a:pt x="1090" y="152"/>
                      </a:lnTo>
                      <a:lnTo>
                        <a:pt x="715" y="376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rect">
                    <a:fillToRect l="100000" t="100000"/>
                  </a:path>
                </a:gra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85" name="Freeform 20"/>
                <p:cNvSpPr>
                  <a:spLocks noChangeArrowheads="1"/>
                </p:cNvSpPr>
                <p:nvPr/>
              </p:nvSpPr>
              <p:spPr bwMode="auto">
                <a:xfrm>
                  <a:off x="1562" y="2066"/>
                  <a:ext cx="314" cy="162"/>
                </a:xfrm>
                <a:custGeom>
                  <a:avLst/>
                  <a:gdLst>
                    <a:gd name="T0" fmla="*/ 0 w 690"/>
                    <a:gd name="T1" fmla="*/ 0 h 390"/>
                    <a:gd name="T2" fmla="*/ 0 w 690"/>
                    <a:gd name="T3" fmla="*/ 14 h 390"/>
                    <a:gd name="T4" fmla="*/ 65 w 690"/>
                    <a:gd name="T5" fmla="*/ 28 h 390"/>
                    <a:gd name="T6" fmla="*/ 65 w 690"/>
                    <a:gd name="T7" fmla="*/ 13 h 390"/>
                    <a:gd name="T8" fmla="*/ 0 w 690"/>
                    <a:gd name="T9" fmla="*/ 0 h 3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90"/>
                    <a:gd name="T16" fmla="*/ 0 h 390"/>
                    <a:gd name="T17" fmla="*/ 690 w 690"/>
                    <a:gd name="T18" fmla="*/ 390 h 3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90" h="390">
                      <a:moveTo>
                        <a:pt x="0" y="5"/>
                      </a:moveTo>
                      <a:lnTo>
                        <a:pt x="0" y="192"/>
                      </a:lnTo>
                      <a:lnTo>
                        <a:pt x="690" y="390"/>
                      </a:lnTo>
                      <a:lnTo>
                        <a:pt x="690" y="185"/>
                      </a:lnTo>
                      <a:lnTo>
                        <a:pt x="4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rect">
                    <a:fillToRect l="100000" t="100000"/>
                  </a:path>
                </a:gra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86" name="Freeform 21"/>
                <p:cNvSpPr>
                  <a:spLocks noChangeArrowheads="1"/>
                </p:cNvSpPr>
                <p:nvPr/>
              </p:nvSpPr>
              <p:spPr bwMode="auto">
                <a:xfrm>
                  <a:off x="1726" y="2123"/>
                  <a:ext cx="123" cy="78"/>
                </a:xfrm>
                <a:custGeom>
                  <a:avLst/>
                  <a:gdLst>
                    <a:gd name="T0" fmla="*/ 0 w 271"/>
                    <a:gd name="T1" fmla="*/ 0 h 189"/>
                    <a:gd name="T2" fmla="*/ 25 w 271"/>
                    <a:gd name="T3" fmla="*/ 5 h 189"/>
                    <a:gd name="T4" fmla="*/ 25 w 271"/>
                    <a:gd name="T5" fmla="*/ 13 h 189"/>
                    <a:gd name="T6" fmla="*/ 0 w 271"/>
                    <a:gd name="T7" fmla="*/ 8 h 189"/>
                    <a:gd name="T8" fmla="*/ 0 w 271"/>
                    <a:gd name="T9" fmla="*/ 0 h 1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1"/>
                    <a:gd name="T16" fmla="*/ 0 h 189"/>
                    <a:gd name="T17" fmla="*/ 271 w 271"/>
                    <a:gd name="T18" fmla="*/ 189 h 1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1" h="189">
                      <a:moveTo>
                        <a:pt x="0" y="0"/>
                      </a:moveTo>
                      <a:lnTo>
                        <a:pt x="271" y="73"/>
                      </a:lnTo>
                      <a:lnTo>
                        <a:pt x="271" y="189"/>
                      </a:lnTo>
                      <a:lnTo>
                        <a:pt x="0" y="115"/>
                      </a:lnTo>
                      <a:lnTo>
                        <a:pt x="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DFDFDF"/>
                    </a:gs>
                    <a:gs pos="100000">
                      <a:srgbClr val="B2B2B2"/>
                    </a:gs>
                  </a:gsLst>
                  <a:lin ang="135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87" name="Freeform 22"/>
                <p:cNvSpPr>
                  <a:spLocks noChangeArrowheads="1"/>
                </p:cNvSpPr>
                <p:nvPr/>
              </p:nvSpPr>
              <p:spPr bwMode="auto">
                <a:xfrm>
                  <a:off x="1729" y="2153"/>
                  <a:ext cx="118" cy="27"/>
                </a:xfrm>
                <a:custGeom>
                  <a:avLst/>
                  <a:gdLst>
                    <a:gd name="T0" fmla="*/ 0 w 261"/>
                    <a:gd name="T1" fmla="*/ 0 h 69"/>
                    <a:gd name="T2" fmla="*/ 24 w 261"/>
                    <a:gd name="T3" fmla="*/ 4 h 69"/>
                    <a:gd name="T4" fmla="*/ 0 60000 65536"/>
                    <a:gd name="T5" fmla="*/ 0 60000 65536"/>
                    <a:gd name="T6" fmla="*/ 0 w 261"/>
                    <a:gd name="T7" fmla="*/ 0 h 69"/>
                    <a:gd name="T8" fmla="*/ 261 w 261"/>
                    <a:gd name="T9" fmla="*/ 69 h 69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61" h="69">
                      <a:moveTo>
                        <a:pt x="0" y="0"/>
                      </a:moveTo>
                      <a:lnTo>
                        <a:pt x="261" y="69"/>
                      </a:lnTo>
                    </a:path>
                  </a:pathLst>
                </a:custGeom>
                <a:noFill/>
                <a:ln w="3240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88" name="Freeform 23"/>
                <p:cNvSpPr>
                  <a:spLocks noChangeArrowheads="1"/>
                </p:cNvSpPr>
                <p:nvPr/>
              </p:nvSpPr>
              <p:spPr bwMode="auto">
                <a:xfrm>
                  <a:off x="1726" y="2123"/>
                  <a:ext cx="123" cy="47"/>
                </a:xfrm>
                <a:custGeom>
                  <a:avLst/>
                  <a:gdLst>
                    <a:gd name="T0" fmla="*/ 0 w 270"/>
                    <a:gd name="T1" fmla="*/ 8 h 116"/>
                    <a:gd name="T2" fmla="*/ 0 w 270"/>
                    <a:gd name="T3" fmla="*/ 0 h 116"/>
                    <a:gd name="T4" fmla="*/ 26 w 270"/>
                    <a:gd name="T5" fmla="*/ 5 h 116"/>
                    <a:gd name="T6" fmla="*/ 0 60000 65536"/>
                    <a:gd name="T7" fmla="*/ 0 60000 65536"/>
                    <a:gd name="T8" fmla="*/ 0 60000 65536"/>
                    <a:gd name="T9" fmla="*/ 0 w 270"/>
                    <a:gd name="T10" fmla="*/ 0 h 116"/>
                    <a:gd name="T11" fmla="*/ 270 w 270"/>
                    <a:gd name="T12" fmla="*/ 116 h 11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70" h="116">
                      <a:moveTo>
                        <a:pt x="0" y="116"/>
                      </a:moveTo>
                      <a:lnTo>
                        <a:pt x="1" y="0"/>
                      </a:lnTo>
                      <a:lnTo>
                        <a:pt x="270" y="75"/>
                      </a:lnTo>
                    </a:path>
                  </a:pathLst>
                </a:custGeom>
                <a:noFill/>
                <a:ln w="6480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89" name="Line 24"/>
                <p:cNvSpPr>
                  <a:spLocks noChangeShapeType="1"/>
                </p:cNvSpPr>
                <p:nvPr/>
              </p:nvSpPr>
              <p:spPr bwMode="auto">
                <a:xfrm>
                  <a:off x="1737" y="2139"/>
                  <a:ext cx="96" cy="21"/>
                </a:xfrm>
                <a:prstGeom prst="line">
                  <a:avLst/>
                </a:prstGeom>
                <a:noFill/>
                <a:ln w="3240">
                  <a:solidFill>
                    <a:srgbClr val="77777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90" name="Line 25"/>
                <p:cNvSpPr>
                  <a:spLocks noChangeShapeType="1"/>
                </p:cNvSpPr>
                <p:nvPr/>
              </p:nvSpPr>
              <p:spPr bwMode="auto">
                <a:xfrm>
                  <a:off x="1819" y="2184"/>
                  <a:ext cx="17" cy="2"/>
                </a:xfrm>
                <a:prstGeom prst="line">
                  <a:avLst/>
                </a:prstGeom>
                <a:noFill/>
                <a:ln w="19080">
                  <a:solidFill>
                    <a:srgbClr val="CCCC6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91" name="Freeform 26"/>
                <p:cNvSpPr>
                  <a:spLocks noChangeArrowheads="1"/>
                </p:cNvSpPr>
                <p:nvPr/>
              </p:nvSpPr>
              <p:spPr bwMode="auto">
                <a:xfrm>
                  <a:off x="1767" y="2145"/>
                  <a:ext cx="28" cy="13"/>
                </a:xfrm>
                <a:custGeom>
                  <a:avLst/>
                  <a:gdLst>
                    <a:gd name="T0" fmla="*/ 0 w 64"/>
                    <a:gd name="T1" fmla="*/ 0 h 35"/>
                    <a:gd name="T2" fmla="*/ 0 w 64"/>
                    <a:gd name="T3" fmla="*/ 1 h 35"/>
                    <a:gd name="T4" fmla="*/ 5 w 64"/>
                    <a:gd name="T5" fmla="*/ 2 h 35"/>
                    <a:gd name="T6" fmla="*/ 5 w 64"/>
                    <a:gd name="T7" fmla="*/ 1 h 35"/>
                    <a:gd name="T8" fmla="*/ 0 w 64"/>
                    <a:gd name="T9" fmla="*/ 0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35"/>
                    <a:gd name="T17" fmla="*/ 64 w 64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35">
                      <a:moveTo>
                        <a:pt x="0" y="0"/>
                      </a:moveTo>
                      <a:lnTo>
                        <a:pt x="1" y="18"/>
                      </a:lnTo>
                      <a:lnTo>
                        <a:pt x="64" y="35"/>
                      </a:lnTo>
                      <a:lnTo>
                        <a:pt x="64" y="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7777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92" name="Line 27"/>
                <p:cNvSpPr>
                  <a:spLocks noChangeShapeType="1"/>
                </p:cNvSpPr>
                <p:nvPr/>
              </p:nvSpPr>
              <p:spPr bwMode="auto">
                <a:xfrm>
                  <a:off x="1570" y="2083"/>
                  <a:ext cx="126" cy="32"/>
                </a:xfrm>
                <a:prstGeom prst="line">
                  <a:avLst/>
                </a:prstGeom>
                <a:noFill/>
                <a:ln w="6480">
                  <a:solidFill>
                    <a:srgbClr val="77777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93" name="Line 28"/>
                <p:cNvSpPr>
                  <a:spLocks noChangeShapeType="1"/>
                </p:cNvSpPr>
                <p:nvPr/>
              </p:nvSpPr>
              <p:spPr bwMode="auto">
                <a:xfrm>
                  <a:off x="1570" y="2096"/>
                  <a:ext cx="126" cy="31"/>
                </a:xfrm>
                <a:prstGeom prst="line">
                  <a:avLst/>
                </a:prstGeom>
                <a:noFill/>
                <a:ln w="6480">
                  <a:solidFill>
                    <a:srgbClr val="77777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94" name="Line 29"/>
                <p:cNvSpPr>
                  <a:spLocks noChangeShapeType="1"/>
                </p:cNvSpPr>
                <p:nvPr/>
              </p:nvSpPr>
              <p:spPr bwMode="auto">
                <a:xfrm>
                  <a:off x="1570" y="2109"/>
                  <a:ext cx="126" cy="32"/>
                </a:xfrm>
                <a:prstGeom prst="line">
                  <a:avLst/>
                </a:prstGeom>
                <a:noFill/>
                <a:ln w="6480">
                  <a:solidFill>
                    <a:srgbClr val="77777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95" name="Line 30"/>
                <p:cNvSpPr>
                  <a:spLocks noChangeShapeType="1"/>
                </p:cNvSpPr>
                <p:nvPr/>
              </p:nvSpPr>
              <p:spPr bwMode="auto">
                <a:xfrm>
                  <a:off x="1570" y="2122"/>
                  <a:ext cx="126" cy="31"/>
                </a:xfrm>
                <a:prstGeom prst="line">
                  <a:avLst/>
                </a:prstGeom>
                <a:noFill/>
                <a:ln w="6480">
                  <a:solidFill>
                    <a:srgbClr val="77777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96" name="Freeform 31"/>
                <p:cNvSpPr>
                  <a:spLocks noChangeArrowheads="1"/>
                </p:cNvSpPr>
                <p:nvPr/>
              </p:nvSpPr>
              <p:spPr bwMode="auto">
                <a:xfrm>
                  <a:off x="1728" y="2158"/>
                  <a:ext cx="124" cy="47"/>
                </a:xfrm>
                <a:custGeom>
                  <a:avLst/>
                  <a:gdLst>
                    <a:gd name="T0" fmla="*/ 0 w 275"/>
                    <a:gd name="T1" fmla="*/ 2 h 117"/>
                    <a:gd name="T2" fmla="*/ 25 w 275"/>
                    <a:gd name="T3" fmla="*/ 8 h 117"/>
                    <a:gd name="T4" fmla="*/ 25 w 275"/>
                    <a:gd name="T5" fmla="*/ 0 h 117"/>
                    <a:gd name="T6" fmla="*/ 0 60000 65536"/>
                    <a:gd name="T7" fmla="*/ 0 60000 65536"/>
                    <a:gd name="T8" fmla="*/ 0 60000 65536"/>
                    <a:gd name="T9" fmla="*/ 0 w 275"/>
                    <a:gd name="T10" fmla="*/ 0 h 117"/>
                    <a:gd name="T11" fmla="*/ 275 w 275"/>
                    <a:gd name="T12" fmla="*/ 117 h 11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75" h="117">
                      <a:moveTo>
                        <a:pt x="0" y="40"/>
                      </a:moveTo>
                      <a:lnTo>
                        <a:pt x="275" y="117"/>
                      </a:lnTo>
                      <a:lnTo>
                        <a:pt x="275" y="0"/>
                      </a:lnTo>
                    </a:path>
                  </a:pathLst>
                </a:custGeom>
                <a:noFill/>
                <a:ln w="648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4771" name="Group 32"/>
              <p:cNvGrpSpPr>
                <a:grpSpLocks/>
              </p:cNvGrpSpPr>
              <p:nvPr/>
            </p:nvGrpSpPr>
            <p:grpSpPr bwMode="auto">
              <a:xfrm>
                <a:off x="1601" y="1725"/>
                <a:ext cx="450" cy="387"/>
                <a:chOff x="1601" y="1725"/>
                <a:chExt cx="450" cy="387"/>
              </a:xfrm>
            </p:grpSpPr>
            <p:sp>
              <p:nvSpPr>
                <p:cNvPr id="24772" name="Freeform 33"/>
                <p:cNvSpPr>
                  <a:spLocks noChangeArrowheads="1"/>
                </p:cNvSpPr>
                <p:nvPr/>
              </p:nvSpPr>
              <p:spPr bwMode="auto">
                <a:xfrm>
                  <a:off x="1635" y="1978"/>
                  <a:ext cx="350" cy="135"/>
                </a:xfrm>
                <a:custGeom>
                  <a:avLst/>
                  <a:gdLst>
                    <a:gd name="T0" fmla="*/ 0 w 556"/>
                    <a:gd name="T1" fmla="*/ 25 h 235"/>
                    <a:gd name="T2" fmla="*/ 59 w 556"/>
                    <a:gd name="T3" fmla="*/ 0 h 235"/>
                    <a:gd name="T4" fmla="*/ 138 w 556"/>
                    <a:gd name="T5" fmla="*/ 17 h 235"/>
                    <a:gd name="T6" fmla="*/ 138 w 556"/>
                    <a:gd name="T7" fmla="*/ 21 h 235"/>
                    <a:gd name="T8" fmla="*/ 83 w 556"/>
                    <a:gd name="T9" fmla="*/ 45 h 235"/>
                    <a:gd name="T10" fmla="*/ 0 w 556"/>
                    <a:gd name="T11" fmla="*/ 28 h 235"/>
                    <a:gd name="T12" fmla="*/ 0 w 556"/>
                    <a:gd name="T13" fmla="*/ 25 h 2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56"/>
                    <a:gd name="T22" fmla="*/ 0 h 235"/>
                    <a:gd name="T23" fmla="*/ 556 w 556"/>
                    <a:gd name="T24" fmla="*/ 235 h 2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56" h="235">
                      <a:moveTo>
                        <a:pt x="0" y="128"/>
                      </a:moveTo>
                      <a:lnTo>
                        <a:pt x="238" y="0"/>
                      </a:lnTo>
                      <a:lnTo>
                        <a:pt x="556" y="91"/>
                      </a:lnTo>
                      <a:lnTo>
                        <a:pt x="556" y="108"/>
                      </a:lnTo>
                      <a:lnTo>
                        <a:pt x="334" y="235"/>
                      </a:lnTo>
                      <a:lnTo>
                        <a:pt x="0" y="148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73" name="Freeform 34"/>
                <p:cNvSpPr>
                  <a:spLocks noChangeArrowheads="1"/>
                </p:cNvSpPr>
                <p:nvPr/>
              </p:nvSpPr>
              <p:spPr bwMode="auto">
                <a:xfrm>
                  <a:off x="1639" y="1981"/>
                  <a:ext cx="339" cy="119"/>
                </a:xfrm>
                <a:custGeom>
                  <a:avLst/>
                  <a:gdLst>
                    <a:gd name="T0" fmla="*/ 0 w 538"/>
                    <a:gd name="T1" fmla="*/ 23 h 208"/>
                    <a:gd name="T2" fmla="*/ 82 w 538"/>
                    <a:gd name="T3" fmla="*/ 39 h 208"/>
                    <a:gd name="T4" fmla="*/ 135 w 538"/>
                    <a:gd name="T5" fmla="*/ 16 h 208"/>
                    <a:gd name="T6" fmla="*/ 59 w 538"/>
                    <a:gd name="T7" fmla="*/ 0 h 208"/>
                    <a:gd name="T8" fmla="*/ 0 w 538"/>
                    <a:gd name="T9" fmla="*/ 23 h 2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38"/>
                    <a:gd name="T16" fmla="*/ 0 h 208"/>
                    <a:gd name="T17" fmla="*/ 538 w 538"/>
                    <a:gd name="T18" fmla="*/ 208 h 20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38" h="208">
                      <a:moveTo>
                        <a:pt x="0" y="124"/>
                      </a:moveTo>
                      <a:lnTo>
                        <a:pt x="327" y="208"/>
                      </a:lnTo>
                      <a:lnTo>
                        <a:pt x="538" y="86"/>
                      </a:lnTo>
                      <a:lnTo>
                        <a:pt x="233" y="0"/>
                      </a:lnTo>
                      <a:lnTo>
                        <a:pt x="0" y="124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74" name="Oval 35"/>
                <p:cNvSpPr>
                  <a:spLocks noChangeArrowheads="1"/>
                </p:cNvSpPr>
                <p:nvPr/>
              </p:nvSpPr>
              <p:spPr bwMode="auto">
                <a:xfrm>
                  <a:off x="1724" y="2010"/>
                  <a:ext cx="176" cy="64"/>
                </a:xfrm>
                <a:prstGeom prst="ellipse">
                  <a:avLst/>
                </a:prstGeom>
                <a:solidFill>
                  <a:srgbClr val="B2B2B2"/>
                </a:solidFill>
                <a:ln w="324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75" name="Freeform 36"/>
                <p:cNvSpPr>
                  <a:spLocks noChangeArrowheads="1"/>
                </p:cNvSpPr>
                <p:nvPr/>
              </p:nvSpPr>
              <p:spPr bwMode="auto">
                <a:xfrm>
                  <a:off x="1627" y="2013"/>
                  <a:ext cx="284" cy="72"/>
                </a:xfrm>
                <a:custGeom>
                  <a:avLst/>
                  <a:gdLst>
                    <a:gd name="T0" fmla="*/ 0 w 646"/>
                    <a:gd name="T1" fmla="*/ 0 h 180"/>
                    <a:gd name="T2" fmla="*/ 2 w 646"/>
                    <a:gd name="T3" fmla="*/ 2 h 180"/>
                    <a:gd name="T4" fmla="*/ 49 w 646"/>
                    <a:gd name="T5" fmla="*/ 12 h 180"/>
                    <a:gd name="T6" fmla="*/ 55 w 646"/>
                    <a:gd name="T7" fmla="*/ 10 h 18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46"/>
                    <a:gd name="T13" fmla="*/ 0 h 180"/>
                    <a:gd name="T14" fmla="*/ 646 w 646"/>
                    <a:gd name="T15" fmla="*/ 180 h 18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46" h="180">
                      <a:moveTo>
                        <a:pt x="0" y="0"/>
                      </a:moveTo>
                      <a:lnTo>
                        <a:pt x="20" y="36"/>
                      </a:lnTo>
                      <a:lnTo>
                        <a:pt x="574" y="180"/>
                      </a:lnTo>
                      <a:lnTo>
                        <a:pt x="646" y="158"/>
                      </a:lnTo>
                    </a:path>
                  </a:pathLst>
                </a:custGeom>
                <a:solidFill>
                  <a:srgbClr val="B2B2B2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76" name="Freeform 37"/>
                <p:cNvSpPr>
                  <a:spLocks noChangeArrowheads="1"/>
                </p:cNvSpPr>
                <p:nvPr/>
              </p:nvSpPr>
              <p:spPr bwMode="auto">
                <a:xfrm>
                  <a:off x="1696" y="1725"/>
                  <a:ext cx="355" cy="300"/>
                </a:xfrm>
                <a:custGeom>
                  <a:avLst/>
                  <a:gdLst>
                    <a:gd name="T0" fmla="*/ 53 w 808"/>
                    <a:gd name="T1" fmla="*/ 49 h 746"/>
                    <a:gd name="T2" fmla="*/ 69 w 808"/>
                    <a:gd name="T3" fmla="*/ 34 h 746"/>
                    <a:gd name="T4" fmla="*/ 69 w 808"/>
                    <a:gd name="T5" fmla="*/ 7 h 746"/>
                    <a:gd name="T6" fmla="*/ 29 w 808"/>
                    <a:gd name="T7" fmla="*/ 0 h 746"/>
                    <a:gd name="T8" fmla="*/ 0 w 808"/>
                    <a:gd name="T9" fmla="*/ 3 h 7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08"/>
                    <a:gd name="T16" fmla="*/ 0 h 746"/>
                    <a:gd name="T17" fmla="*/ 808 w 808"/>
                    <a:gd name="T18" fmla="*/ 746 h 7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08" h="746">
                      <a:moveTo>
                        <a:pt x="620" y="746"/>
                      </a:moveTo>
                      <a:lnTo>
                        <a:pt x="808" y="525"/>
                      </a:lnTo>
                      <a:lnTo>
                        <a:pt x="808" y="106"/>
                      </a:lnTo>
                      <a:lnTo>
                        <a:pt x="336" y="0"/>
                      </a:lnTo>
                      <a:lnTo>
                        <a:pt x="0" y="4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rect">
                    <a:fillToRect l="100000" t="100000"/>
                  </a:path>
                </a:gra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77" name="Freeform 38"/>
                <p:cNvSpPr>
                  <a:spLocks noChangeArrowheads="1"/>
                </p:cNvSpPr>
                <p:nvPr/>
              </p:nvSpPr>
              <p:spPr bwMode="auto">
                <a:xfrm>
                  <a:off x="1918" y="1792"/>
                  <a:ext cx="70" cy="292"/>
                </a:xfrm>
                <a:custGeom>
                  <a:avLst/>
                  <a:gdLst>
                    <a:gd name="T0" fmla="*/ 0 w 144"/>
                    <a:gd name="T1" fmla="*/ 60 h 644"/>
                    <a:gd name="T2" fmla="*/ 0 w 144"/>
                    <a:gd name="T3" fmla="*/ 7 h 644"/>
                    <a:gd name="T4" fmla="*/ 17 w 144"/>
                    <a:gd name="T5" fmla="*/ 0 h 644"/>
                    <a:gd name="T6" fmla="*/ 17 w 144"/>
                    <a:gd name="T7" fmla="*/ 52 h 644"/>
                    <a:gd name="T8" fmla="*/ 0 w 144"/>
                    <a:gd name="T9" fmla="*/ 60 h 6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4"/>
                    <a:gd name="T16" fmla="*/ 0 h 644"/>
                    <a:gd name="T17" fmla="*/ 144 w 144"/>
                    <a:gd name="T18" fmla="*/ 644 h 6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4" h="644">
                      <a:moveTo>
                        <a:pt x="0" y="644"/>
                      </a:moveTo>
                      <a:lnTo>
                        <a:pt x="0" y="79"/>
                      </a:lnTo>
                      <a:lnTo>
                        <a:pt x="144" y="0"/>
                      </a:lnTo>
                      <a:lnTo>
                        <a:pt x="144" y="554"/>
                      </a:lnTo>
                      <a:lnTo>
                        <a:pt x="0" y="644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rect">
                    <a:fillToRect l="100000" t="100000"/>
                  </a:path>
                </a:gra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78" name="Freeform 39"/>
                <p:cNvSpPr>
                  <a:spLocks noChangeArrowheads="1"/>
                </p:cNvSpPr>
                <p:nvPr/>
              </p:nvSpPr>
              <p:spPr bwMode="auto">
                <a:xfrm>
                  <a:off x="1601" y="1729"/>
                  <a:ext cx="387" cy="98"/>
                </a:xfrm>
                <a:custGeom>
                  <a:avLst/>
                  <a:gdLst>
                    <a:gd name="T0" fmla="*/ 77 w 782"/>
                    <a:gd name="T1" fmla="*/ 20 h 219"/>
                    <a:gd name="T2" fmla="*/ 0 w 782"/>
                    <a:gd name="T3" fmla="*/ 6 h 219"/>
                    <a:gd name="T4" fmla="*/ 19 w 782"/>
                    <a:gd name="T5" fmla="*/ 0 h 219"/>
                    <a:gd name="T6" fmla="*/ 95 w 782"/>
                    <a:gd name="T7" fmla="*/ 13 h 219"/>
                    <a:gd name="T8" fmla="*/ 77 w 782"/>
                    <a:gd name="T9" fmla="*/ 20 h 2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2"/>
                    <a:gd name="T16" fmla="*/ 0 h 219"/>
                    <a:gd name="T17" fmla="*/ 782 w 782"/>
                    <a:gd name="T18" fmla="*/ 219 h 2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2" h="219">
                      <a:moveTo>
                        <a:pt x="638" y="219"/>
                      </a:moveTo>
                      <a:lnTo>
                        <a:pt x="0" y="67"/>
                      </a:lnTo>
                      <a:lnTo>
                        <a:pt x="160" y="0"/>
                      </a:lnTo>
                      <a:lnTo>
                        <a:pt x="782" y="139"/>
                      </a:lnTo>
                      <a:lnTo>
                        <a:pt x="638" y="219"/>
                      </a:lnTo>
                    </a:path>
                  </a:pathLst>
                </a:custGeom>
                <a:solidFill>
                  <a:srgbClr val="FFFFFF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79" name="Freeform 40"/>
                <p:cNvSpPr>
                  <a:spLocks noChangeArrowheads="1"/>
                </p:cNvSpPr>
                <p:nvPr/>
              </p:nvSpPr>
              <p:spPr bwMode="auto">
                <a:xfrm>
                  <a:off x="1601" y="1758"/>
                  <a:ext cx="316" cy="326"/>
                </a:xfrm>
                <a:custGeom>
                  <a:avLst/>
                  <a:gdLst>
                    <a:gd name="T0" fmla="*/ 70 w 672"/>
                    <a:gd name="T1" fmla="*/ 61 h 754"/>
                    <a:gd name="T2" fmla="*/ 70 w 672"/>
                    <a:gd name="T3" fmla="*/ 13 h 754"/>
                    <a:gd name="T4" fmla="*/ 0 w 672"/>
                    <a:gd name="T5" fmla="*/ 0 h 754"/>
                    <a:gd name="T6" fmla="*/ 0 w 672"/>
                    <a:gd name="T7" fmla="*/ 47 h 754"/>
                    <a:gd name="T8" fmla="*/ 70 w 672"/>
                    <a:gd name="T9" fmla="*/ 61 h 7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72"/>
                    <a:gd name="T16" fmla="*/ 0 h 754"/>
                    <a:gd name="T17" fmla="*/ 672 w 672"/>
                    <a:gd name="T18" fmla="*/ 754 h 7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72" h="754">
                      <a:moveTo>
                        <a:pt x="671" y="753"/>
                      </a:moveTo>
                      <a:lnTo>
                        <a:pt x="671" y="160"/>
                      </a:lnTo>
                      <a:lnTo>
                        <a:pt x="0" y="0"/>
                      </a:lnTo>
                      <a:lnTo>
                        <a:pt x="0" y="578"/>
                      </a:lnTo>
                      <a:lnTo>
                        <a:pt x="671" y="753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rect">
                    <a:fillToRect l="100000" t="100000"/>
                  </a:path>
                </a:gra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80" name="Freeform 41"/>
                <p:cNvSpPr>
                  <a:spLocks noChangeArrowheads="1"/>
                </p:cNvSpPr>
                <p:nvPr/>
              </p:nvSpPr>
              <p:spPr bwMode="auto">
                <a:xfrm>
                  <a:off x="1625" y="1787"/>
                  <a:ext cx="267" cy="267"/>
                </a:xfrm>
                <a:custGeom>
                  <a:avLst/>
                  <a:gdLst>
                    <a:gd name="T0" fmla="*/ 79 w 491"/>
                    <a:gd name="T1" fmla="*/ 63 h 549"/>
                    <a:gd name="T2" fmla="*/ 79 w 491"/>
                    <a:gd name="T3" fmla="*/ 14 h 549"/>
                    <a:gd name="T4" fmla="*/ 0 w 491"/>
                    <a:gd name="T5" fmla="*/ 0 h 549"/>
                    <a:gd name="T6" fmla="*/ 0 w 491"/>
                    <a:gd name="T7" fmla="*/ 49 h 549"/>
                    <a:gd name="T8" fmla="*/ 79 w 491"/>
                    <a:gd name="T9" fmla="*/ 63 h 5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91"/>
                    <a:gd name="T16" fmla="*/ 0 h 549"/>
                    <a:gd name="T17" fmla="*/ 491 w 491"/>
                    <a:gd name="T18" fmla="*/ 549 h 5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91" h="549">
                      <a:moveTo>
                        <a:pt x="490" y="548"/>
                      </a:moveTo>
                      <a:lnTo>
                        <a:pt x="490" y="117"/>
                      </a:lnTo>
                      <a:lnTo>
                        <a:pt x="0" y="0"/>
                      </a:lnTo>
                      <a:lnTo>
                        <a:pt x="0" y="424"/>
                      </a:lnTo>
                      <a:lnTo>
                        <a:pt x="490" y="548"/>
                      </a:lnTo>
                    </a:path>
                  </a:pathLst>
                </a:custGeom>
                <a:solidFill>
                  <a:srgbClr val="CECECE"/>
                </a:solidFill>
                <a:ln w="648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" name="Freeform 42"/>
                <p:cNvSpPr>
                  <a:spLocks noChangeArrowheads="1"/>
                </p:cNvSpPr>
                <p:nvPr/>
              </p:nvSpPr>
              <p:spPr bwMode="auto">
                <a:xfrm>
                  <a:off x="1642" y="1805"/>
                  <a:ext cx="234" cy="232"/>
                </a:xfrm>
                <a:custGeom>
                  <a:avLst/>
                  <a:gdLst>
                    <a:gd name="T0" fmla="*/ 0 w 542"/>
                    <a:gd name="T1" fmla="*/ 0 h 592"/>
                    <a:gd name="T2" fmla="*/ 0 w 542"/>
                    <a:gd name="T3" fmla="*/ 454 h 592"/>
                    <a:gd name="T4" fmla="*/ 542 w 542"/>
                    <a:gd name="T5" fmla="*/ 592 h 592"/>
                    <a:gd name="T6" fmla="*/ 542 w 542"/>
                    <a:gd name="T7" fmla="*/ 130 h 592"/>
                    <a:gd name="T8" fmla="*/ 0 w 542"/>
                    <a:gd name="T9" fmla="*/ 0 h 592"/>
                    <a:gd name="T10" fmla="*/ 0 w 542"/>
                    <a:gd name="T11" fmla="*/ 0 h 592"/>
                    <a:gd name="T12" fmla="*/ 542 w 542"/>
                    <a:gd name="T13" fmla="*/ 592 h 5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T10" t="T11" r="T12" b="T13"/>
                  <a:pathLst>
                    <a:path w="542" h="592">
                      <a:moveTo>
                        <a:pt x="0" y="0"/>
                      </a:moveTo>
                      <a:lnTo>
                        <a:pt x="0" y="454"/>
                      </a:lnTo>
                      <a:lnTo>
                        <a:pt x="542" y="592"/>
                      </a:lnTo>
                      <a:lnTo>
                        <a:pt x="542" y="1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618FFD"/>
                    </a:gs>
                    <a:gs pos="100000">
                      <a:srgbClr val="496CBE"/>
                    </a:gs>
                  </a:gsLst>
                  <a:path path="rect">
                    <a:fillToRect r="100000" b="100000"/>
                  </a:path>
                </a:gradFill>
                <a:ln w="6480">
                  <a:solidFill>
                    <a:srgbClr val="777777"/>
                  </a:solidFill>
                  <a:round/>
                  <a:headEnd/>
                  <a:tailEnd/>
                </a:ln>
                <a:effectLst>
                  <a:outerShdw dist="17819" dir="2700000" algn="ctr" rotWithShape="0">
                    <a:srgbClr val="FFFFFF"/>
                  </a:outerShdw>
                </a:effectLst>
              </p:spPr>
              <p:txBody>
                <a:bodyPr wrap="none" anchor="ctr"/>
                <a:lstStyle/>
                <a:p>
                  <a:pPr>
                    <a:buFont typeface="Times New Roman" pitchFamily="16" charset="0"/>
                    <a:buNone/>
                    <a:defRPr/>
                  </a:pPr>
                  <a:endParaRPr lang="en-US">
                    <a:latin typeface="Verdana" pitchFamily="32" charset="0"/>
                  </a:endParaRPr>
                </a:p>
              </p:txBody>
            </p:sp>
            <p:sp>
              <p:nvSpPr>
                <p:cNvPr id="24782" name="Line 43"/>
                <p:cNvSpPr>
                  <a:spLocks noChangeShapeType="1"/>
                </p:cNvSpPr>
                <p:nvPr/>
              </p:nvSpPr>
              <p:spPr bwMode="auto">
                <a:xfrm>
                  <a:off x="1663" y="1824"/>
                  <a:ext cx="0" cy="34"/>
                </a:xfrm>
                <a:prstGeom prst="line">
                  <a:avLst/>
                </a:prstGeom>
                <a:noFill/>
                <a:ln w="2556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595" name="Group 44"/>
            <p:cNvGrpSpPr>
              <a:grpSpLocks/>
            </p:cNvGrpSpPr>
            <p:nvPr/>
          </p:nvGrpSpPr>
          <p:grpSpPr bwMode="auto">
            <a:xfrm>
              <a:off x="2486" y="1650"/>
              <a:ext cx="489" cy="502"/>
              <a:chOff x="2486" y="1650"/>
              <a:chExt cx="489" cy="502"/>
            </a:xfrm>
          </p:grpSpPr>
          <p:grpSp>
            <p:nvGrpSpPr>
              <p:cNvPr id="24743" name="Group 45"/>
              <p:cNvGrpSpPr>
                <a:grpSpLocks/>
              </p:cNvGrpSpPr>
              <p:nvPr/>
            </p:nvGrpSpPr>
            <p:grpSpPr bwMode="auto">
              <a:xfrm>
                <a:off x="2486" y="1915"/>
                <a:ext cx="481" cy="237"/>
                <a:chOff x="2486" y="1915"/>
                <a:chExt cx="481" cy="237"/>
              </a:xfrm>
            </p:grpSpPr>
            <p:sp>
              <p:nvSpPr>
                <p:cNvPr id="24756" name="Freeform 46"/>
                <p:cNvSpPr>
                  <a:spLocks noChangeArrowheads="1"/>
                </p:cNvSpPr>
                <p:nvPr/>
              </p:nvSpPr>
              <p:spPr bwMode="auto">
                <a:xfrm>
                  <a:off x="2800" y="1977"/>
                  <a:ext cx="165" cy="175"/>
                </a:xfrm>
                <a:custGeom>
                  <a:avLst/>
                  <a:gdLst>
                    <a:gd name="T0" fmla="*/ 0 w 364"/>
                    <a:gd name="T1" fmla="*/ 15 h 422"/>
                    <a:gd name="T2" fmla="*/ 34 w 364"/>
                    <a:gd name="T3" fmla="*/ 0 h 422"/>
                    <a:gd name="T4" fmla="*/ 34 w 364"/>
                    <a:gd name="T5" fmla="*/ 13 h 422"/>
                    <a:gd name="T6" fmla="*/ 0 w 364"/>
                    <a:gd name="T7" fmla="*/ 30 h 42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64"/>
                    <a:gd name="T13" fmla="*/ 0 h 422"/>
                    <a:gd name="T14" fmla="*/ 364 w 364"/>
                    <a:gd name="T15" fmla="*/ 422 h 42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64" h="422">
                      <a:moveTo>
                        <a:pt x="3" y="212"/>
                      </a:moveTo>
                      <a:lnTo>
                        <a:pt x="364" y="0"/>
                      </a:lnTo>
                      <a:lnTo>
                        <a:pt x="364" y="180"/>
                      </a:lnTo>
                      <a:lnTo>
                        <a:pt x="0" y="422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rect">
                    <a:fillToRect l="100000" t="100000"/>
                  </a:path>
                </a:gra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57" name="Freeform 47"/>
                <p:cNvSpPr>
                  <a:spLocks noChangeArrowheads="1"/>
                </p:cNvSpPr>
                <p:nvPr/>
              </p:nvSpPr>
              <p:spPr bwMode="auto">
                <a:xfrm>
                  <a:off x="2486" y="1915"/>
                  <a:ext cx="481" cy="151"/>
                </a:xfrm>
                <a:custGeom>
                  <a:avLst/>
                  <a:gdLst>
                    <a:gd name="T0" fmla="*/ 61 w 1091"/>
                    <a:gd name="T1" fmla="*/ 24 h 377"/>
                    <a:gd name="T2" fmla="*/ 0 w 1091"/>
                    <a:gd name="T3" fmla="*/ 12 h 377"/>
                    <a:gd name="T4" fmla="*/ 34 w 1091"/>
                    <a:gd name="T5" fmla="*/ 0 h 377"/>
                    <a:gd name="T6" fmla="*/ 93 w 1091"/>
                    <a:gd name="T7" fmla="*/ 10 h 377"/>
                    <a:gd name="T8" fmla="*/ 61 w 1091"/>
                    <a:gd name="T9" fmla="*/ 24 h 3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91"/>
                    <a:gd name="T16" fmla="*/ 0 h 377"/>
                    <a:gd name="T17" fmla="*/ 1091 w 1091"/>
                    <a:gd name="T18" fmla="*/ 377 h 37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91" h="377">
                      <a:moveTo>
                        <a:pt x="715" y="376"/>
                      </a:moveTo>
                      <a:lnTo>
                        <a:pt x="0" y="187"/>
                      </a:lnTo>
                      <a:lnTo>
                        <a:pt x="397" y="0"/>
                      </a:lnTo>
                      <a:lnTo>
                        <a:pt x="1090" y="152"/>
                      </a:lnTo>
                      <a:lnTo>
                        <a:pt x="715" y="376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rect">
                    <a:fillToRect l="100000" t="100000"/>
                  </a:path>
                </a:gra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58" name="Freeform 48"/>
                <p:cNvSpPr>
                  <a:spLocks noChangeArrowheads="1"/>
                </p:cNvSpPr>
                <p:nvPr/>
              </p:nvSpPr>
              <p:spPr bwMode="auto">
                <a:xfrm>
                  <a:off x="2486" y="1990"/>
                  <a:ext cx="314" cy="162"/>
                </a:xfrm>
                <a:custGeom>
                  <a:avLst/>
                  <a:gdLst>
                    <a:gd name="T0" fmla="*/ 0 w 690"/>
                    <a:gd name="T1" fmla="*/ 0 h 390"/>
                    <a:gd name="T2" fmla="*/ 0 w 690"/>
                    <a:gd name="T3" fmla="*/ 14 h 390"/>
                    <a:gd name="T4" fmla="*/ 65 w 690"/>
                    <a:gd name="T5" fmla="*/ 28 h 390"/>
                    <a:gd name="T6" fmla="*/ 65 w 690"/>
                    <a:gd name="T7" fmla="*/ 13 h 390"/>
                    <a:gd name="T8" fmla="*/ 0 w 690"/>
                    <a:gd name="T9" fmla="*/ 0 h 3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90"/>
                    <a:gd name="T16" fmla="*/ 0 h 390"/>
                    <a:gd name="T17" fmla="*/ 690 w 690"/>
                    <a:gd name="T18" fmla="*/ 390 h 3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90" h="390">
                      <a:moveTo>
                        <a:pt x="0" y="5"/>
                      </a:moveTo>
                      <a:lnTo>
                        <a:pt x="0" y="192"/>
                      </a:lnTo>
                      <a:lnTo>
                        <a:pt x="690" y="390"/>
                      </a:lnTo>
                      <a:lnTo>
                        <a:pt x="690" y="185"/>
                      </a:lnTo>
                      <a:lnTo>
                        <a:pt x="4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rect">
                    <a:fillToRect l="100000" t="100000"/>
                  </a:path>
                </a:gra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59" name="Freeform 49"/>
                <p:cNvSpPr>
                  <a:spLocks noChangeArrowheads="1"/>
                </p:cNvSpPr>
                <p:nvPr/>
              </p:nvSpPr>
              <p:spPr bwMode="auto">
                <a:xfrm>
                  <a:off x="2650" y="2048"/>
                  <a:ext cx="123" cy="78"/>
                </a:xfrm>
                <a:custGeom>
                  <a:avLst/>
                  <a:gdLst>
                    <a:gd name="T0" fmla="*/ 0 w 271"/>
                    <a:gd name="T1" fmla="*/ 0 h 189"/>
                    <a:gd name="T2" fmla="*/ 25 w 271"/>
                    <a:gd name="T3" fmla="*/ 5 h 189"/>
                    <a:gd name="T4" fmla="*/ 25 w 271"/>
                    <a:gd name="T5" fmla="*/ 13 h 189"/>
                    <a:gd name="T6" fmla="*/ 0 w 271"/>
                    <a:gd name="T7" fmla="*/ 8 h 189"/>
                    <a:gd name="T8" fmla="*/ 0 w 271"/>
                    <a:gd name="T9" fmla="*/ 0 h 1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1"/>
                    <a:gd name="T16" fmla="*/ 0 h 189"/>
                    <a:gd name="T17" fmla="*/ 271 w 271"/>
                    <a:gd name="T18" fmla="*/ 189 h 1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1" h="189">
                      <a:moveTo>
                        <a:pt x="0" y="0"/>
                      </a:moveTo>
                      <a:lnTo>
                        <a:pt x="271" y="73"/>
                      </a:lnTo>
                      <a:lnTo>
                        <a:pt x="271" y="189"/>
                      </a:lnTo>
                      <a:lnTo>
                        <a:pt x="0" y="115"/>
                      </a:lnTo>
                      <a:lnTo>
                        <a:pt x="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DFDFDF"/>
                    </a:gs>
                    <a:gs pos="100000">
                      <a:srgbClr val="B2B2B2"/>
                    </a:gs>
                  </a:gsLst>
                  <a:lin ang="135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60" name="Freeform 50"/>
                <p:cNvSpPr>
                  <a:spLocks noChangeArrowheads="1"/>
                </p:cNvSpPr>
                <p:nvPr/>
              </p:nvSpPr>
              <p:spPr bwMode="auto">
                <a:xfrm>
                  <a:off x="2653" y="2077"/>
                  <a:ext cx="118" cy="27"/>
                </a:xfrm>
                <a:custGeom>
                  <a:avLst/>
                  <a:gdLst>
                    <a:gd name="T0" fmla="*/ 0 w 261"/>
                    <a:gd name="T1" fmla="*/ 0 h 69"/>
                    <a:gd name="T2" fmla="*/ 24 w 261"/>
                    <a:gd name="T3" fmla="*/ 4 h 69"/>
                    <a:gd name="T4" fmla="*/ 0 60000 65536"/>
                    <a:gd name="T5" fmla="*/ 0 60000 65536"/>
                    <a:gd name="T6" fmla="*/ 0 w 261"/>
                    <a:gd name="T7" fmla="*/ 0 h 69"/>
                    <a:gd name="T8" fmla="*/ 261 w 261"/>
                    <a:gd name="T9" fmla="*/ 69 h 69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61" h="69">
                      <a:moveTo>
                        <a:pt x="0" y="0"/>
                      </a:moveTo>
                      <a:lnTo>
                        <a:pt x="261" y="69"/>
                      </a:lnTo>
                    </a:path>
                  </a:pathLst>
                </a:custGeom>
                <a:noFill/>
                <a:ln w="3240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61" name="Freeform 51"/>
                <p:cNvSpPr>
                  <a:spLocks noChangeArrowheads="1"/>
                </p:cNvSpPr>
                <p:nvPr/>
              </p:nvSpPr>
              <p:spPr bwMode="auto">
                <a:xfrm>
                  <a:off x="2650" y="2047"/>
                  <a:ext cx="123" cy="47"/>
                </a:xfrm>
                <a:custGeom>
                  <a:avLst/>
                  <a:gdLst>
                    <a:gd name="T0" fmla="*/ 0 w 270"/>
                    <a:gd name="T1" fmla="*/ 8 h 116"/>
                    <a:gd name="T2" fmla="*/ 0 w 270"/>
                    <a:gd name="T3" fmla="*/ 0 h 116"/>
                    <a:gd name="T4" fmla="*/ 26 w 270"/>
                    <a:gd name="T5" fmla="*/ 5 h 116"/>
                    <a:gd name="T6" fmla="*/ 0 60000 65536"/>
                    <a:gd name="T7" fmla="*/ 0 60000 65536"/>
                    <a:gd name="T8" fmla="*/ 0 60000 65536"/>
                    <a:gd name="T9" fmla="*/ 0 w 270"/>
                    <a:gd name="T10" fmla="*/ 0 h 116"/>
                    <a:gd name="T11" fmla="*/ 270 w 270"/>
                    <a:gd name="T12" fmla="*/ 116 h 11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70" h="116">
                      <a:moveTo>
                        <a:pt x="0" y="116"/>
                      </a:moveTo>
                      <a:lnTo>
                        <a:pt x="1" y="0"/>
                      </a:lnTo>
                      <a:lnTo>
                        <a:pt x="270" y="75"/>
                      </a:lnTo>
                    </a:path>
                  </a:pathLst>
                </a:custGeom>
                <a:noFill/>
                <a:ln w="6480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62" name="Line 52"/>
                <p:cNvSpPr>
                  <a:spLocks noChangeShapeType="1"/>
                </p:cNvSpPr>
                <p:nvPr/>
              </p:nvSpPr>
              <p:spPr bwMode="auto">
                <a:xfrm>
                  <a:off x="2661" y="2063"/>
                  <a:ext cx="96" cy="21"/>
                </a:xfrm>
                <a:prstGeom prst="line">
                  <a:avLst/>
                </a:prstGeom>
                <a:noFill/>
                <a:ln w="3240">
                  <a:solidFill>
                    <a:srgbClr val="77777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63" name="Line 53"/>
                <p:cNvSpPr>
                  <a:spLocks noChangeShapeType="1"/>
                </p:cNvSpPr>
                <p:nvPr/>
              </p:nvSpPr>
              <p:spPr bwMode="auto">
                <a:xfrm>
                  <a:off x="2743" y="2108"/>
                  <a:ext cx="17" cy="2"/>
                </a:xfrm>
                <a:prstGeom prst="line">
                  <a:avLst/>
                </a:prstGeom>
                <a:noFill/>
                <a:ln w="19080">
                  <a:solidFill>
                    <a:srgbClr val="CCCC6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64" name="Freeform 54"/>
                <p:cNvSpPr>
                  <a:spLocks noChangeArrowheads="1"/>
                </p:cNvSpPr>
                <p:nvPr/>
              </p:nvSpPr>
              <p:spPr bwMode="auto">
                <a:xfrm>
                  <a:off x="2691" y="2069"/>
                  <a:ext cx="28" cy="13"/>
                </a:xfrm>
                <a:custGeom>
                  <a:avLst/>
                  <a:gdLst>
                    <a:gd name="T0" fmla="*/ 0 w 64"/>
                    <a:gd name="T1" fmla="*/ 0 h 35"/>
                    <a:gd name="T2" fmla="*/ 0 w 64"/>
                    <a:gd name="T3" fmla="*/ 1 h 35"/>
                    <a:gd name="T4" fmla="*/ 5 w 64"/>
                    <a:gd name="T5" fmla="*/ 2 h 35"/>
                    <a:gd name="T6" fmla="*/ 5 w 64"/>
                    <a:gd name="T7" fmla="*/ 1 h 35"/>
                    <a:gd name="T8" fmla="*/ 0 w 64"/>
                    <a:gd name="T9" fmla="*/ 0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35"/>
                    <a:gd name="T17" fmla="*/ 64 w 64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35">
                      <a:moveTo>
                        <a:pt x="0" y="0"/>
                      </a:moveTo>
                      <a:lnTo>
                        <a:pt x="1" y="18"/>
                      </a:lnTo>
                      <a:lnTo>
                        <a:pt x="64" y="35"/>
                      </a:lnTo>
                      <a:lnTo>
                        <a:pt x="64" y="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7777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65" name="Line 55"/>
                <p:cNvSpPr>
                  <a:spLocks noChangeShapeType="1"/>
                </p:cNvSpPr>
                <p:nvPr/>
              </p:nvSpPr>
              <p:spPr bwMode="auto">
                <a:xfrm>
                  <a:off x="2494" y="2007"/>
                  <a:ext cx="126" cy="32"/>
                </a:xfrm>
                <a:prstGeom prst="line">
                  <a:avLst/>
                </a:prstGeom>
                <a:noFill/>
                <a:ln w="6480">
                  <a:solidFill>
                    <a:srgbClr val="77777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66" name="Line 56"/>
                <p:cNvSpPr>
                  <a:spLocks noChangeShapeType="1"/>
                </p:cNvSpPr>
                <p:nvPr/>
              </p:nvSpPr>
              <p:spPr bwMode="auto">
                <a:xfrm>
                  <a:off x="2494" y="2020"/>
                  <a:ext cx="126" cy="31"/>
                </a:xfrm>
                <a:prstGeom prst="line">
                  <a:avLst/>
                </a:prstGeom>
                <a:noFill/>
                <a:ln w="6480">
                  <a:solidFill>
                    <a:srgbClr val="77777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67" name="Line 57"/>
                <p:cNvSpPr>
                  <a:spLocks noChangeShapeType="1"/>
                </p:cNvSpPr>
                <p:nvPr/>
              </p:nvSpPr>
              <p:spPr bwMode="auto">
                <a:xfrm>
                  <a:off x="2494" y="2033"/>
                  <a:ext cx="126" cy="32"/>
                </a:xfrm>
                <a:prstGeom prst="line">
                  <a:avLst/>
                </a:prstGeom>
                <a:noFill/>
                <a:ln w="6480">
                  <a:solidFill>
                    <a:srgbClr val="77777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68" name="Line 58"/>
                <p:cNvSpPr>
                  <a:spLocks noChangeShapeType="1"/>
                </p:cNvSpPr>
                <p:nvPr/>
              </p:nvSpPr>
              <p:spPr bwMode="auto">
                <a:xfrm>
                  <a:off x="2494" y="2046"/>
                  <a:ext cx="126" cy="31"/>
                </a:xfrm>
                <a:prstGeom prst="line">
                  <a:avLst/>
                </a:prstGeom>
                <a:noFill/>
                <a:ln w="6480">
                  <a:solidFill>
                    <a:srgbClr val="77777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69" name="Freeform 59"/>
                <p:cNvSpPr>
                  <a:spLocks noChangeArrowheads="1"/>
                </p:cNvSpPr>
                <p:nvPr/>
              </p:nvSpPr>
              <p:spPr bwMode="auto">
                <a:xfrm>
                  <a:off x="2652" y="2082"/>
                  <a:ext cx="124" cy="47"/>
                </a:xfrm>
                <a:custGeom>
                  <a:avLst/>
                  <a:gdLst>
                    <a:gd name="T0" fmla="*/ 0 w 275"/>
                    <a:gd name="T1" fmla="*/ 2 h 117"/>
                    <a:gd name="T2" fmla="*/ 25 w 275"/>
                    <a:gd name="T3" fmla="*/ 8 h 117"/>
                    <a:gd name="T4" fmla="*/ 25 w 275"/>
                    <a:gd name="T5" fmla="*/ 0 h 117"/>
                    <a:gd name="T6" fmla="*/ 0 60000 65536"/>
                    <a:gd name="T7" fmla="*/ 0 60000 65536"/>
                    <a:gd name="T8" fmla="*/ 0 60000 65536"/>
                    <a:gd name="T9" fmla="*/ 0 w 275"/>
                    <a:gd name="T10" fmla="*/ 0 h 117"/>
                    <a:gd name="T11" fmla="*/ 275 w 275"/>
                    <a:gd name="T12" fmla="*/ 117 h 11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75" h="117">
                      <a:moveTo>
                        <a:pt x="0" y="40"/>
                      </a:moveTo>
                      <a:lnTo>
                        <a:pt x="275" y="117"/>
                      </a:lnTo>
                      <a:lnTo>
                        <a:pt x="275" y="0"/>
                      </a:lnTo>
                    </a:path>
                  </a:pathLst>
                </a:custGeom>
                <a:noFill/>
                <a:ln w="648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4744" name="Group 60"/>
              <p:cNvGrpSpPr>
                <a:grpSpLocks/>
              </p:cNvGrpSpPr>
              <p:nvPr/>
            </p:nvGrpSpPr>
            <p:grpSpPr bwMode="auto">
              <a:xfrm>
                <a:off x="2525" y="1650"/>
                <a:ext cx="450" cy="387"/>
                <a:chOff x="2525" y="1650"/>
                <a:chExt cx="450" cy="387"/>
              </a:xfrm>
            </p:grpSpPr>
            <p:sp>
              <p:nvSpPr>
                <p:cNvPr id="24745" name="Freeform 61"/>
                <p:cNvSpPr>
                  <a:spLocks noChangeArrowheads="1"/>
                </p:cNvSpPr>
                <p:nvPr/>
              </p:nvSpPr>
              <p:spPr bwMode="auto">
                <a:xfrm>
                  <a:off x="2559" y="1902"/>
                  <a:ext cx="350" cy="135"/>
                </a:xfrm>
                <a:custGeom>
                  <a:avLst/>
                  <a:gdLst>
                    <a:gd name="T0" fmla="*/ 0 w 556"/>
                    <a:gd name="T1" fmla="*/ 25 h 235"/>
                    <a:gd name="T2" fmla="*/ 59 w 556"/>
                    <a:gd name="T3" fmla="*/ 0 h 235"/>
                    <a:gd name="T4" fmla="*/ 138 w 556"/>
                    <a:gd name="T5" fmla="*/ 17 h 235"/>
                    <a:gd name="T6" fmla="*/ 138 w 556"/>
                    <a:gd name="T7" fmla="*/ 21 h 235"/>
                    <a:gd name="T8" fmla="*/ 83 w 556"/>
                    <a:gd name="T9" fmla="*/ 45 h 235"/>
                    <a:gd name="T10" fmla="*/ 0 w 556"/>
                    <a:gd name="T11" fmla="*/ 28 h 235"/>
                    <a:gd name="T12" fmla="*/ 0 w 556"/>
                    <a:gd name="T13" fmla="*/ 25 h 2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56"/>
                    <a:gd name="T22" fmla="*/ 0 h 235"/>
                    <a:gd name="T23" fmla="*/ 556 w 556"/>
                    <a:gd name="T24" fmla="*/ 235 h 2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56" h="235">
                      <a:moveTo>
                        <a:pt x="0" y="128"/>
                      </a:moveTo>
                      <a:lnTo>
                        <a:pt x="238" y="0"/>
                      </a:lnTo>
                      <a:lnTo>
                        <a:pt x="556" y="91"/>
                      </a:lnTo>
                      <a:lnTo>
                        <a:pt x="556" y="108"/>
                      </a:lnTo>
                      <a:lnTo>
                        <a:pt x="334" y="235"/>
                      </a:lnTo>
                      <a:lnTo>
                        <a:pt x="0" y="148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46" name="Freeform 62"/>
                <p:cNvSpPr>
                  <a:spLocks noChangeArrowheads="1"/>
                </p:cNvSpPr>
                <p:nvPr/>
              </p:nvSpPr>
              <p:spPr bwMode="auto">
                <a:xfrm>
                  <a:off x="2563" y="1905"/>
                  <a:ext cx="339" cy="119"/>
                </a:xfrm>
                <a:custGeom>
                  <a:avLst/>
                  <a:gdLst>
                    <a:gd name="T0" fmla="*/ 0 w 538"/>
                    <a:gd name="T1" fmla="*/ 23 h 208"/>
                    <a:gd name="T2" fmla="*/ 82 w 538"/>
                    <a:gd name="T3" fmla="*/ 39 h 208"/>
                    <a:gd name="T4" fmla="*/ 135 w 538"/>
                    <a:gd name="T5" fmla="*/ 16 h 208"/>
                    <a:gd name="T6" fmla="*/ 59 w 538"/>
                    <a:gd name="T7" fmla="*/ 0 h 208"/>
                    <a:gd name="T8" fmla="*/ 0 w 538"/>
                    <a:gd name="T9" fmla="*/ 23 h 2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38"/>
                    <a:gd name="T16" fmla="*/ 0 h 208"/>
                    <a:gd name="T17" fmla="*/ 538 w 538"/>
                    <a:gd name="T18" fmla="*/ 208 h 20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38" h="208">
                      <a:moveTo>
                        <a:pt x="0" y="124"/>
                      </a:moveTo>
                      <a:lnTo>
                        <a:pt x="327" y="208"/>
                      </a:lnTo>
                      <a:lnTo>
                        <a:pt x="538" y="86"/>
                      </a:lnTo>
                      <a:lnTo>
                        <a:pt x="233" y="0"/>
                      </a:lnTo>
                      <a:lnTo>
                        <a:pt x="0" y="124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47" name="Oval 63"/>
                <p:cNvSpPr>
                  <a:spLocks noChangeArrowheads="1"/>
                </p:cNvSpPr>
                <p:nvPr/>
              </p:nvSpPr>
              <p:spPr bwMode="auto">
                <a:xfrm>
                  <a:off x="2648" y="1935"/>
                  <a:ext cx="176" cy="64"/>
                </a:xfrm>
                <a:prstGeom prst="ellipse">
                  <a:avLst/>
                </a:prstGeom>
                <a:solidFill>
                  <a:srgbClr val="B2B2B2"/>
                </a:solidFill>
                <a:ln w="324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48" name="Freeform 64"/>
                <p:cNvSpPr>
                  <a:spLocks noChangeArrowheads="1"/>
                </p:cNvSpPr>
                <p:nvPr/>
              </p:nvSpPr>
              <p:spPr bwMode="auto">
                <a:xfrm>
                  <a:off x="2551" y="1937"/>
                  <a:ext cx="284" cy="72"/>
                </a:xfrm>
                <a:custGeom>
                  <a:avLst/>
                  <a:gdLst>
                    <a:gd name="T0" fmla="*/ 0 w 646"/>
                    <a:gd name="T1" fmla="*/ 0 h 180"/>
                    <a:gd name="T2" fmla="*/ 2 w 646"/>
                    <a:gd name="T3" fmla="*/ 2 h 180"/>
                    <a:gd name="T4" fmla="*/ 49 w 646"/>
                    <a:gd name="T5" fmla="*/ 12 h 180"/>
                    <a:gd name="T6" fmla="*/ 55 w 646"/>
                    <a:gd name="T7" fmla="*/ 10 h 18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46"/>
                    <a:gd name="T13" fmla="*/ 0 h 180"/>
                    <a:gd name="T14" fmla="*/ 646 w 646"/>
                    <a:gd name="T15" fmla="*/ 180 h 18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46" h="180">
                      <a:moveTo>
                        <a:pt x="0" y="0"/>
                      </a:moveTo>
                      <a:lnTo>
                        <a:pt x="20" y="36"/>
                      </a:lnTo>
                      <a:lnTo>
                        <a:pt x="574" y="180"/>
                      </a:lnTo>
                      <a:lnTo>
                        <a:pt x="646" y="158"/>
                      </a:lnTo>
                    </a:path>
                  </a:pathLst>
                </a:custGeom>
                <a:solidFill>
                  <a:srgbClr val="B2B2B2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49" name="Freeform 65"/>
                <p:cNvSpPr>
                  <a:spLocks noChangeArrowheads="1"/>
                </p:cNvSpPr>
                <p:nvPr/>
              </p:nvSpPr>
              <p:spPr bwMode="auto">
                <a:xfrm>
                  <a:off x="2619" y="1650"/>
                  <a:ext cx="355" cy="300"/>
                </a:xfrm>
                <a:custGeom>
                  <a:avLst/>
                  <a:gdLst>
                    <a:gd name="T0" fmla="*/ 53 w 808"/>
                    <a:gd name="T1" fmla="*/ 49 h 746"/>
                    <a:gd name="T2" fmla="*/ 69 w 808"/>
                    <a:gd name="T3" fmla="*/ 34 h 746"/>
                    <a:gd name="T4" fmla="*/ 69 w 808"/>
                    <a:gd name="T5" fmla="*/ 7 h 746"/>
                    <a:gd name="T6" fmla="*/ 29 w 808"/>
                    <a:gd name="T7" fmla="*/ 0 h 746"/>
                    <a:gd name="T8" fmla="*/ 0 w 808"/>
                    <a:gd name="T9" fmla="*/ 3 h 7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08"/>
                    <a:gd name="T16" fmla="*/ 0 h 746"/>
                    <a:gd name="T17" fmla="*/ 808 w 808"/>
                    <a:gd name="T18" fmla="*/ 746 h 7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08" h="746">
                      <a:moveTo>
                        <a:pt x="620" y="746"/>
                      </a:moveTo>
                      <a:lnTo>
                        <a:pt x="808" y="525"/>
                      </a:lnTo>
                      <a:lnTo>
                        <a:pt x="808" y="106"/>
                      </a:lnTo>
                      <a:lnTo>
                        <a:pt x="336" y="0"/>
                      </a:lnTo>
                      <a:lnTo>
                        <a:pt x="0" y="4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rect">
                    <a:fillToRect l="100000" t="100000"/>
                  </a:path>
                </a:gra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50" name="Freeform 66"/>
                <p:cNvSpPr>
                  <a:spLocks noChangeArrowheads="1"/>
                </p:cNvSpPr>
                <p:nvPr/>
              </p:nvSpPr>
              <p:spPr bwMode="auto">
                <a:xfrm>
                  <a:off x="2841" y="1716"/>
                  <a:ext cx="70" cy="292"/>
                </a:xfrm>
                <a:custGeom>
                  <a:avLst/>
                  <a:gdLst>
                    <a:gd name="T0" fmla="*/ 0 w 144"/>
                    <a:gd name="T1" fmla="*/ 60 h 644"/>
                    <a:gd name="T2" fmla="*/ 0 w 144"/>
                    <a:gd name="T3" fmla="*/ 7 h 644"/>
                    <a:gd name="T4" fmla="*/ 17 w 144"/>
                    <a:gd name="T5" fmla="*/ 0 h 644"/>
                    <a:gd name="T6" fmla="*/ 17 w 144"/>
                    <a:gd name="T7" fmla="*/ 52 h 644"/>
                    <a:gd name="T8" fmla="*/ 0 w 144"/>
                    <a:gd name="T9" fmla="*/ 60 h 6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4"/>
                    <a:gd name="T16" fmla="*/ 0 h 644"/>
                    <a:gd name="T17" fmla="*/ 144 w 144"/>
                    <a:gd name="T18" fmla="*/ 644 h 6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4" h="644">
                      <a:moveTo>
                        <a:pt x="0" y="644"/>
                      </a:moveTo>
                      <a:lnTo>
                        <a:pt x="0" y="79"/>
                      </a:lnTo>
                      <a:lnTo>
                        <a:pt x="144" y="0"/>
                      </a:lnTo>
                      <a:lnTo>
                        <a:pt x="144" y="554"/>
                      </a:lnTo>
                      <a:lnTo>
                        <a:pt x="0" y="644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rect">
                    <a:fillToRect l="100000" t="100000"/>
                  </a:path>
                </a:gra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51" name="Freeform 67"/>
                <p:cNvSpPr>
                  <a:spLocks noChangeArrowheads="1"/>
                </p:cNvSpPr>
                <p:nvPr/>
              </p:nvSpPr>
              <p:spPr bwMode="auto">
                <a:xfrm>
                  <a:off x="2525" y="1653"/>
                  <a:ext cx="387" cy="98"/>
                </a:xfrm>
                <a:custGeom>
                  <a:avLst/>
                  <a:gdLst>
                    <a:gd name="T0" fmla="*/ 77 w 782"/>
                    <a:gd name="T1" fmla="*/ 20 h 219"/>
                    <a:gd name="T2" fmla="*/ 0 w 782"/>
                    <a:gd name="T3" fmla="*/ 6 h 219"/>
                    <a:gd name="T4" fmla="*/ 19 w 782"/>
                    <a:gd name="T5" fmla="*/ 0 h 219"/>
                    <a:gd name="T6" fmla="*/ 95 w 782"/>
                    <a:gd name="T7" fmla="*/ 13 h 219"/>
                    <a:gd name="T8" fmla="*/ 77 w 782"/>
                    <a:gd name="T9" fmla="*/ 20 h 2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2"/>
                    <a:gd name="T16" fmla="*/ 0 h 219"/>
                    <a:gd name="T17" fmla="*/ 782 w 782"/>
                    <a:gd name="T18" fmla="*/ 219 h 2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2" h="219">
                      <a:moveTo>
                        <a:pt x="638" y="219"/>
                      </a:moveTo>
                      <a:lnTo>
                        <a:pt x="0" y="67"/>
                      </a:lnTo>
                      <a:lnTo>
                        <a:pt x="160" y="0"/>
                      </a:lnTo>
                      <a:lnTo>
                        <a:pt x="782" y="139"/>
                      </a:lnTo>
                      <a:lnTo>
                        <a:pt x="638" y="219"/>
                      </a:lnTo>
                    </a:path>
                  </a:pathLst>
                </a:custGeom>
                <a:solidFill>
                  <a:srgbClr val="FFFFFF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52" name="Freeform 68"/>
                <p:cNvSpPr>
                  <a:spLocks noChangeArrowheads="1"/>
                </p:cNvSpPr>
                <p:nvPr/>
              </p:nvSpPr>
              <p:spPr bwMode="auto">
                <a:xfrm>
                  <a:off x="2525" y="1682"/>
                  <a:ext cx="316" cy="326"/>
                </a:xfrm>
                <a:custGeom>
                  <a:avLst/>
                  <a:gdLst>
                    <a:gd name="T0" fmla="*/ 70 w 672"/>
                    <a:gd name="T1" fmla="*/ 61 h 754"/>
                    <a:gd name="T2" fmla="*/ 70 w 672"/>
                    <a:gd name="T3" fmla="*/ 13 h 754"/>
                    <a:gd name="T4" fmla="*/ 0 w 672"/>
                    <a:gd name="T5" fmla="*/ 0 h 754"/>
                    <a:gd name="T6" fmla="*/ 0 w 672"/>
                    <a:gd name="T7" fmla="*/ 47 h 754"/>
                    <a:gd name="T8" fmla="*/ 70 w 672"/>
                    <a:gd name="T9" fmla="*/ 61 h 7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72"/>
                    <a:gd name="T16" fmla="*/ 0 h 754"/>
                    <a:gd name="T17" fmla="*/ 672 w 672"/>
                    <a:gd name="T18" fmla="*/ 754 h 7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72" h="754">
                      <a:moveTo>
                        <a:pt x="671" y="753"/>
                      </a:moveTo>
                      <a:lnTo>
                        <a:pt x="671" y="160"/>
                      </a:lnTo>
                      <a:lnTo>
                        <a:pt x="0" y="0"/>
                      </a:lnTo>
                      <a:lnTo>
                        <a:pt x="0" y="578"/>
                      </a:lnTo>
                      <a:lnTo>
                        <a:pt x="671" y="753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rect">
                    <a:fillToRect l="100000" t="100000"/>
                  </a:path>
                </a:gra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53" name="Freeform 69"/>
                <p:cNvSpPr>
                  <a:spLocks noChangeArrowheads="1"/>
                </p:cNvSpPr>
                <p:nvPr/>
              </p:nvSpPr>
              <p:spPr bwMode="auto">
                <a:xfrm>
                  <a:off x="2549" y="1711"/>
                  <a:ext cx="267" cy="267"/>
                </a:xfrm>
                <a:custGeom>
                  <a:avLst/>
                  <a:gdLst>
                    <a:gd name="T0" fmla="*/ 79 w 491"/>
                    <a:gd name="T1" fmla="*/ 63 h 549"/>
                    <a:gd name="T2" fmla="*/ 79 w 491"/>
                    <a:gd name="T3" fmla="*/ 14 h 549"/>
                    <a:gd name="T4" fmla="*/ 0 w 491"/>
                    <a:gd name="T5" fmla="*/ 0 h 549"/>
                    <a:gd name="T6" fmla="*/ 0 w 491"/>
                    <a:gd name="T7" fmla="*/ 49 h 549"/>
                    <a:gd name="T8" fmla="*/ 79 w 491"/>
                    <a:gd name="T9" fmla="*/ 63 h 5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91"/>
                    <a:gd name="T16" fmla="*/ 0 h 549"/>
                    <a:gd name="T17" fmla="*/ 491 w 491"/>
                    <a:gd name="T18" fmla="*/ 549 h 5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91" h="549">
                      <a:moveTo>
                        <a:pt x="490" y="548"/>
                      </a:moveTo>
                      <a:lnTo>
                        <a:pt x="490" y="117"/>
                      </a:lnTo>
                      <a:lnTo>
                        <a:pt x="0" y="0"/>
                      </a:lnTo>
                      <a:lnTo>
                        <a:pt x="0" y="424"/>
                      </a:lnTo>
                      <a:lnTo>
                        <a:pt x="490" y="548"/>
                      </a:lnTo>
                    </a:path>
                  </a:pathLst>
                </a:custGeom>
                <a:solidFill>
                  <a:srgbClr val="CECECE"/>
                </a:solidFill>
                <a:ln w="648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8" name="Freeform 70"/>
                <p:cNvSpPr>
                  <a:spLocks noChangeArrowheads="1"/>
                </p:cNvSpPr>
                <p:nvPr/>
              </p:nvSpPr>
              <p:spPr bwMode="auto">
                <a:xfrm>
                  <a:off x="2566" y="1729"/>
                  <a:ext cx="234" cy="232"/>
                </a:xfrm>
                <a:custGeom>
                  <a:avLst/>
                  <a:gdLst>
                    <a:gd name="T0" fmla="*/ 0 w 542"/>
                    <a:gd name="T1" fmla="*/ 0 h 592"/>
                    <a:gd name="T2" fmla="*/ 0 w 542"/>
                    <a:gd name="T3" fmla="*/ 454 h 592"/>
                    <a:gd name="T4" fmla="*/ 542 w 542"/>
                    <a:gd name="T5" fmla="*/ 592 h 592"/>
                    <a:gd name="T6" fmla="*/ 542 w 542"/>
                    <a:gd name="T7" fmla="*/ 130 h 592"/>
                    <a:gd name="T8" fmla="*/ 0 w 542"/>
                    <a:gd name="T9" fmla="*/ 0 h 592"/>
                    <a:gd name="T10" fmla="*/ 0 w 542"/>
                    <a:gd name="T11" fmla="*/ 0 h 592"/>
                    <a:gd name="T12" fmla="*/ 542 w 542"/>
                    <a:gd name="T13" fmla="*/ 592 h 5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T10" t="T11" r="T12" b="T13"/>
                  <a:pathLst>
                    <a:path w="542" h="592">
                      <a:moveTo>
                        <a:pt x="0" y="0"/>
                      </a:moveTo>
                      <a:lnTo>
                        <a:pt x="0" y="454"/>
                      </a:lnTo>
                      <a:lnTo>
                        <a:pt x="542" y="592"/>
                      </a:lnTo>
                      <a:lnTo>
                        <a:pt x="542" y="1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618FFD"/>
                    </a:gs>
                    <a:gs pos="100000">
                      <a:srgbClr val="496CBE"/>
                    </a:gs>
                  </a:gsLst>
                  <a:path path="rect">
                    <a:fillToRect r="100000" b="100000"/>
                  </a:path>
                </a:gradFill>
                <a:ln w="6480">
                  <a:solidFill>
                    <a:srgbClr val="777777"/>
                  </a:solidFill>
                  <a:round/>
                  <a:headEnd/>
                  <a:tailEnd/>
                </a:ln>
                <a:effectLst>
                  <a:outerShdw dist="17819" dir="2700000" algn="ctr" rotWithShape="0">
                    <a:srgbClr val="FFFFFF"/>
                  </a:outerShdw>
                </a:effectLst>
              </p:spPr>
              <p:txBody>
                <a:bodyPr wrap="none" anchor="ctr"/>
                <a:lstStyle/>
                <a:p>
                  <a:pPr>
                    <a:buFont typeface="Times New Roman" pitchFamily="16" charset="0"/>
                    <a:buNone/>
                    <a:defRPr/>
                  </a:pPr>
                  <a:endParaRPr lang="en-US">
                    <a:latin typeface="Verdana" pitchFamily="32" charset="0"/>
                  </a:endParaRPr>
                </a:p>
              </p:txBody>
            </p:sp>
            <p:sp>
              <p:nvSpPr>
                <p:cNvPr id="24755" name="Line 71"/>
                <p:cNvSpPr>
                  <a:spLocks noChangeShapeType="1"/>
                </p:cNvSpPr>
                <p:nvPr/>
              </p:nvSpPr>
              <p:spPr bwMode="auto">
                <a:xfrm>
                  <a:off x="2587" y="1748"/>
                  <a:ext cx="0" cy="34"/>
                </a:xfrm>
                <a:prstGeom prst="line">
                  <a:avLst/>
                </a:prstGeom>
                <a:noFill/>
                <a:ln w="2556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596" name="Group 72"/>
            <p:cNvGrpSpPr>
              <a:grpSpLocks/>
            </p:cNvGrpSpPr>
            <p:nvPr/>
          </p:nvGrpSpPr>
          <p:grpSpPr bwMode="auto">
            <a:xfrm>
              <a:off x="3362" y="1688"/>
              <a:ext cx="489" cy="502"/>
              <a:chOff x="3362" y="1688"/>
              <a:chExt cx="489" cy="502"/>
            </a:xfrm>
          </p:grpSpPr>
          <p:grpSp>
            <p:nvGrpSpPr>
              <p:cNvPr id="24716" name="Group 73"/>
              <p:cNvGrpSpPr>
                <a:grpSpLocks/>
              </p:cNvGrpSpPr>
              <p:nvPr/>
            </p:nvGrpSpPr>
            <p:grpSpPr bwMode="auto">
              <a:xfrm>
                <a:off x="3362" y="1953"/>
                <a:ext cx="481" cy="237"/>
                <a:chOff x="3362" y="1953"/>
                <a:chExt cx="481" cy="237"/>
              </a:xfrm>
            </p:grpSpPr>
            <p:sp>
              <p:nvSpPr>
                <p:cNvPr id="24729" name="Freeform 74"/>
                <p:cNvSpPr>
                  <a:spLocks noChangeArrowheads="1"/>
                </p:cNvSpPr>
                <p:nvPr/>
              </p:nvSpPr>
              <p:spPr bwMode="auto">
                <a:xfrm>
                  <a:off x="3677" y="2015"/>
                  <a:ext cx="165" cy="175"/>
                </a:xfrm>
                <a:custGeom>
                  <a:avLst/>
                  <a:gdLst>
                    <a:gd name="T0" fmla="*/ 0 w 364"/>
                    <a:gd name="T1" fmla="*/ 15 h 422"/>
                    <a:gd name="T2" fmla="*/ 34 w 364"/>
                    <a:gd name="T3" fmla="*/ 0 h 422"/>
                    <a:gd name="T4" fmla="*/ 34 w 364"/>
                    <a:gd name="T5" fmla="*/ 13 h 422"/>
                    <a:gd name="T6" fmla="*/ 0 w 364"/>
                    <a:gd name="T7" fmla="*/ 30 h 42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64"/>
                    <a:gd name="T13" fmla="*/ 0 h 422"/>
                    <a:gd name="T14" fmla="*/ 364 w 364"/>
                    <a:gd name="T15" fmla="*/ 422 h 42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64" h="422">
                      <a:moveTo>
                        <a:pt x="3" y="212"/>
                      </a:moveTo>
                      <a:lnTo>
                        <a:pt x="364" y="0"/>
                      </a:lnTo>
                      <a:lnTo>
                        <a:pt x="364" y="180"/>
                      </a:lnTo>
                      <a:lnTo>
                        <a:pt x="0" y="422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rect">
                    <a:fillToRect l="100000" t="100000"/>
                  </a:path>
                </a:gra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30" name="Freeform 75"/>
                <p:cNvSpPr>
                  <a:spLocks noChangeArrowheads="1"/>
                </p:cNvSpPr>
                <p:nvPr/>
              </p:nvSpPr>
              <p:spPr bwMode="auto">
                <a:xfrm>
                  <a:off x="3362" y="1953"/>
                  <a:ext cx="481" cy="151"/>
                </a:xfrm>
                <a:custGeom>
                  <a:avLst/>
                  <a:gdLst>
                    <a:gd name="T0" fmla="*/ 61 w 1091"/>
                    <a:gd name="T1" fmla="*/ 24 h 377"/>
                    <a:gd name="T2" fmla="*/ 0 w 1091"/>
                    <a:gd name="T3" fmla="*/ 12 h 377"/>
                    <a:gd name="T4" fmla="*/ 34 w 1091"/>
                    <a:gd name="T5" fmla="*/ 0 h 377"/>
                    <a:gd name="T6" fmla="*/ 93 w 1091"/>
                    <a:gd name="T7" fmla="*/ 10 h 377"/>
                    <a:gd name="T8" fmla="*/ 61 w 1091"/>
                    <a:gd name="T9" fmla="*/ 24 h 3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91"/>
                    <a:gd name="T16" fmla="*/ 0 h 377"/>
                    <a:gd name="T17" fmla="*/ 1091 w 1091"/>
                    <a:gd name="T18" fmla="*/ 377 h 37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91" h="377">
                      <a:moveTo>
                        <a:pt x="715" y="376"/>
                      </a:moveTo>
                      <a:lnTo>
                        <a:pt x="0" y="187"/>
                      </a:lnTo>
                      <a:lnTo>
                        <a:pt x="397" y="0"/>
                      </a:lnTo>
                      <a:lnTo>
                        <a:pt x="1090" y="152"/>
                      </a:lnTo>
                      <a:lnTo>
                        <a:pt x="715" y="376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rect">
                    <a:fillToRect l="100000" t="100000"/>
                  </a:path>
                </a:gra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31" name="Freeform 76"/>
                <p:cNvSpPr>
                  <a:spLocks noChangeArrowheads="1"/>
                </p:cNvSpPr>
                <p:nvPr/>
              </p:nvSpPr>
              <p:spPr bwMode="auto">
                <a:xfrm>
                  <a:off x="3362" y="2028"/>
                  <a:ext cx="314" cy="162"/>
                </a:xfrm>
                <a:custGeom>
                  <a:avLst/>
                  <a:gdLst>
                    <a:gd name="T0" fmla="*/ 0 w 690"/>
                    <a:gd name="T1" fmla="*/ 0 h 390"/>
                    <a:gd name="T2" fmla="*/ 0 w 690"/>
                    <a:gd name="T3" fmla="*/ 14 h 390"/>
                    <a:gd name="T4" fmla="*/ 65 w 690"/>
                    <a:gd name="T5" fmla="*/ 28 h 390"/>
                    <a:gd name="T6" fmla="*/ 65 w 690"/>
                    <a:gd name="T7" fmla="*/ 13 h 390"/>
                    <a:gd name="T8" fmla="*/ 0 w 690"/>
                    <a:gd name="T9" fmla="*/ 0 h 3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90"/>
                    <a:gd name="T16" fmla="*/ 0 h 390"/>
                    <a:gd name="T17" fmla="*/ 690 w 690"/>
                    <a:gd name="T18" fmla="*/ 390 h 3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90" h="390">
                      <a:moveTo>
                        <a:pt x="0" y="5"/>
                      </a:moveTo>
                      <a:lnTo>
                        <a:pt x="0" y="192"/>
                      </a:lnTo>
                      <a:lnTo>
                        <a:pt x="690" y="390"/>
                      </a:lnTo>
                      <a:lnTo>
                        <a:pt x="690" y="185"/>
                      </a:lnTo>
                      <a:lnTo>
                        <a:pt x="4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rect">
                    <a:fillToRect l="100000" t="100000"/>
                  </a:path>
                </a:gra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32" name="Freeform 77"/>
                <p:cNvSpPr>
                  <a:spLocks noChangeArrowheads="1"/>
                </p:cNvSpPr>
                <p:nvPr/>
              </p:nvSpPr>
              <p:spPr bwMode="auto">
                <a:xfrm>
                  <a:off x="3527" y="2086"/>
                  <a:ext cx="123" cy="78"/>
                </a:xfrm>
                <a:custGeom>
                  <a:avLst/>
                  <a:gdLst>
                    <a:gd name="T0" fmla="*/ 0 w 271"/>
                    <a:gd name="T1" fmla="*/ 0 h 189"/>
                    <a:gd name="T2" fmla="*/ 25 w 271"/>
                    <a:gd name="T3" fmla="*/ 5 h 189"/>
                    <a:gd name="T4" fmla="*/ 25 w 271"/>
                    <a:gd name="T5" fmla="*/ 13 h 189"/>
                    <a:gd name="T6" fmla="*/ 0 w 271"/>
                    <a:gd name="T7" fmla="*/ 8 h 189"/>
                    <a:gd name="T8" fmla="*/ 0 w 271"/>
                    <a:gd name="T9" fmla="*/ 0 h 1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1"/>
                    <a:gd name="T16" fmla="*/ 0 h 189"/>
                    <a:gd name="T17" fmla="*/ 271 w 271"/>
                    <a:gd name="T18" fmla="*/ 189 h 1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1" h="189">
                      <a:moveTo>
                        <a:pt x="0" y="0"/>
                      </a:moveTo>
                      <a:lnTo>
                        <a:pt x="271" y="73"/>
                      </a:lnTo>
                      <a:lnTo>
                        <a:pt x="271" y="189"/>
                      </a:lnTo>
                      <a:lnTo>
                        <a:pt x="0" y="115"/>
                      </a:lnTo>
                      <a:lnTo>
                        <a:pt x="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DFDFDF"/>
                    </a:gs>
                    <a:gs pos="100000">
                      <a:srgbClr val="B2B2B2"/>
                    </a:gs>
                  </a:gsLst>
                  <a:lin ang="135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33" name="Freeform 78"/>
                <p:cNvSpPr>
                  <a:spLocks noChangeArrowheads="1"/>
                </p:cNvSpPr>
                <p:nvPr/>
              </p:nvSpPr>
              <p:spPr bwMode="auto">
                <a:xfrm>
                  <a:off x="3529" y="2116"/>
                  <a:ext cx="118" cy="27"/>
                </a:xfrm>
                <a:custGeom>
                  <a:avLst/>
                  <a:gdLst>
                    <a:gd name="T0" fmla="*/ 0 w 261"/>
                    <a:gd name="T1" fmla="*/ 0 h 69"/>
                    <a:gd name="T2" fmla="*/ 24 w 261"/>
                    <a:gd name="T3" fmla="*/ 4 h 69"/>
                    <a:gd name="T4" fmla="*/ 0 60000 65536"/>
                    <a:gd name="T5" fmla="*/ 0 60000 65536"/>
                    <a:gd name="T6" fmla="*/ 0 w 261"/>
                    <a:gd name="T7" fmla="*/ 0 h 69"/>
                    <a:gd name="T8" fmla="*/ 261 w 261"/>
                    <a:gd name="T9" fmla="*/ 69 h 69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61" h="69">
                      <a:moveTo>
                        <a:pt x="0" y="0"/>
                      </a:moveTo>
                      <a:lnTo>
                        <a:pt x="261" y="69"/>
                      </a:lnTo>
                    </a:path>
                  </a:pathLst>
                </a:custGeom>
                <a:noFill/>
                <a:ln w="3240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34" name="Freeform 79"/>
                <p:cNvSpPr>
                  <a:spLocks noChangeArrowheads="1"/>
                </p:cNvSpPr>
                <p:nvPr/>
              </p:nvSpPr>
              <p:spPr bwMode="auto">
                <a:xfrm>
                  <a:off x="3526" y="2085"/>
                  <a:ext cx="123" cy="47"/>
                </a:xfrm>
                <a:custGeom>
                  <a:avLst/>
                  <a:gdLst>
                    <a:gd name="T0" fmla="*/ 0 w 270"/>
                    <a:gd name="T1" fmla="*/ 8 h 116"/>
                    <a:gd name="T2" fmla="*/ 0 w 270"/>
                    <a:gd name="T3" fmla="*/ 0 h 116"/>
                    <a:gd name="T4" fmla="*/ 26 w 270"/>
                    <a:gd name="T5" fmla="*/ 5 h 116"/>
                    <a:gd name="T6" fmla="*/ 0 60000 65536"/>
                    <a:gd name="T7" fmla="*/ 0 60000 65536"/>
                    <a:gd name="T8" fmla="*/ 0 60000 65536"/>
                    <a:gd name="T9" fmla="*/ 0 w 270"/>
                    <a:gd name="T10" fmla="*/ 0 h 116"/>
                    <a:gd name="T11" fmla="*/ 270 w 270"/>
                    <a:gd name="T12" fmla="*/ 116 h 11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70" h="116">
                      <a:moveTo>
                        <a:pt x="0" y="116"/>
                      </a:moveTo>
                      <a:lnTo>
                        <a:pt x="1" y="0"/>
                      </a:lnTo>
                      <a:lnTo>
                        <a:pt x="270" y="75"/>
                      </a:lnTo>
                    </a:path>
                  </a:pathLst>
                </a:custGeom>
                <a:noFill/>
                <a:ln w="6480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35" name="Line 80"/>
                <p:cNvSpPr>
                  <a:spLocks noChangeShapeType="1"/>
                </p:cNvSpPr>
                <p:nvPr/>
              </p:nvSpPr>
              <p:spPr bwMode="auto">
                <a:xfrm>
                  <a:off x="3537" y="2102"/>
                  <a:ext cx="96" cy="21"/>
                </a:xfrm>
                <a:prstGeom prst="line">
                  <a:avLst/>
                </a:prstGeom>
                <a:noFill/>
                <a:ln w="3240">
                  <a:solidFill>
                    <a:srgbClr val="77777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36" name="Line 81"/>
                <p:cNvSpPr>
                  <a:spLocks noChangeShapeType="1"/>
                </p:cNvSpPr>
                <p:nvPr/>
              </p:nvSpPr>
              <p:spPr bwMode="auto">
                <a:xfrm>
                  <a:off x="3619" y="2147"/>
                  <a:ext cx="17" cy="2"/>
                </a:xfrm>
                <a:prstGeom prst="line">
                  <a:avLst/>
                </a:prstGeom>
                <a:noFill/>
                <a:ln w="19080">
                  <a:solidFill>
                    <a:srgbClr val="CCCC6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37" name="Freeform 82"/>
                <p:cNvSpPr>
                  <a:spLocks noChangeArrowheads="1"/>
                </p:cNvSpPr>
                <p:nvPr/>
              </p:nvSpPr>
              <p:spPr bwMode="auto">
                <a:xfrm>
                  <a:off x="3568" y="2108"/>
                  <a:ext cx="28" cy="13"/>
                </a:xfrm>
                <a:custGeom>
                  <a:avLst/>
                  <a:gdLst>
                    <a:gd name="T0" fmla="*/ 0 w 64"/>
                    <a:gd name="T1" fmla="*/ 0 h 35"/>
                    <a:gd name="T2" fmla="*/ 0 w 64"/>
                    <a:gd name="T3" fmla="*/ 1 h 35"/>
                    <a:gd name="T4" fmla="*/ 5 w 64"/>
                    <a:gd name="T5" fmla="*/ 2 h 35"/>
                    <a:gd name="T6" fmla="*/ 5 w 64"/>
                    <a:gd name="T7" fmla="*/ 1 h 35"/>
                    <a:gd name="T8" fmla="*/ 0 w 64"/>
                    <a:gd name="T9" fmla="*/ 0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35"/>
                    <a:gd name="T17" fmla="*/ 64 w 64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35">
                      <a:moveTo>
                        <a:pt x="0" y="0"/>
                      </a:moveTo>
                      <a:lnTo>
                        <a:pt x="1" y="18"/>
                      </a:lnTo>
                      <a:lnTo>
                        <a:pt x="64" y="35"/>
                      </a:lnTo>
                      <a:lnTo>
                        <a:pt x="64" y="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7777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38" name="Line 83"/>
                <p:cNvSpPr>
                  <a:spLocks noChangeShapeType="1"/>
                </p:cNvSpPr>
                <p:nvPr/>
              </p:nvSpPr>
              <p:spPr bwMode="auto">
                <a:xfrm>
                  <a:off x="3370" y="2046"/>
                  <a:ext cx="126" cy="32"/>
                </a:xfrm>
                <a:prstGeom prst="line">
                  <a:avLst/>
                </a:prstGeom>
                <a:noFill/>
                <a:ln w="6480">
                  <a:solidFill>
                    <a:srgbClr val="77777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39" name="Line 84"/>
                <p:cNvSpPr>
                  <a:spLocks noChangeShapeType="1"/>
                </p:cNvSpPr>
                <p:nvPr/>
              </p:nvSpPr>
              <p:spPr bwMode="auto">
                <a:xfrm>
                  <a:off x="3370" y="2058"/>
                  <a:ext cx="126" cy="31"/>
                </a:xfrm>
                <a:prstGeom prst="line">
                  <a:avLst/>
                </a:prstGeom>
                <a:noFill/>
                <a:ln w="6480">
                  <a:solidFill>
                    <a:srgbClr val="77777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40" name="Line 85"/>
                <p:cNvSpPr>
                  <a:spLocks noChangeShapeType="1"/>
                </p:cNvSpPr>
                <p:nvPr/>
              </p:nvSpPr>
              <p:spPr bwMode="auto">
                <a:xfrm>
                  <a:off x="3370" y="2072"/>
                  <a:ext cx="126" cy="32"/>
                </a:xfrm>
                <a:prstGeom prst="line">
                  <a:avLst/>
                </a:prstGeom>
                <a:noFill/>
                <a:ln w="6480">
                  <a:solidFill>
                    <a:srgbClr val="77777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41" name="Line 86"/>
                <p:cNvSpPr>
                  <a:spLocks noChangeShapeType="1"/>
                </p:cNvSpPr>
                <p:nvPr/>
              </p:nvSpPr>
              <p:spPr bwMode="auto">
                <a:xfrm>
                  <a:off x="3370" y="2084"/>
                  <a:ext cx="126" cy="31"/>
                </a:xfrm>
                <a:prstGeom prst="line">
                  <a:avLst/>
                </a:prstGeom>
                <a:noFill/>
                <a:ln w="6480">
                  <a:solidFill>
                    <a:srgbClr val="77777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42" name="Freeform 87"/>
                <p:cNvSpPr>
                  <a:spLocks noChangeArrowheads="1"/>
                </p:cNvSpPr>
                <p:nvPr/>
              </p:nvSpPr>
              <p:spPr bwMode="auto">
                <a:xfrm>
                  <a:off x="3528" y="2120"/>
                  <a:ext cx="124" cy="47"/>
                </a:xfrm>
                <a:custGeom>
                  <a:avLst/>
                  <a:gdLst>
                    <a:gd name="T0" fmla="*/ 0 w 275"/>
                    <a:gd name="T1" fmla="*/ 2 h 117"/>
                    <a:gd name="T2" fmla="*/ 25 w 275"/>
                    <a:gd name="T3" fmla="*/ 8 h 117"/>
                    <a:gd name="T4" fmla="*/ 25 w 275"/>
                    <a:gd name="T5" fmla="*/ 0 h 117"/>
                    <a:gd name="T6" fmla="*/ 0 60000 65536"/>
                    <a:gd name="T7" fmla="*/ 0 60000 65536"/>
                    <a:gd name="T8" fmla="*/ 0 60000 65536"/>
                    <a:gd name="T9" fmla="*/ 0 w 275"/>
                    <a:gd name="T10" fmla="*/ 0 h 117"/>
                    <a:gd name="T11" fmla="*/ 275 w 275"/>
                    <a:gd name="T12" fmla="*/ 117 h 11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75" h="117">
                      <a:moveTo>
                        <a:pt x="0" y="40"/>
                      </a:moveTo>
                      <a:lnTo>
                        <a:pt x="275" y="117"/>
                      </a:lnTo>
                      <a:lnTo>
                        <a:pt x="275" y="0"/>
                      </a:lnTo>
                    </a:path>
                  </a:pathLst>
                </a:custGeom>
                <a:noFill/>
                <a:ln w="648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4717" name="Group 88"/>
              <p:cNvGrpSpPr>
                <a:grpSpLocks/>
              </p:cNvGrpSpPr>
              <p:nvPr/>
            </p:nvGrpSpPr>
            <p:grpSpPr bwMode="auto">
              <a:xfrm>
                <a:off x="3401" y="1688"/>
                <a:ext cx="450" cy="387"/>
                <a:chOff x="3401" y="1688"/>
                <a:chExt cx="450" cy="387"/>
              </a:xfrm>
            </p:grpSpPr>
            <p:sp>
              <p:nvSpPr>
                <p:cNvPr id="24718" name="Freeform 89"/>
                <p:cNvSpPr>
                  <a:spLocks noChangeArrowheads="1"/>
                </p:cNvSpPr>
                <p:nvPr/>
              </p:nvSpPr>
              <p:spPr bwMode="auto">
                <a:xfrm>
                  <a:off x="3435" y="1940"/>
                  <a:ext cx="350" cy="135"/>
                </a:xfrm>
                <a:custGeom>
                  <a:avLst/>
                  <a:gdLst>
                    <a:gd name="T0" fmla="*/ 0 w 556"/>
                    <a:gd name="T1" fmla="*/ 25 h 235"/>
                    <a:gd name="T2" fmla="*/ 59 w 556"/>
                    <a:gd name="T3" fmla="*/ 0 h 235"/>
                    <a:gd name="T4" fmla="*/ 138 w 556"/>
                    <a:gd name="T5" fmla="*/ 17 h 235"/>
                    <a:gd name="T6" fmla="*/ 138 w 556"/>
                    <a:gd name="T7" fmla="*/ 21 h 235"/>
                    <a:gd name="T8" fmla="*/ 83 w 556"/>
                    <a:gd name="T9" fmla="*/ 45 h 235"/>
                    <a:gd name="T10" fmla="*/ 0 w 556"/>
                    <a:gd name="T11" fmla="*/ 28 h 235"/>
                    <a:gd name="T12" fmla="*/ 0 w 556"/>
                    <a:gd name="T13" fmla="*/ 25 h 2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56"/>
                    <a:gd name="T22" fmla="*/ 0 h 235"/>
                    <a:gd name="T23" fmla="*/ 556 w 556"/>
                    <a:gd name="T24" fmla="*/ 235 h 2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56" h="235">
                      <a:moveTo>
                        <a:pt x="0" y="128"/>
                      </a:moveTo>
                      <a:lnTo>
                        <a:pt x="238" y="0"/>
                      </a:lnTo>
                      <a:lnTo>
                        <a:pt x="556" y="91"/>
                      </a:lnTo>
                      <a:lnTo>
                        <a:pt x="556" y="108"/>
                      </a:lnTo>
                      <a:lnTo>
                        <a:pt x="334" y="235"/>
                      </a:lnTo>
                      <a:lnTo>
                        <a:pt x="0" y="148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19" name="Freeform 90"/>
                <p:cNvSpPr>
                  <a:spLocks noChangeArrowheads="1"/>
                </p:cNvSpPr>
                <p:nvPr/>
              </p:nvSpPr>
              <p:spPr bwMode="auto">
                <a:xfrm>
                  <a:off x="3439" y="1943"/>
                  <a:ext cx="339" cy="119"/>
                </a:xfrm>
                <a:custGeom>
                  <a:avLst/>
                  <a:gdLst>
                    <a:gd name="T0" fmla="*/ 0 w 538"/>
                    <a:gd name="T1" fmla="*/ 23 h 208"/>
                    <a:gd name="T2" fmla="*/ 82 w 538"/>
                    <a:gd name="T3" fmla="*/ 39 h 208"/>
                    <a:gd name="T4" fmla="*/ 135 w 538"/>
                    <a:gd name="T5" fmla="*/ 16 h 208"/>
                    <a:gd name="T6" fmla="*/ 59 w 538"/>
                    <a:gd name="T7" fmla="*/ 0 h 208"/>
                    <a:gd name="T8" fmla="*/ 0 w 538"/>
                    <a:gd name="T9" fmla="*/ 23 h 2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38"/>
                    <a:gd name="T16" fmla="*/ 0 h 208"/>
                    <a:gd name="T17" fmla="*/ 538 w 538"/>
                    <a:gd name="T18" fmla="*/ 208 h 20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38" h="208">
                      <a:moveTo>
                        <a:pt x="0" y="124"/>
                      </a:moveTo>
                      <a:lnTo>
                        <a:pt x="327" y="208"/>
                      </a:lnTo>
                      <a:lnTo>
                        <a:pt x="538" y="86"/>
                      </a:lnTo>
                      <a:lnTo>
                        <a:pt x="233" y="0"/>
                      </a:lnTo>
                      <a:lnTo>
                        <a:pt x="0" y="124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20" name="Oval 91"/>
                <p:cNvSpPr>
                  <a:spLocks noChangeArrowheads="1"/>
                </p:cNvSpPr>
                <p:nvPr/>
              </p:nvSpPr>
              <p:spPr bwMode="auto">
                <a:xfrm>
                  <a:off x="3524" y="1973"/>
                  <a:ext cx="176" cy="64"/>
                </a:xfrm>
                <a:prstGeom prst="ellipse">
                  <a:avLst/>
                </a:prstGeom>
                <a:solidFill>
                  <a:srgbClr val="B2B2B2"/>
                </a:solidFill>
                <a:ln w="324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21" name="Freeform 92"/>
                <p:cNvSpPr>
                  <a:spLocks noChangeArrowheads="1"/>
                </p:cNvSpPr>
                <p:nvPr/>
              </p:nvSpPr>
              <p:spPr bwMode="auto">
                <a:xfrm>
                  <a:off x="3427" y="1975"/>
                  <a:ext cx="284" cy="72"/>
                </a:xfrm>
                <a:custGeom>
                  <a:avLst/>
                  <a:gdLst>
                    <a:gd name="T0" fmla="*/ 0 w 646"/>
                    <a:gd name="T1" fmla="*/ 0 h 180"/>
                    <a:gd name="T2" fmla="*/ 2 w 646"/>
                    <a:gd name="T3" fmla="*/ 2 h 180"/>
                    <a:gd name="T4" fmla="*/ 49 w 646"/>
                    <a:gd name="T5" fmla="*/ 12 h 180"/>
                    <a:gd name="T6" fmla="*/ 55 w 646"/>
                    <a:gd name="T7" fmla="*/ 10 h 18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46"/>
                    <a:gd name="T13" fmla="*/ 0 h 180"/>
                    <a:gd name="T14" fmla="*/ 646 w 646"/>
                    <a:gd name="T15" fmla="*/ 180 h 18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46" h="180">
                      <a:moveTo>
                        <a:pt x="0" y="0"/>
                      </a:moveTo>
                      <a:lnTo>
                        <a:pt x="20" y="36"/>
                      </a:lnTo>
                      <a:lnTo>
                        <a:pt x="574" y="180"/>
                      </a:lnTo>
                      <a:lnTo>
                        <a:pt x="646" y="158"/>
                      </a:lnTo>
                    </a:path>
                  </a:pathLst>
                </a:custGeom>
                <a:solidFill>
                  <a:srgbClr val="B2B2B2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22" name="Freeform 93"/>
                <p:cNvSpPr>
                  <a:spLocks noChangeArrowheads="1"/>
                </p:cNvSpPr>
                <p:nvPr/>
              </p:nvSpPr>
              <p:spPr bwMode="auto">
                <a:xfrm>
                  <a:off x="3496" y="1688"/>
                  <a:ext cx="355" cy="300"/>
                </a:xfrm>
                <a:custGeom>
                  <a:avLst/>
                  <a:gdLst>
                    <a:gd name="T0" fmla="*/ 53 w 808"/>
                    <a:gd name="T1" fmla="*/ 49 h 746"/>
                    <a:gd name="T2" fmla="*/ 69 w 808"/>
                    <a:gd name="T3" fmla="*/ 34 h 746"/>
                    <a:gd name="T4" fmla="*/ 69 w 808"/>
                    <a:gd name="T5" fmla="*/ 7 h 746"/>
                    <a:gd name="T6" fmla="*/ 29 w 808"/>
                    <a:gd name="T7" fmla="*/ 0 h 746"/>
                    <a:gd name="T8" fmla="*/ 0 w 808"/>
                    <a:gd name="T9" fmla="*/ 3 h 7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08"/>
                    <a:gd name="T16" fmla="*/ 0 h 746"/>
                    <a:gd name="T17" fmla="*/ 808 w 808"/>
                    <a:gd name="T18" fmla="*/ 746 h 7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08" h="746">
                      <a:moveTo>
                        <a:pt x="620" y="746"/>
                      </a:moveTo>
                      <a:lnTo>
                        <a:pt x="808" y="525"/>
                      </a:lnTo>
                      <a:lnTo>
                        <a:pt x="808" y="106"/>
                      </a:lnTo>
                      <a:lnTo>
                        <a:pt x="336" y="0"/>
                      </a:lnTo>
                      <a:lnTo>
                        <a:pt x="0" y="4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rect">
                    <a:fillToRect l="100000" t="100000"/>
                  </a:path>
                </a:gra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23" name="Freeform 94"/>
                <p:cNvSpPr>
                  <a:spLocks noChangeArrowheads="1"/>
                </p:cNvSpPr>
                <p:nvPr/>
              </p:nvSpPr>
              <p:spPr bwMode="auto">
                <a:xfrm>
                  <a:off x="3718" y="1754"/>
                  <a:ext cx="70" cy="292"/>
                </a:xfrm>
                <a:custGeom>
                  <a:avLst/>
                  <a:gdLst>
                    <a:gd name="T0" fmla="*/ 0 w 144"/>
                    <a:gd name="T1" fmla="*/ 60 h 644"/>
                    <a:gd name="T2" fmla="*/ 0 w 144"/>
                    <a:gd name="T3" fmla="*/ 7 h 644"/>
                    <a:gd name="T4" fmla="*/ 17 w 144"/>
                    <a:gd name="T5" fmla="*/ 0 h 644"/>
                    <a:gd name="T6" fmla="*/ 17 w 144"/>
                    <a:gd name="T7" fmla="*/ 52 h 644"/>
                    <a:gd name="T8" fmla="*/ 0 w 144"/>
                    <a:gd name="T9" fmla="*/ 60 h 6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4"/>
                    <a:gd name="T16" fmla="*/ 0 h 644"/>
                    <a:gd name="T17" fmla="*/ 144 w 144"/>
                    <a:gd name="T18" fmla="*/ 644 h 6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4" h="644">
                      <a:moveTo>
                        <a:pt x="0" y="644"/>
                      </a:moveTo>
                      <a:lnTo>
                        <a:pt x="0" y="79"/>
                      </a:lnTo>
                      <a:lnTo>
                        <a:pt x="144" y="0"/>
                      </a:lnTo>
                      <a:lnTo>
                        <a:pt x="144" y="554"/>
                      </a:lnTo>
                      <a:lnTo>
                        <a:pt x="0" y="644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rect">
                    <a:fillToRect l="100000" t="100000"/>
                  </a:path>
                </a:gra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24" name="Freeform 95"/>
                <p:cNvSpPr>
                  <a:spLocks noChangeArrowheads="1"/>
                </p:cNvSpPr>
                <p:nvPr/>
              </p:nvSpPr>
              <p:spPr bwMode="auto">
                <a:xfrm>
                  <a:off x="3401" y="1691"/>
                  <a:ext cx="387" cy="98"/>
                </a:xfrm>
                <a:custGeom>
                  <a:avLst/>
                  <a:gdLst>
                    <a:gd name="T0" fmla="*/ 77 w 782"/>
                    <a:gd name="T1" fmla="*/ 20 h 219"/>
                    <a:gd name="T2" fmla="*/ 0 w 782"/>
                    <a:gd name="T3" fmla="*/ 6 h 219"/>
                    <a:gd name="T4" fmla="*/ 19 w 782"/>
                    <a:gd name="T5" fmla="*/ 0 h 219"/>
                    <a:gd name="T6" fmla="*/ 95 w 782"/>
                    <a:gd name="T7" fmla="*/ 13 h 219"/>
                    <a:gd name="T8" fmla="*/ 77 w 782"/>
                    <a:gd name="T9" fmla="*/ 20 h 2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2"/>
                    <a:gd name="T16" fmla="*/ 0 h 219"/>
                    <a:gd name="T17" fmla="*/ 782 w 782"/>
                    <a:gd name="T18" fmla="*/ 219 h 2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2" h="219">
                      <a:moveTo>
                        <a:pt x="638" y="219"/>
                      </a:moveTo>
                      <a:lnTo>
                        <a:pt x="0" y="67"/>
                      </a:lnTo>
                      <a:lnTo>
                        <a:pt x="160" y="0"/>
                      </a:lnTo>
                      <a:lnTo>
                        <a:pt x="782" y="139"/>
                      </a:lnTo>
                      <a:lnTo>
                        <a:pt x="638" y="219"/>
                      </a:lnTo>
                    </a:path>
                  </a:pathLst>
                </a:custGeom>
                <a:solidFill>
                  <a:srgbClr val="FFFFFF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25" name="Freeform 96"/>
                <p:cNvSpPr>
                  <a:spLocks noChangeArrowheads="1"/>
                </p:cNvSpPr>
                <p:nvPr/>
              </p:nvSpPr>
              <p:spPr bwMode="auto">
                <a:xfrm>
                  <a:off x="3401" y="1721"/>
                  <a:ext cx="316" cy="326"/>
                </a:xfrm>
                <a:custGeom>
                  <a:avLst/>
                  <a:gdLst>
                    <a:gd name="T0" fmla="*/ 70 w 672"/>
                    <a:gd name="T1" fmla="*/ 61 h 754"/>
                    <a:gd name="T2" fmla="*/ 70 w 672"/>
                    <a:gd name="T3" fmla="*/ 13 h 754"/>
                    <a:gd name="T4" fmla="*/ 0 w 672"/>
                    <a:gd name="T5" fmla="*/ 0 h 754"/>
                    <a:gd name="T6" fmla="*/ 0 w 672"/>
                    <a:gd name="T7" fmla="*/ 47 h 754"/>
                    <a:gd name="T8" fmla="*/ 70 w 672"/>
                    <a:gd name="T9" fmla="*/ 61 h 7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72"/>
                    <a:gd name="T16" fmla="*/ 0 h 754"/>
                    <a:gd name="T17" fmla="*/ 672 w 672"/>
                    <a:gd name="T18" fmla="*/ 754 h 7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72" h="754">
                      <a:moveTo>
                        <a:pt x="671" y="753"/>
                      </a:moveTo>
                      <a:lnTo>
                        <a:pt x="671" y="160"/>
                      </a:lnTo>
                      <a:lnTo>
                        <a:pt x="0" y="0"/>
                      </a:lnTo>
                      <a:lnTo>
                        <a:pt x="0" y="578"/>
                      </a:lnTo>
                      <a:lnTo>
                        <a:pt x="671" y="753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rect">
                    <a:fillToRect l="100000" t="100000"/>
                  </a:path>
                </a:gra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26" name="Freeform 97"/>
                <p:cNvSpPr>
                  <a:spLocks noChangeArrowheads="1"/>
                </p:cNvSpPr>
                <p:nvPr/>
              </p:nvSpPr>
              <p:spPr bwMode="auto">
                <a:xfrm>
                  <a:off x="3425" y="1750"/>
                  <a:ext cx="267" cy="267"/>
                </a:xfrm>
                <a:custGeom>
                  <a:avLst/>
                  <a:gdLst>
                    <a:gd name="T0" fmla="*/ 79 w 491"/>
                    <a:gd name="T1" fmla="*/ 63 h 549"/>
                    <a:gd name="T2" fmla="*/ 79 w 491"/>
                    <a:gd name="T3" fmla="*/ 14 h 549"/>
                    <a:gd name="T4" fmla="*/ 0 w 491"/>
                    <a:gd name="T5" fmla="*/ 0 h 549"/>
                    <a:gd name="T6" fmla="*/ 0 w 491"/>
                    <a:gd name="T7" fmla="*/ 49 h 549"/>
                    <a:gd name="T8" fmla="*/ 79 w 491"/>
                    <a:gd name="T9" fmla="*/ 63 h 5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91"/>
                    <a:gd name="T16" fmla="*/ 0 h 549"/>
                    <a:gd name="T17" fmla="*/ 491 w 491"/>
                    <a:gd name="T18" fmla="*/ 549 h 5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91" h="549">
                      <a:moveTo>
                        <a:pt x="490" y="548"/>
                      </a:moveTo>
                      <a:lnTo>
                        <a:pt x="490" y="117"/>
                      </a:lnTo>
                      <a:lnTo>
                        <a:pt x="0" y="0"/>
                      </a:lnTo>
                      <a:lnTo>
                        <a:pt x="0" y="424"/>
                      </a:lnTo>
                      <a:lnTo>
                        <a:pt x="490" y="548"/>
                      </a:lnTo>
                    </a:path>
                  </a:pathLst>
                </a:custGeom>
                <a:solidFill>
                  <a:srgbClr val="CECECE"/>
                </a:solidFill>
                <a:ln w="648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1" name="Freeform 98"/>
                <p:cNvSpPr>
                  <a:spLocks noChangeArrowheads="1"/>
                </p:cNvSpPr>
                <p:nvPr/>
              </p:nvSpPr>
              <p:spPr bwMode="auto">
                <a:xfrm>
                  <a:off x="3442" y="1768"/>
                  <a:ext cx="234" cy="232"/>
                </a:xfrm>
                <a:custGeom>
                  <a:avLst/>
                  <a:gdLst>
                    <a:gd name="T0" fmla="*/ 0 w 542"/>
                    <a:gd name="T1" fmla="*/ 0 h 592"/>
                    <a:gd name="T2" fmla="*/ 0 w 542"/>
                    <a:gd name="T3" fmla="*/ 454 h 592"/>
                    <a:gd name="T4" fmla="*/ 542 w 542"/>
                    <a:gd name="T5" fmla="*/ 592 h 592"/>
                    <a:gd name="T6" fmla="*/ 542 w 542"/>
                    <a:gd name="T7" fmla="*/ 130 h 592"/>
                    <a:gd name="T8" fmla="*/ 0 w 542"/>
                    <a:gd name="T9" fmla="*/ 0 h 592"/>
                    <a:gd name="T10" fmla="*/ 0 w 542"/>
                    <a:gd name="T11" fmla="*/ 0 h 592"/>
                    <a:gd name="T12" fmla="*/ 542 w 542"/>
                    <a:gd name="T13" fmla="*/ 592 h 5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T10" t="T11" r="T12" b="T13"/>
                  <a:pathLst>
                    <a:path w="542" h="592">
                      <a:moveTo>
                        <a:pt x="0" y="0"/>
                      </a:moveTo>
                      <a:lnTo>
                        <a:pt x="0" y="454"/>
                      </a:lnTo>
                      <a:lnTo>
                        <a:pt x="542" y="592"/>
                      </a:lnTo>
                      <a:lnTo>
                        <a:pt x="542" y="1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618FFD"/>
                    </a:gs>
                    <a:gs pos="100000">
                      <a:srgbClr val="496CBE"/>
                    </a:gs>
                  </a:gsLst>
                  <a:path path="rect">
                    <a:fillToRect r="100000" b="100000"/>
                  </a:path>
                </a:gradFill>
                <a:ln w="6480">
                  <a:solidFill>
                    <a:srgbClr val="777777"/>
                  </a:solidFill>
                  <a:round/>
                  <a:headEnd/>
                  <a:tailEnd/>
                </a:ln>
                <a:effectLst>
                  <a:outerShdw dist="17819" dir="2700000" algn="ctr" rotWithShape="0">
                    <a:srgbClr val="FFFFFF"/>
                  </a:outerShdw>
                </a:effectLst>
              </p:spPr>
              <p:txBody>
                <a:bodyPr wrap="none" anchor="ctr"/>
                <a:lstStyle/>
                <a:p>
                  <a:pPr>
                    <a:buFont typeface="Times New Roman" pitchFamily="16" charset="0"/>
                    <a:buNone/>
                    <a:defRPr/>
                  </a:pPr>
                  <a:endParaRPr lang="en-US">
                    <a:latin typeface="Verdana" pitchFamily="32" charset="0"/>
                  </a:endParaRPr>
                </a:p>
              </p:txBody>
            </p:sp>
            <p:sp>
              <p:nvSpPr>
                <p:cNvPr id="24728" name="Line 99"/>
                <p:cNvSpPr>
                  <a:spLocks noChangeShapeType="1"/>
                </p:cNvSpPr>
                <p:nvPr/>
              </p:nvSpPr>
              <p:spPr bwMode="auto">
                <a:xfrm>
                  <a:off x="3463" y="1787"/>
                  <a:ext cx="0" cy="34"/>
                </a:xfrm>
                <a:prstGeom prst="line">
                  <a:avLst/>
                </a:prstGeom>
                <a:noFill/>
                <a:ln w="2556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597" name="Group 100"/>
            <p:cNvGrpSpPr>
              <a:grpSpLocks/>
            </p:cNvGrpSpPr>
            <p:nvPr/>
          </p:nvGrpSpPr>
          <p:grpSpPr bwMode="auto">
            <a:xfrm>
              <a:off x="2895" y="2687"/>
              <a:ext cx="466" cy="690"/>
              <a:chOff x="2895" y="2687"/>
              <a:chExt cx="466" cy="690"/>
            </a:xfrm>
          </p:grpSpPr>
          <p:sp>
            <p:nvSpPr>
              <p:cNvPr id="24692" name="Freeform 101"/>
              <p:cNvSpPr>
                <a:spLocks noChangeArrowheads="1"/>
              </p:cNvSpPr>
              <p:nvPr/>
            </p:nvSpPr>
            <p:spPr bwMode="auto">
              <a:xfrm flipH="1">
                <a:off x="2895" y="2687"/>
                <a:ext cx="464" cy="147"/>
              </a:xfrm>
              <a:custGeom>
                <a:avLst/>
                <a:gdLst>
                  <a:gd name="T0" fmla="*/ 0 w 1291"/>
                  <a:gd name="T1" fmla="*/ 11 h 449"/>
                  <a:gd name="T2" fmla="*/ 27 w 1291"/>
                  <a:gd name="T3" fmla="*/ 16 h 449"/>
                  <a:gd name="T4" fmla="*/ 60 w 1291"/>
                  <a:gd name="T5" fmla="*/ 5 h 449"/>
                  <a:gd name="T6" fmla="*/ 34 w 1291"/>
                  <a:gd name="T7" fmla="*/ 0 h 449"/>
                  <a:gd name="T8" fmla="*/ 0 w 1291"/>
                  <a:gd name="T9" fmla="*/ 11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91"/>
                  <a:gd name="T16" fmla="*/ 0 h 449"/>
                  <a:gd name="T17" fmla="*/ 1291 w 1291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91" h="449">
                    <a:moveTo>
                      <a:pt x="0" y="307"/>
                    </a:moveTo>
                    <a:lnTo>
                      <a:pt x="577" y="448"/>
                    </a:lnTo>
                    <a:lnTo>
                      <a:pt x="1290" y="127"/>
                    </a:lnTo>
                    <a:lnTo>
                      <a:pt x="727" y="0"/>
                    </a:lnTo>
                    <a:lnTo>
                      <a:pt x="0" y="307"/>
                    </a:lnTo>
                  </a:path>
                </a:pathLst>
              </a:custGeom>
              <a:solidFill>
                <a:srgbClr val="FFFFFF"/>
              </a:solidFill>
              <a:ln w="32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93" name="Freeform 102"/>
              <p:cNvSpPr>
                <a:spLocks noChangeArrowheads="1"/>
              </p:cNvSpPr>
              <p:nvPr/>
            </p:nvSpPr>
            <p:spPr bwMode="auto">
              <a:xfrm flipH="1">
                <a:off x="2902" y="3201"/>
                <a:ext cx="450" cy="176"/>
              </a:xfrm>
              <a:custGeom>
                <a:avLst/>
                <a:gdLst>
                  <a:gd name="T0" fmla="*/ 0 w 1252"/>
                  <a:gd name="T1" fmla="*/ 11 h 536"/>
                  <a:gd name="T2" fmla="*/ 0 w 1252"/>
                  <a:gd name="T3" fmla="*/ 13 h 536"/>
                  <a:gd name="T4" fmla="*/ 26 w 1252"/>
                  <a:gd name="T5" fmla="*/ 19 h 536"/>
                  <a:gd name="T6" fmla="*/ 58 w 1252"/>
                  <a:gd name="T7" fmla="*/ 3 h 536"/>
                  <a:gd name="T8" fmla="*/ 58 w 1252"/>
                  <a:gd name="T9" fmla="*/ 0 h 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2"/>
                  <a:gd name="T16" fmla="*/ 0 h 536"/>
                  <a:gd name="T17" fmla="*/ 1252 w 1252"/>
                  <a:gd name="T18" fmla="*/ 536 h 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2" h="536">
                    <a:moveTo>
                      <a:pt x="0" y="292"/>
                    </a:moveTo>
                    <a:lnTo>
                      <a:pt x="0" y="370"/>
                    </a:lnTo>
                    <a:lnTo>
                      <a:pt x="567" y="535"/>
                    </a:lnTo>
                    <a:lnTo>
                      <a:pt x="1251" y="92"/>
                    </a:lnTo>
                    <a:lnTo>
                      <a:pt x="1251" y="0"/>
                    </a:lnTo>
                  </a:path>
                </a:pathLst>
              </a:custGeom>
              <a:solidFill>
                <a:srgbClr val="969696"/>
              </a:solidFill>
              <a:ln w="32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94" name="Freeform 103"/>
              <p:cNvSpPr>
                <a:spLocks noChangeArrowheads="1"/>
              </p:cNvSpPr>
              <p:nvPr/>
            </p:nvSpPr>
            <p:spPr bwMode="auto">
              <a:xfrm flipH="1">
                <a:off x="2895" y="2728"/>
                <a:ext cx="262" cy="632"/>
              </a:xfrm>
              <a:custGeom>
                <a:avLst/>
                <a:gdLst>
                  <a:gd name="T0" fmla="*/ 0 w 729"/>
                  <a:gd name="T1" fmla="*/ 12 h 1916"/>
                  <a:gd name="T2" fmla="*/ 0 w 729"/>
                  <a:gd name="T3" fmla="*/ 69 h 1916"/>
                  <a:gd name="T4" fmla="*/ 34 w 729"/>
                  <a:gd name="T5" fmla="*/ 52 h 1916"/>
                  <a:gd name="T6" fmla="*/ 34 w 729"/>
                  <a:gd name="T7" fmla="*/ 0 h 1916"/>
                  <a:gd name="T8" fmla="*/ 0 w 729"/>
                  <a:gd name="T9" fmla="*/ 12 h 19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9"/>
                  <a:gd name="T16" fmla="*/ 0 h 1916"/>
                  <a:gd name="T17" fmla="*/ 729 w 729"/>
                  <a:gd name="T18" fmla="*/ 1916 h 19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9" h="1916">
                    <a:moveTo>
                      <a:pt x="0" y="328"/>
                    </a:moveTo>
                    <a:lnTo>
                      <a:pt x="4" y="1915"/>
                    </a:lnTo>
                    <a:lnTo>
                      <a:pt x="728" y="1456"/>
                    </a:lnTo>
                    <a:lnTo>
                      <a:pt x="728" y="0"/>
                    </a:lnTo>
                    <a:lnTo>
                      <a:pt x="0" y="32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2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95" name="Freeform 104"/>
              <p:cNvSpPr>
                <a:spLocks noChangeArrowheads="1"/>
              </p:cNvSpPr>
              <p:nvPr/>
            </p:nvSpPr>
            <p:spPr bwMode="auto">
              <a:xfrm flipH="1">
                <a:off x="3154" y="2788"/>
                <a:ext cx="206" cy="569"/>
              </a:xfrm>
              <a:custGeom>
                <a:avLst/>
                <a:gdLst>
                  <a:gd name="T0" fmla="*/ 26 w 577"/>
                  <a:gd name="T1" fmla="*/ 5 h 1728"/>
                  <a:gd name="T2" fmla="*/ 26 w 577"/>
                  <a:gd name="T3" fmla="*/ 62 h 1728"/>
                  <a:gd name="T4" fmla="*/ 0 w 577"/>
                  <a:gd name="T5" fmla="*/ 56 h 1728"/>
                  <a:gd name="T6" fmla="*/ 0 w 577"/>
                  <a:gd name="T7" fmla="*/ 0 h 1728"/>
                  <a:gd name="T8" fmla="*/ 26 w 577"/>
                  <a:gd name="T9" fmla="*/ 5 h 17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7"/>
                  <a:gd name="T16" fmla="*/ 0 h 1728"/>
                  <a:gd name="T17" fmla="*/ 577 w 577"/>
                  <a:gd name="T18" fmla="*/ 1728 h 17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7" h="1728">
                    <a:moveTo>
                      <a:pt x="576" y="140"/>
                    </a:moveTo>
                    <a:lnTo>
                      <a:pt x="576" y="1727"/>
                    </a:lnTo>
                    <a:lnTo>
                      <a:pt x="0" y="1568"/>
                    </a:lnTo>
                    <a:lnTo>
                      <a:pt x="0" y="0"/>
                    </a:lnTo>
                    <a:lnTo>
                      <a:pt x="576" y="140"/>
                    </a:lnTo>
                  </a:path>
                </a:pathLst>
              </a:custGeom>
              <a:gradFill rotWithShape="0">
                <a:gsLst>
                  <a:gs pos="0">
                    <a:srgbClr val="EDEDED"/>
                  </a:gs>
                  <a:gs pos="100000">
                    <a:srgbClr val="B2B2B2"/>
                  </a:gs>
                </a:gsLst>
                <a:lin ang="5400000" scaled="1"/>
              </a:gradFill>
              <a:ln w="32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96" name="Line 105"/>
              <p:cNvSpPr>
                <a:spLocks noChangeShapeType="1"/>
              </p:cNvSpPr>
              <p:nvPr/>
            </p:nvSpPr>
            <p:spPr bwMode="auto">
              <a:xfrm flipH="1">
                <a:off x="3189" y="3267"/>
                <a:ext cx="144" cy="34"/>
              </a:xfrm>
              <a:prstGeom prst="line">
                <a:avLst/>
              </a:prstGeom>
              <a:noFill/>
              <a:ln w="6480">
                <a:solidFill>
                  <a:srgbClr val="67676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97" name="Oval 106"/>
              <p:cNvSpPr>
                <a:spLocks noChangeArrowheads="1"/>
              </p:cNvSpPr>
              <p:nvPr/>
            </p:nvSpPr>
            <p:spPr bwMode="auto">
              <a:xfrm flipH="1">
                <a:off x="3314" y="2816"/>
                <a:ext cx="22" cy="11"/>
              </a:xfrm>
              <a:prstGeom prst="ellipse">
                <a:avLst/>
              </a:prstGeom>
              <a:solidFill>
                <a:srgbClr val="CC0099"/>
              </a:solidFill>
              <a:ln w="216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98" name="Line 107"/>
              <p:cNvSpPr>
                <a:spLocks noChangeShapeType="1"/>
              </p:cNvSpPr>
              <p:nvPr/>
            </p:nvSpPr>
            <p:spPr bwMode="auto">
              <a:xfrm flipH="1">
                <a:off x="3189" y="3241"/>
                <a:ext cx="144" cy="34"/>
              </a:xfrm>
              <a:prstGeom prst="line">
                <a:avLst/>
              </a:prstGeom>
              <a:noFill/>
              <a:ln w="6480">
                <a:solidFill>
                  <a:srgbClr val="67676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99" name="Line 108"/>
              <p:cNvSpPr>
                <a:spLocks noChangeShapeType="1"/>
              </p:cNvSpPr>
              <p:nvPr/>
            </p:nvSpPr>
            <p:spPr bwMode="auto">
              <a:xfrm flipH="1">
                <a:off x="3189" y="3215"/>
                <a:ext cx="144" cy="34"/>
              </a:xfrm>
              <a:prstGeom prst="line">
                <a:avLst/>
              </a:prstGeom>
              <a:noFill/>
              <a:ln w="6480">
                <a:solidFill>
                  <a:srgbClr val="67676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00" name="Line 109"/>
              <p:cNvSpPr>
                <a:spLocks noChangeShapeType="1"/>
              </p:cNvSpPr>
              <p:nvPr/>
            </p:nvSpPr>
            <p:spPr bwMode="auto">
              <a:xfrm flipH="1">
                <a:off x="3189" y="3190"/>
                <a:ext cx="144" cy="34"/>
              </a:xfrm>
              <a:prstGeom prst="line">
                <a:avLst/>
              </a:prstGeom>
              <a:noFill/>
              <a:ln w="6480">
                <a:solidFill>
                  <a:srgbClr val="67676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01" name="Line 110"/>
              <p:cNvSpPr>
                <a:spLocks noChangeShapeType="1"/>
              </p:cNvSpPr>
              <p:nvPr/>
            </p:nvSpPr>
            <p:spPr bwMode="auto">
              <a:xfrm flipH="1">
                <a:off x="3189" y="3163"/>
                <a:ext cx="144" cy="34"/>
              </a:xfrm>
              <a:prstGeom prst="line">
                <a:avLst/>
              </a:prstGeom>
              <a:noFill/>
              <a:ln w="6480">
                <a:solidFill>
                  <a:srgbClr val="67676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02" name="Freeform 111"/>
              <p:cNvSpPr>
                <a:spLocks noChangeArrowheads="1"/>
              </p:cNvSpPr>
              <p:nvPr/>
            </p:nvSpPr>
            <p:spPr bwMode="auto">
              <a:xfrm flipH="1">
                <a:off x="3188" y="2915"/>
                <a:ext cx="141" cy="241"/>
              </a:xfrm>
              <a:custGeom>
                <a:avLst/>
                <a:gdLst>
                  <a:gd name="T0" fmla="*/ 0 w 397"/>
                  <a:gd name="T1" fmla="*/ 22 h 733"/>
                  <a:gd name="T2" fmla="*/ 18 w 397"/>
                  <a:gd name="T3" fmla="*/ 26 h 733"/>
                  <a:gd name="T4" fmla="*/ 18 w 397"/>
                  <a:gd name="T5" fmla="*/ 0 h 733"/>
                  <a:gd name="T6" fmla="*/ 0 60000 65536"/>
                  <a:gd name="T7" fmla="*/ 0 60000 65536"/>
                  <a:gd name="T8" fmla="*/ 0 60000 65536"/>
                  <a:gd name="T9" fmla="*/ 0 w 397"/>
                  <a:gd name="T10" fmla="*/ 0 h 733"/>
                  <a:gd name="T11" fmla="*/ 397 w 397"/>
                  <a:gd name="T12" fmla="*/ 733 h 7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7" h="733">
                    <a:moveTo>
                      <a:pt x="0" y="628"/>
                    </a:moveTo>
                    <a:lnTo>
                      <a:pt x="396" y="732"/>
                    </a:lnTo>
                    <a:lnTo>
                      <a:pt x="396" y="0"/>
                    </a:lnTo>
                  </a:path>
                </a:pathLst>
              </a:custGeom>
              <a:noFill/>
              <a:ln w="3240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03" name="Freeform 112"/>
              <p:cNvSpPr>
                <a:spLocks noChangeArrowheads="1"/>
              </p:cNvSpPr>
              <p:nvPr/>
            </p:nvSpPr>
            <p:spPr bwMode="auto">
              <a:xfrm flipH="1">
                <a:off x="3183" y="2867"/>
                <a:ext cx="162" cy="421"/>
              </a:xfrm>
              <a:custGeom>
                <a:avLst/>
                <a:gdLst>
                  <a:gd name="T0" fmla="*/ 21 w 453"/>
                  <a:gd name="T1" fmla="*/ 4 h 1278"/>
                  <a:gd name="T2" fmla="*/ 0 w 453"/>
                  <a:gd name="T3" fmla="*/ 0 h 1278"/>
                  <a:gd name="T4" fmla="*/ 0 w 453"/>
                  <a:gd name="T5" fmla="*/ 46 h 1278"/>
                  <a:gd name="T6" fmla="*/ 0 60000 65536"/>
                  <a:gd name="T7" fmla="*/ 0 60000 65536"/>
                  <a:gd name="T8" fmla="*/ 0 60000 65536"/>
                  <a:gd name="T9" fmla="*/ 0 w 453"/>
                  <a:gd name="T10" fmla="*/ 0 h 1278"/>
                  <a:gd name="T11" fmla="*/ 453 w 453"/>
                  <a:gd name="T12" fmla="*/ 1278 h 12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3" h="1278">
                    <a:moveTo>
                      <a:pt x="452" y="105"/>
                    </a:moveTo>
                    <a:lnTo>
                      <a:pt x="0" y="0"/>
                    </a:lnTo>
                    <a:lnTo>
                      <a:pt x="0" y="1277"/>
                    </a:lnTo>
                  </a:path>
                </a:pathLst>
              </a:custGeom>
              <a:noFill/>
              <a:ln w="648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04" name="Freeform 113"/>
              <p:cNvSpPr>
                <a:spLocks noChangeArrowheads="1"/>
              </p:cNvSpPr>
              <p:nvPr/>
            </p:nvSpPr>
            <p:spPr bwMode="auto">
              <a:xfrm flipH="1">
                <a:off x="3190" y="2882"/>
                <a:ext cx="144" cy="239"/>
              </a:xfrm>
              <a:custGeom>
                <a:avLst/>
                <a:gdLst>
                  <a:gd name="T0" fmla="*/ 19 w 402"/>
                  <a:gd name="T1" fmla="*/ 4 h 726"/>
                  <a:gd name="T2" fmla="*/ 0 w 402"/>
                  <a:gd name="T3" fmla="*/ 0 h 726"/>
                  <a:gd name="T4" fmla="*/ 0 w 402"/>
                  <a:gd name="T5" fmla="*/ 26 h 726"/>
                  <a:gd name="T6" fmla="*/ 0 60000 65536"/>
                  <a:gd name="T7" fmla="*/ 0 60000 65536"/>
                  <a:gd name="T8" fmla="*/ 0 60000 65536"/>
                  <a:gd name="T9" fmla="*/ 0 w 402"/>
                  <a:gd name="T10" fmla="*/ 0 h 726"/>
                  <a:gd name="T11" fmla="*/ 402 w 402"/>
                  <a:gd name="T12" fmla="*/ 726 h 7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2" h="726">
                    <a:moveTo>
                      <a:pt x="401" y="96"/>
                    </a:moveTo>
                    <a:lnTo>
                      <a:pt x="0" y="0"/>
                    </a:lnTo>
                    <a:lnTo>
                      <a:pt x="0" y="725"/>
                    </a:lnTo>
                  </a:path>
                </a:pathLst>
              </a:custGeom>
              <a:noFill/>
              <a:ln w="32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05" name="Line 114"/>
              <p:cNvSpPr>
                <a:spLocks noChangeShapeType="1"/>
              </p:cNvSpPr>
              <p:nvPr/>
            </p:nvSpPr>
            <p:spPr bwMode="auto">
              <a:xfrm flipH="1">
                <a:off x="3194" y="2938"/>
                <a:ext cx="140" cy="28"/>
              </a:xfrm>
              <a:prstGeom prst="line">
                <a:avLst/>
              </a:prstGeom>
              <a:noFill/>
              <a:ln w="3240">
                <a:solidFill>
                  <a:srgbClr val="67676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06" name="Line 115"/>
              <p:cNvSpPr>
                <a:spLocks noChangeShapeType="1"/>
              </p:cNvSpPr>
              <p:nvPr/>
            </p:nvSpPr>
            <p:spPr bwMode="auto">
              <a:xfrm flipH="1">
                <a:off x="3192" y="2989"/>
                <a:ext cx="142" cy="28"/>
              </a:xfrm>
              <a:prstGeom prst="line">
                <a:avLst/>
              </a:prstGeom>
              <a:noFill/>
              <a:ln w="3240">
                <a:solidFill>
                  <a:srgbClr val="67676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07" name="Line 116"/>
              <p:cNvSpPr>
                <a:spLocks noChangeShapeType="1"/>
              </p:cNvSpPr>
              <p:nvPr/>
            </p:nvSpPr>
            <p:spPr bwMode="auto">
              <a:xfrm flipH="1">
                <a:off x="3199" y="3053"/>
                <a:ext cx="135" cy="28"/>
              </a:xfrm>
              <a:prstGeom prst="line">
                <a:avLst/>
              </a:prstGeom>
              <a:noFill/>
              <a:ln w="3240">
                <a:solidFill>
                  <a:srgbClr val="67676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08" name="Freeform 117"/>
              <p:cNvSpPr>
                <a:spLocks noChangeArrowheads="1"/>
              </p:cNvSpPr>
              <p:nvPr/>
            </p:nvSpPr>
            <p:spPr bwMode="auto">
              <a:xfrm flipH="1">
                <a:off x="3237" y="2913"/>
                <a:ext cx="54" cy="26"/>
              </a:xfrm>
              <a:custGeom>
                <a:avLst/>
                <a:gdLst>
                  <a:gd name="T0" fmla="*/ 0 w 152"/>
                  <a:gd name="T1" fmla="*/ 0 h 82"/>
                  <a:gd name="T2" fmla="*/ 0 w 152"/>
                  <a:gd name="T3" fmla="*/ 2 h 82"/>
                  <a:gd name="T4" fmla="*/ 7 w 152"/>
                  <a:gd name="T5" fmla="*/ 3 h 82"/>
                  <a:gd name="T6" fmla="*/ 7 w 152"/>
                  <a:gd name="T7" fmla="*/ 1 h 82"/>
                  <a:gd name="T8" fmla="*/ 0 w 152"/>
                  <a:gd name="T9" fmla="*/ 0 h 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2"/>
                  <a:gd name="T16" fmla="*/ 0 h 82"/>
                  <a:gd name="T17" fmla="*/ 152 w 152"/>
                  <a:gd name="T18" fmla="*/ 82 h 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2" h="82">
                    <a:moveTo>
                      <a:pt x="0" y="0"/>
                    </a:moveTo>
                    <a:lnTo>
                      <a:pt x="0" y="48"/>
                    </a:lnTo>
                    <a:lnTo>
                      <a:pt x="151" y="81"/>
                    </a:lnTo>
                    <a:lnTo>
                      <a:pt x="151" y="3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9A9A9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09" name="Line 118"/>
              <p:cNvSpPr>
                <a:spLocks noChangeShapeType="1"/>
              </p:cNvSpPr>
              <p:nvPr/>
            </p:nvSpPr>
            <p:spPr bwMode="auto">
              <a:xfrm flipH="1">
                <a:off x="3210" y="2917"/>
                <a:ext cx="104" cy="19"/>
              </a:xfrm>
              <a:prstGeom prst="line">
                <a:avLst/>
              </a:prstGeom>
              <a:noFill/>
              <a:ln w="6480">
                <a:solidFill>
                  <a:srgbClr val="91919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10" name="Freeform 119"/>
              <p:cNvSpPr>
                <a:spLocks noChangeArrowheads="1"/>
              </p:cNvSpPr>
              <p:nvPr/>
            </p:nvSpPr>
            <p:spPr bwMode="auto">
              <a:xfrm flipH="1">
                <a:off x="3200" y="3010"/>
                <a:ext cx="123" cy="50"/>
              </a:xfrm>
              <a:custGeom>
                <a:avLst/>
                <a:gdLst>
                  <a:gd name="T0" fmla="*/ 0 w 351"/>
                  <a:gd name="T1" fmla="*/ 2 h 183"/>
                  <a:gd name="T2" fmla="*/ 0 w 351"/>
                  <a:gd name="T3" fmla="*/ 0 h 183"/>
                  <a:gd name="T4" fmla="*/ 15 w 351"/>
                  <a:gd name="T5" fmla="*/ 2 h 183"/>
                  <a:gd name="T6" fmla="*/ 15 w 351"/>
                  <a:gd name="T7" fmla="*/ 4 h 183"/>
                  <a:gd name="T8" fmla="*/ 0 w 351"/>
                  <a:gd name="T9" fmla="*/ 2 h 1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1"/>
                  <a:gd name="T16" fmla="*/ 0 h 183"/>
                  <a:gd name="T17" fmla="*/ 351 w 351"/>
                  <a:gd name="T18" fmla="*/ 183 h 1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1" h="183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2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240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11" name="Freeform 120"/>
              <p:cNvSpPr>
                <a:spLocks noChangeArrowheads="1"/>
              </p:cNvSpPr>
              <p:nvPr/>
            </p:nvSpPr>
            <p:spPr bwMode="auto">
              <a:xfrm flipH="1">
                <a:off x="3200" y="3074"/>
                <a:ext cx="123" cy="56"/>
              </a:xfrm>
              <a:custGeom>
                <a:avLst/>
                <a:gdLst>
                  <a:gd name="T0" fmla="*/ 0 w 351"/>
                  <a:gd name="T1" fmla="*/ 2 h 182"/>
                  <a:gd name="T2" fmla="*/ 0 w 351"/>
                  <a:gd name="T3" fmla="*/ 0 h 182"/>
                  <a:gd name="T4" fmla="*/ 15 w 351"/>
                  <a:gd name="T5" fmla="*/ 3 h 182"/>
                  <a:gd name="T6" fmla="*/ 15 w 351"/>
                  <a:gd name="T7" fmla="*/ 5 h 182"/>
                  <a:gd name="T8" fmla="*/ 0 w 351"/>
                  <a:gd name="T9" fmla="*/ 2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1"/>
                  <a:gd name="T16" fmla="*/ 0 h 182"/>
                  <a:gd name="T17" fmla="*/ 351 w 351"/>
                  <a:gd name="T18" fmla="*/ 182 h 1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1" h="182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1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240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12" name="Freeform 121"/>
              <p:cNvSpPr>
                <a:spLocks noChangeArrowheads="1"/>
              </p:cNvSpPr>
              <p:nvPr/>
            </p:nvSpPr>
            <p:spPr bwMode="auto">
              <a:xfrm flipH="1">
                <a:off x="3200" y="2953"/>
                <a:ext cx="126" cy="51"/>
              </a:xfrm>
              <a:custGeom>
                <a:avLst/>
                <a:gdLst>
                  <a:gd name="T0" fmla="*/ 0 w 351"/>
                  <a:gd name="T1" fmla="*/ 2 h 182"/>
                  <a:gd name="T2" fmla="*/ 0 w 351"/>
                  <a:gd name="T3" fmla="*/ 0 h 182"/>
                  <a:gd name="T4" fmla="*/ 16 w 351"/>
                  <a:gd name="T5" fmla="*/ 2 h 182"/>
                  <a:gd name="T6" fmla="*/ 16 w 351"/>
                  <a:gd name="T7" fmla="*/ 4 h 182"/>
                  <a:gd name="T8" fmla="*/ 0 w 351"/>
                  <a:gd name="T9" fmla="*/ 2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1"/>
                  <a:gd name="T16" fmla="*/ 0 h 182"/>
                  <a:gd name="T17" fmla="*/ 351 w 351"/>
                  <a:gd name="T18" fmla="*/ 182 h 1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1" h="182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1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240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13" name="Line 122"/>
              <p:cNvSpPr>
                <a:spLocks noChangeShapeType="1"/>
              </p:cNvSpPr>
              <p:nvPr/>
            </p:nvSpPr>
            <p:spPr bwMode="auto">
              <a:xfrm flipV="1">
                <a:off x="3211" y="2984"/>
                <a:ext cx="23" cy="6"/>
              </a:xfrm>
              <a:prstGeom prst="line">
                <a:avLst/>
              </a:prstGeom>
              <a:noFill/>
              <a:ln w="9360">
                <a:solidFill>
                  <a:srgbClr val="CC00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14" name="Line 123"/>
              <p:cNvSpPr>
                <a:spLocks noChangeShapeType="1"/>
              </p:cNvSpPr>
              <p:nvPr/>
            </p:nvSpPr>
            <p:spPr bwMode="auto">
              <a:xfrm flipV="1">
                <a:off x="3211" y="3040"/>
                <a:ext cx="23" cy="6"/>
              </a:xfrm>
              <a:prstGeom prst="line">
                <a:avLst/>
              </a:prstGeom>
              <a:noFill/>
              <a:ln w="9360">
                <a:solidFill>
                  <a:srgbClr val="CC00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15" name="Line 124"/>
              <p:cNvSpPr>
                <a:spLocks noChangeShapeType="1"/>
              </p:cNvSpPr>
              <p:nvPr/>
            </p:nvSpPr>
            <p:spPr bwMode="auto">
              <a:xfrm flipV="1">
                <a:off x="3211" y="3108"/>
                <a:ext cx="23" cy="6"/>
              </a:xfrm>
              <a:prstGeom prst="line">
                <a:avLst/>
              </a:prstGeom>
              <a:noFill/>
              <a:ln w="9360">
                <a:solidFill>
                  <a:srgbClr val="CC00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598" name="Line 125"/>
            <p:cNvSpPr>
              <a:spLocks noChangeShapeType="1"/>
            </p:cNvSpPr>
            <p:nvPr/>
          </p:nvSpPr>
          <p:spPr bwMode="auto">
            <a:xfrm>
              <a:off x="2080" y="2421"/>
              <a:ext cx="0" cy="382"/>
            </a:xfrm>
            <a:prstGeom prst="line">
              <a:avLst/>
            </a:prstGeom>
            <a:noFill/>
            <a:ln w="28440">
              <a:solidFill>
                <a:srgbClr val="CC33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599" name="Group 126"/>
            <p:cNvGrpSpPr>
              <a:grpSpLocks/>
            </p:cNvGrpSpPr>
            <p:nvPr/>
          </p:nvGrpSpPr>
          <p:grpSpPr bwMode="auto">
            <a:xfrm>
              <a:off x="3816" y="2571"/>
              <a:ext cx="467" cy="691"/>
              <a:chOff x="3816" y="2571"/>
              <a:chExt cx="467" cy="691"/>
            </a:xfrm>
          </p:grpSpPr>
          <p:sp>
            <p:nvSpPr>
              <p:cNvPr id="24668" name="Freeform 127"/>
              <p:cNvSpPr>
                <a:spLocks noChangeArrowheads="1"/>
              </p:cNvSpPr>
              <p:nvPr/>
            </p:nvSpPr>
            <p:spPr bwMode="auto">
              <a:xfrm flipH="1">
                <a:off x="3816" y="2571"/>
                <a:ext cx="465" cy="147"/>
              </a:xfrm>
              <a:custGeom>
                <a:avLst/>
                <a:gdLst>
                  <a:gd name="T0" fmla="*/ 0 w 1291"/>
                  <a:gd name="T1" fmla="*/ 11 h 449"/>
                  <a:gd name="T2" fmla="*/ 27 w 1291"/>
                  <a:gd name="T3" fmla="*/ 16 h 449"/>
                  <a:gd name="T4" fmla="*/ 60 w 1291"/>
                  <a:gd name="T5" fmla="*/ 5 h 449"/>
                  <a:gd name="T6" fmla="*/ 34 w 1291"/>
                  <a:gd name="T7" fmla="*/ 0 h 449"/>
                  <a:gd name="T8" fmla="*/ 0 w 1291"/>
                  <a:gd name="T9" fmla="*/ 11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91"/>
                  <a:gd name="T16" fmla="*/ 0 h 449"/>
                  <a:gd name="T17" fmla="*/ 1291 w 1291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91" h="449">
                    <a:moveTo>
                      <a:pt x="0" y="307"/>
                    </a:moveTo>
                    <a:lnTo>
                      <a:pt x="577" y="448"/>
                    </a:lnTo>
                    <a:lnTo>
                      <a:pt x="1290" y="127"/>
                    </a:lnTo>
                    <a:lnTo>
                      <a:pt x="727" y="0"/>
                    </a:lnTo>
                    <a:lnTo>
                      <a:pt x="0" y="307"/>
                    </a:lnTo>
                  </a:path>
                </a:pathLst>
              </a:custGeom>
              <a:solidFill>
                <a:srgbClr val="FFFFFF"/>
              </a:solidFill>
              <a:ln w="32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69" name="Freeform 128"/>
              <p:cNvSpPr>
                <a:spLocks noChangeArrowheads="1"/>
              </p:cNvSpPr>
              <p:nvPr/>
            </p:nvSpPr>
            <p:spPr bwMode="auto">
              <a:xfrm flipH="1">
                <a:off x="3823" y="3087"/>
                <a:ext cx="451" cy="176"/>
              </a:xfrm>
              <a:custGeom>
                <a:avLst/>
                <a:gdLst>
                  <a:gd name="T0" fmla="*/ 0 w 1252"/>
                  <a:gd name="T1" fmla="*/ 11 h 536"/>
                  <a:gd name="T2" fmla="*/ 0 w 1252"/>
                  <a:gd name="T3" fmla="*/ 13 h 536"/>
                  <a:gd name="T4" fmla="*/ 26 w 1252"/>
                  <a:gd name="T5" fmla="*/ 19 h 536"/>
                  <a:gd name="T6" fmla="*/ 58 w 1252"/>
                  <a:gd name="T7" fmla="*/ 3 h 536"/>
                  <a:gd name="T8" fmla="*/ 58 w 1252"/>
                  <a:gd name="T9" fmla="*/ 0 h 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2"/>
                  <a:gd name="T16" fmla="*/ 0 h 536"/>
                  <a:gd name="T17" fmla="*/ 1252 w 1252"/>
                  <a:gd name="T18" fmla="*/ 536 h 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2" h="536">
                    <a:moveTo>
                      <a:pt x="0" y="292"/>
                    </a:moveTo>
                    <a:lnTo>
                      <a:pt x="0" y="370"/>
                    </a:lnTo>
                    <a:lnTo>
                      <a:pt x="567" y="535"/>
                    </a:lnTo>
                    <a:lnTo>
                      <a:pt x="1251" y="92"/>
                    </a:lnTo>
                    <a:lnTo>
                      <a:pt x="1251" y="0"/>
                    </a:lnTo>
                  </a:path>
                </a:pathLst>
              </a:custGeom>
              <a:solidFill>
                <a:srgbClr val="969696"/>
              </a:solidFill>
              <a:ln w="32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70" name="Freeform 129"/>
              <p:cNvSpPr>
                <a:spLocks noChangeArrowheads="1"/>
              </p:cNvSpPr>
              <p:nvPr/>
            </p:nvSpPr>
            <p:spPr bwMode="auto">
              <a:xfrm flipH="1">
                <a:off x="3815" y="2612"/>
                <a:ext cx="262" cy="633"/>
              </a:xfrm>
              <a:custGeom>
                <a:avLst/>
                <a:gdLst>
                  <a:gd name="T0" fmla="*/ 0 w 729"/>
                  <a:gd name="T1" fmla="*/ 12 h 1916"/>
                  <a:gd name="T2" fmla="*/ 0 w 729"/>
                  <a:gd name="T3" fmla="*/ 69 h 1916"/>
                  <a:gd name="T4" fmla="*/ 34 w 729"/>
                  <a:gd name="T5" fmla="*/ 53 h 1916"/>
                  <a:gd name="T6" fmla="*/ 34 w 729"/>
                  <a:gd name="T7" fmla="*/ 0 h 1916"/>
                  <a:gd name="T8" fmla="*/ 0 w 729"/>
                  <a:gd name="T9" fmla="*/ 12 h 19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9"/>
                  <a:gd name="T16" fmla="*/ 0 h 1916"/>
                  <a:gd name="T17" fmla="*/ 729 w 729"/>
                  <a:gd name="T18" fmla="*/ 1916 h 19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9" h="1916">
                    <a:moveTo>
                      <a:pt x="0" y="328"/>
                    </a:moveTo>
                    <a:lnTo>
                      <a:pt x="4" y="1915"/>
                    </a:lnTo>
                    <a:lnTo>
                      <a:pt x="728" y="1456"/>
                    </a:lnTo>
                    <a:lnTo>
                      <a:pt x="728" y="0"/>
                    </a:lnTo>
                    <a:lnTo>
                      <a:pt x="0" y="32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2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71" name="Freeform 130"/>
              <p:cNvSpPr>
                <a:spLocks noChangeArrowheads="1"/>
              </p:cNvSpPr>
              <p:nvPr/>
            </p:nvSpPr>
            <p:spPr bwMode="auto">
              <a:xfrm flipH="1">
                <a:off x="4076" y="2673"/>
                <a:ext cx="207" cy="569"/>
              </a:xfrm>
              <a:custGeom>
                <a:avLst/>
                <a:gdLst>
                  <a:gd name="T0" fmla="*/ 27 w 577"/>
                  <a:gd name="T1" fmla="*/ 5 h 1728"/>
                  <a:gd name="T2" fmla="*/ 27 w 577"/>
                  <a:gd name="T3" fmla="*/ 62 h 1728"/>
                  <a:gd name="T4" fmla="*/ 0 w 577"/>
                  <a:gd name="T5" fmla="*/ 56 h 1728"/>
                  <a:gd name="T6" fmla="*/ 0 w 577"/>
                  <a:gd name="T7" fmla="*/ 0 h 1728"/>
                  <a:gd name="T8" fmla="*/ 27 w 577"/>
                  <a:gd name="T9" fmla="*/ 5 h 17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7"/>
                  <a:gd name="T16" fmla="*/ 0 h 1728"/>
                  <a:gd name="T17" fmla="*/ 577 w 577"/>
                  <a:gd name="T18" fmla="*/ 1728 h 17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7" h="1728">
                    <a:moveTo>
                      <a:pt x="576" y="140"/>
                    </a:moveTo>
                    <a:lnTo>
                      <a:pt x="576" y="1727"/>
                    </a:lnTo>
                    <a:lnTo>
                      <a:pt x="0" y="1568"/>
                    </a:lnTo>
                    <a:lnTo>
                      <a:pt x="0" y="0"/>
                    </a:lnTo>
                    <a:lnTo>
                      <a:pt x="576" y="140"/>
                    </a:lnTo>
                  </a:path>
                </a:pathLst>
              </a:custGeom>
              <a:gradFill rotWithShape="0">
                <a:gsLst>
                  <a:gs pos="0">
                    <a:srgbClr val="EDEDED"/>
                  </a:gs>
                  <a:gs pos="100000">
                    <a:srgbClr val="B2B2B2"/>
                  </a:gs>
                </a:gsLst>
                <a:lin ang="5400000" scaled="1"/>
              </a:gradFill>
              <a:ln w="32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72" name="Line 131"/>
              <p:cNvSpPr>
                <a:spLocks noChangeShapeType="1"/>
              </p:cNvSpPr>
              <p:nvPr/>
            </p:nvSpPr>
            <p:spPr bwMode="auto">
              <a:xfrm flipH="1">
                <a:off x="4110" y="3153"/>
                <a:ext cx="145" cy="34"/>
              </a:xfrm>
              <a:prstGeom prst="line">
                <a:avLst/>
              </a:prstGeom>
              <a:noFill/>
              <a:ln w="6480">
                <a:solidFill>
                  <a:srgbClr val="67676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3" name="Oval 132"/>
              <p:cNvSpPr>
                <a:spLocks noChangeArrowheads="1"/>
              </p:cNvSpPr>
              <p:nvPr/>
            </p:nvSpPr>
            <p:spPr bwMode="auto">
              <a:xfrm flipH="1">
                <a:off x="4237" y="2700"/>
                <a:ext cx="22" cy="11"/>
              </a:xfrm>
              <a:prstGeom prst="ellipse">
                <a:avLst/>
              </a:prstGeom>
              <a:solidFill>
                <a:srgbClr val="CC0099"/>
              </a:solidFill>
              <a:ln w="216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74" name="Line 133"/>
              <p:cNvSpPr>
                <a:spLocks noChangeShapeType="1"/>
              </p:cNvSpPr>
              <p:nvPr/>
            </p:nvSpPr>
            <p:spPr bwMode="auto">
              <a:xfrm flipH="1">
                <a:off x="4110" y="3127"/>
                <a:ext cx="145" cy="34"/>
              </a:xfrm>
              <a:prstGeom prst="line">
                <a:avLst/>
              </a:prstGeom>
              <a:noFill/>
              <a:ln w="6480">
                <a:solidFill>
                  <a:srgbClr val="67676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5" name="Line 134"/>
              <p:cNvSpPr>
                <a:spLocks noChangeShapeType="1"/>
              </p:cNvSpPr>
              <p:nvPr/>
            </p:nvSpPr>
            <p:spPr bwMode="auto">
              <a:xfrm flipH="1">
                <a:off x="4110" y="3101"/>
                <a:ext cx="145" cy="34"/>
              </a:xfrm>
              <a:prstGeom prst="line">
                <a:avLst/>
              </a:prstGeom>
              <a:noFill/>
              <a:ln w="6480">
                <a:solidFill>
                  <a:srgbClr val="67676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6" name="Line 135"/>
              <p:cNvSpPr>
                <a:spLocks noChangeShapeType="1"/>
              </p:cNvSpPr>
              <p:nvPr/>
            </p:nvSpPr>
            <p:spPr bwMode="auto">
              <a:xfrm flipH="1">
                <a:off x="4110" y="3075"/>
                <a:ext cx="145" cy="34"/>
              </a:xfrm>
              <a:prstGeom prst="line">
                <a:avLst/>
              </a:prstGeom>
              <a:noFill/>
              <a:ln w="6480">
                <a:solidFill>
                  <a:srgbClr val="67676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7" name="Line 136"/>
              <p:cNvSpPr>
                <a:spLocks noChangeShapeType="1"/>
              </p:cNvSpPr>
              <p:nvPr/>
            </p:nvSpPr>
            <p:spPr bwMode="auto">
              <a:xfrm flipH="1">
                <a:off x="4110" y="3049"/>
                <a:ext cx="145" cy="34"/>
              </a:xfrm>
              <a:prstGeom prst="line">
                <a:avLst/>
              </a:prstGeom>
              <a:noFill/>
              <a:ln w="6480">
                <a:solidFill>
                  <a:srgbClr val="67676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8" name="Freeform 137"/>
              <p:cNvSpPr>
                <a:spLocks noChangeArrowheads="1"/>
              </p:cNvSpPr>
              <p:nvPr/>
            </p:nvSpPr>
            <p:spPr bwMode="auto">
              <a:xfrm flipH="1">
                <a:off x="4110" y="2800"/>
                <a:ext cx="141" cy="242"/>
              </a:xfrm>
              <a:custGeom>
                <a:avLst/>
                <a:gdLst>
                  <a:gd name="T0" fmla="*/ 0 w 397"/>
                  <a:gd name="T1" fmla="*/ 22 h 733"/>
                  <a:gd name="T2" fmla="*/ 18 w 397"/>
                  <a:gd name="T3" fmla="*/ 26 h 733"/>
                  <a:gd name="T4" fmla="*/ 18 w 397"/>
                  <a:gd name="T5" fmla="*/ 0 h 733"/>
                  <a:gd name="T6" fmla="*/ 0 60000 65536"/>
                  <a:gd name="T7" fmla="*/ 0 60000 65536"/>
                  <a:gd name="T8" fmla="*/ 0 60000 65536"/>
                  <a:gd name="T9" fmla="*/ 0 w 397"/>
                  <a:gd name="T10" fmla="*/ 0 h 733"/>
                  <a:gd name="T11" fmla="*/ 397 w 397"/>
                  <a:gd name="T12" fmla="*/ 733 h 7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7" h="733">
                    <a:moveTo>
                      <a:pt x="0" y="628"/>
                    </a:moveTo>
                    <a:lnTo>
                      <a:pt x="396" y="732"/>
                    </a:lnTo>
                    <a:lnTo>
                      <a:pt x="396" y="0"/>
                    </a:lnTo>
                  </a:path>
                </a:pathLst>
              </a:custGeom>
              <a:noFill/>
              <a:ln w="3240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79" name="Freeform 138"/>
              <p:cNvSpPr>
                <a:spLocks noChangeArrowheads="1"/>
              </p:cNvSpPr>
              <p:nvPr/>
            </p:nvSpPr>
            <p:spPr bwMode="auto">
              <a:xfrm flipH="1">
                <a:off x="4104" y="2752"/>
                <a:ext cx="162" cy="422"/>
              </a:xfrm>
              <a:custGeom>
                <a:avLst/>
                <a:gdLst>
                  <a:gd name="T0" fmla="*/ 21 w 453"/>
                  <a:gd name="T1" fmla="*/ 4 h 1278"/>
                  <a:gd name="T2" fmla="*/ 0 w 453"/>
                  <a:gd name="T3" fmla="*/ 0 h 1278"/>
                  <a:gd name="T4" fmla="*/ 0 w 453"/>
                  <a:gd name="T5" fmla="*/ 46 h 1278"/>
                  <a:gd name="T6" fmla="*/ 0 60000 65536"/>
                  <a:gd name="T7" fmla="*/ 0 60000 65536"/>
                  <a:gd name="T8" fmla="*/ 0 60000 65536"/>
                  <a:gd name="T9" fmla="*/ 0 w 453"/>
                  <a:gd name="T10" fmla="*/ 0 h 1278"/>
                  <a:gd name="T11" fmla="*/ 453 w 453"/>
                  <a:gd name="T12" fmla="*/ 1278 h 12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3" h="1278">
                    <a:moveTo>
                      <a:pt x="452" y="105"/>
                    </a:moveTo>
                    <a:lnTo>
                      <a:pt x="0" y="0"/>
                    </a:lnTo>
                    <a:lnTo>
                      <a:pt x="0" y="1277"/>
                    </a:lnTo>
                  </a:path>
                </a:pathLst>
              </a:custGeom>
              <a:noFill/>
              <a:ln w="648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0" name="Freeform 139"/>
              <p:cNvSpPr>
                <a:spLocks noChangeArrowheads="1"/>
              </p:cNvSpPr>
              <p:nvPr/>
            </p:nvSpPr>
            <p:spPr bwMode="auto">
              <a:xfrm flipH="1">
                <a:off x="4112" y="2768"/>
                <a:ext cx="144" cy="240"/>
              </a:xfrm>
              <a:custGeom>
                <a:avLst/>
                <a:gdLst>
                  <a:gd name="T0" fmla="*/ 19 w 402"/>
                  <a:gd name="T1" fmla="*/ 4 h 726"/>
                  <a:gd name="T2" fmla="*/ 0 w 402"/>
                  <a:gd name="T3" fmla="*/ 0 h 726"/>
                  <a:gd name="T4" fmla="*/ 0 w 402"/>
                  <a:gd name="T5" fmla="*/ 26 h 726"/>
                  <a:gd name="T6" fmla="*/ 0 60000 65536"/>
                  <a:gd name="T7" fmla="*/ 0 60000 65536"/>
                  <a:gd name="T8" fmla="*/ 0 60000 65536"/>
                  <a:gd name="T9" fmla="*/ 0 w 402"/>
                  <a:gd name="T10" fmla="*/ 0 h 726"/>
                  <a:gd name="T11" fmla="*/ 402 w 402"/>
                  <a:gd name="T12" fmla="*/ 726 h 7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2" h="726">
                    <a:moveTo>
                      <a:pt x="401" y="96"/>
                    </a:moveTo>
                    <a:lnTo>
                      <a:pt x="0" y="0"/>
                    </a:lnTo>
                    <a:lnTo>
                      <a:pt x="0" y="725"/>
                    </a:lnTo>
                  </a:path>
                </a:pathLst>
              </a:custGeom>
              <a:noFill/>
              <a:ln w="32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1" name="Line 140"/>
              <p:cNvSpPr>
                <a:spLocks noChangeShapeType="1"/>
              </p:cNvSpPr>
              <p:nvPr/>
            </p:nvSpPr>
            <p:spPr bwMode="auto">
              <a:xfrm flipH="1">
                <a:off x="4115" y="2823"/>
                <a:ext cx="141" cy="28"/>
              </a:xfrm>
              <a:prstGeom prst="line">
                <a:avLst/>
              </a:prstGeom>
              <a:noFill/>
              <a:ln w="3240">
                <a:solidFill>
                  <a:srgbClr val="67676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2" name="Line 141"/>
              <p:cNvSpPr>
                <a:spLocks noChangeShapeType="1"/>
              </p:cNvSpPr>
              <p:nvPr/>
            </p:nvSpPr>
            <p:spPr bwMode="auto">
              <a:xfrm flipH="1">
                <a:off x="4114" y="2874"/>
                <a:ext cx="142" cy="28"/>
              </a:xfrm>
              <a:prstGeom prst="line">
                <a:avLst/>
              </a:prstGeom>
              <a:noFill/>
              <a:ln w="3240">
                <a:solidFill>
                  <a:srgbClr val="67676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3" name="Line 142"/>
              <p:cNvSpPr>
                <a:spLocks noChangeShapeType="1"/>
              </p:cNvSpPr>
              <p:nvPr/>
            </p:nvSpPr>
            <p:spPr bwMode="auto">
              <a:xfrm flipH="1">
                <a:off x="4121" y="2938"/>
                <a:ext cx="135" cy="28"/>
              </a:xfrm>
              <a:prstGeom prst="line">
                <a:avLst/>
              </a:prstGeom>
              <a:noFill/>
              <a:ln w="3240">
                <a:solidFill>
                  <a:srgbClr val="67676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4" name="Freeform 143"/>
              <p:cNvSpPr>
                <a:spLocks noChangeArrowheads="1"/>
              </p:cNvSpPr>
              <p:nvPr/>
            </p:nvSpPr>
            <p:spPr bwMode="auto">
              <a:xfrm flipH="1">
                <a:off x="4159" y="2798"/>
                <a:ext cx="54" cy="26"/>
              </a:xfrm>
              <a:custGeom>
                <a:avLst/>
                <a:gdLst>
                  <a:gd name="T0" fmla="*/ 0 w 152"/>
                  <a:gd name="T1" fmla="*/ 0 h 82"/>
                  <a:gd name="T2" fmla="*/ 0 w 152"/>
                  <a:gd name="T3" fmla="*/ 2 h 82"/>
                  <a:gd name="T4" fmla="*/ 7 w 152"/>
                  <a:gd name="T5" fmla="*/ 3 h 82"/>
                  <a:gd name="T6" fmla="*/ 7 w 152"/>
                  <a:gd name="T7" fmla="*/ 1 h 82"/>
                  <a:gd name="T8" fmla="*/ 0 w 152"/>
                  <a:gd name="T9" fmla="*/ 0 h 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2"/>
                  <a:gd name="T16" fmla="*/ 0 h 82"/>
                  <a:gd name="T17" fmla="*/ 152 w 152"/>
                  <a:gd name="T18" fmla="*/ 82 h 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2" h="82">
                    <a:moveTo>
                      <a:pt x="0" y="0"/>
                    </a:moveTo>
                    <a:lnTo>
                      <a:pt x="0" y="48"/>
                    </a:lnTo>
                    <a:lnTo>
                      <a:pt x="151" y="81"/>
                    </a:lnTo>
                    <a:lnTo>
                      <a:pt x="151" y="3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9A9A9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5" name="Line 144"/>
              <p:cNvSpPr>
                <a:spLocks noChangeShapeType="1"/>
              </p:cNvSpPr>
              <p:nvPr/>
            </p:nvSpPr>
            <p:spPr bwMode="auto">
              <a:xfrm flipH="1">
                <a:off x="4132" y="2802"/>
                <a:ext cx="104" cy="19"/>
              </a:xfrm>
              <a:prstGeom prst="line">
                <a:avLst/>
              </a:prstGeom>
              <a:noFill/>
              <a:ln w="6480">
                <a:solidFill>
                  <a:srgbClr val="91919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6" name="Freeform 145"/>
              <p:cNvSpPr>
                <a:spLocks noChangeArrowheads="1"/>
              </p:cNvSpPr>
              <p:nvPr/>
            </p:nvSpPr>
            <p:spPr bwMode="auto">
              <a:xfrm flipH="1">
                <a:off x="4122" y="2895"/>
                <a:ext cx="124" cy="50"/>
              </a:xfrm>
              <a:custGeom>
                <a:avLst/>
                <a:gdLst>
                  <a:gd name="T0" fmla="*/ 0 w 351"/>
                  <a:gd name="T1" fmla="*/ 2 h 183"/>
                  <a:gd name="T2" fmla="*/ 0 w 351"/>
                  <a:gd name="T3" fmla="*/ 0 h 183"/>
                  <a:gd name="T4" fmla="*/ 16 w 351"/>
                  <a:gd name="T5" fmla="*/ 2 h 183"/>
                  <a:gd name="T6" fmla="*/ 16 w 351"/>
                  <a:gd name="T7" fmla="*/ 4 h 183"/>
                  <a:gd name="T8" fmla="*/ 0 w 351"/>
                  <a:gd name="T9" fmla="*/ 2 h 1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1"/>
                  <a:gd name="T16" fmla="*/ 0 h 183"/>
                  <a:gd name="T17" fmla="*/ 351 w 351"/>
                  <a:gd name="T18" fmla="*/ 183 h 1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1" h="183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2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240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7" name="Freeform 146"/>
              <p:cNvSpPr>
                <a:spLocks noChangeArrowheads="1"/>
              </p:cNvSpPr>
              <p:nvPr/>
            </p:nvSpPr>
            <p:spPr bwMode="auto">
              <a:xfrm flipH="1">
                <a:off x="4122" y="2959"/>
                <a:ext cx="124" cy="56"/>
              </a:xfrm>
              <a:custGeom>
                <a:avLst/>
                <a:gdLst>
                  <a:gd name="T0" fmla="*/ 0 w 351"/>
                  <a:gd name="T1" fmla="*/ 2 h 182"/>
                  <a:gd name="T2" fmla="*/ 0 w 351"/>
                  <a:gd name="T3" fmla="*/ 0 h 182"/>
                  <a:gd name="T4" fmla="*/ 16 w 351"/>
                  <a:gd name="T5" fmla="*/ 3 h 182"/>
                  <a:gd name="T6" fmla="*/ 16 w 351"/>
                  <a:gd name="T7" fmla="*/ 5 h 182"/>
                  <a:gd name="T8" fmla="*/ 0 w 351"/>
                  <a:gd name="T9" fmla="*/ 2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1"/>
                  <a:gd name="T16" fmla="*/ 0 h 182"/>
                  <a:gd name="T17" fmla="*/ 351 w 351"/>
                  <a:gd name="T18" fmla="*/ 182 h 1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1" h="182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1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240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8" name="Freeform 147"/>
              <p:cNvSpPr>
                <a:spLocks noChangeArrowheads="1"/>
              </p:cNvSpPr>
              <p:nvPr/>
            </p:nvSpPr>
            <p:spPr bwMode="auto">
              <a:xfrm flipH="1">
                <a:off x="4122" y="2838"/>
                <a:ext cx="126" cy="51"/>
              </a:xfrm>
              <a:custGeom>
                <a:avLst/>
                <a:gdLst>
                  <a:gd name="T0" fmla="*/ 0 w 351"/>
                  <a:gd name="T1" fmla="*/ 2 h 182"/>
                  <a:gd name="T2" fmla="*/ 0 w 351"/>
                  <a:gd name="T3" fmla="*/ 0 h 182"/>
                  <a:gd name="T4" fmla="*/ 16 w 351"/>
                  <a:gd name="T5" fmla="*/ 2 h 182"/>
                  <a:gd name="T6" fmla="*/ 16 w 351"/>
                  <a:gd name="T7" fmla="*/ 4 h 182"/>
                  <a:gd name="T8" fmla="*/ 0 w 351"/>
                  <a:gd name="T9" fmla="*/ 2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1"/>
                  <a:gd name="T16" fmla="*/ 0 h 182"/>
                  <a:gd name="T17" fmla="*/ 351 w 351"/>
                  <a:gd name="T18" fmla="*/ 182 h 1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1" h="182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1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240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9" name="Line 148"/>
              <p:cNvSpPr>
                <a:spLocks noChangeShapeType="1"/>
              </p:cNvSpPr>
              <p:nvPr/>
            </p:nvSpPr>
            <p:spPr bwMode="auto">
              <a:xfrm flipV="1">
                <a:off x="4133" y="2869"/>
                <a:ext cx="23" cy="6"/>
              </a:xfrm>
              <a:prstGeom prst="line">
                <a:avLst/>
              </a:prstGeom>
              <a:noFill/>
              <a:ln w="9360">
                <a:solidFill>
                  <a:srgbClr val="CC00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90" name="Line 149"/>
              <p:cNvSpPr>
                <a:spLocks noChangeShapeType="1"/>
              </p:cNvSpPr>
              <p:nvPr/>
            </p:nvSpPr>
            <p:spPr bwMode="auto">
              <a:xfrm flipV="1">
                <a:off x="4133" y="2925"/>
                <a:ext cx="23" cy="6"/>
              </a:xfrm>
              <a:prstGeom prst="line">
                <a:avLst/>
              </a:prstGeom>
              <a:noFill/>
              <a:ln w="9360">
                <a:solidFill>
                  <a:srgbClr val="CC00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91" name="Line 150"/>
              <p:cNvSpPr>
                <a:spLocks noChangeShapeType="1"/>
              </p:cNvSpPr>
              <p:nvPr/>
            </p:nvSpPr>
            <p:spPr bwMode="auto">
              <a:xfrm flipV="1">
                <a:off x="4133" y="2993"/>
                <a:ext cx="23" cy="6"/>
              </a:xfrm>
              <a:prstGeom prst="line">
                <a:avLst/>
              </a:prstGeom>
              <a:noFill/>
              <a:ln w="9360">
                <a:solidFill>
                  <a:srgbClr val="CC00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00" name="Group 151"/>
            <p:cNvGrpSpPr>
              <a:grpSpLocks/>
            </p:cNvGrpSpPr>
            <p:nvPr/>
          </p:nvGrpSpPr>
          <p:grpSpPr bwMode="auto">
            <a:xfrm>
              <a:off x="1955" y="2612"/>
              <a:ext cx="466" cy="691"/>
              <a:chOff x="1955" y="2612"/>
              <a:chExt cx="466" cy="691"/>
            </a:xfrm>
          </p:grpSpPr>
          <p:sp>
            <p:nvSpPr>
              <p:cNvPr id="24644" name="Freeform 152"/>
              <p:cNvSpPr>
                <a:spLocks noChangeArrowheads="1"/>
              </p:cNvSpPr>
              <p:nvPr/>
            </p:nvSpPr>
            <p:spPr bwMode="auto">
              <a:xfrm flipH="1">
                <a:off x="1955" y="2612"/>
                <a:ext cx="464" cy="147"/>
              </a:xfrm>
              <a:custGeom>
                <a:avLst/>
                <a:gdLst>
                  <a:gd name="T0" fmla="*/ 0 w 1291"/>
                  <a:gd name="T1" fmla="*/ 11 h 449"/>
                  <a:gd name="T2" fmla="*/ 27 w 1291"/>
                  <a:gd name="T3" fmla="*/ 16 h 449"/>
                  <a:gd name="T4" fmla="*/ 60 w 1291"/>
                  <a:gd name="T5" fmla="*/ 5 h 449"/>
                  <a:gd name="T6" fmla="*/ 34 w 1291"/>
                  <a:gd name="T7" fmla="*/ 0 h 449"/>
                  <a:gd name="T8" fmla="*/ 0 w 1291"/>
                  <a:gd name="T9" fmla="*/ 11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91"/>
                  <a:gd name="T16" fmla="*/ 0 h 449"/>
                  <a:gd name="T17" fmla="*/ 1291 w 1291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91" h="449">
                    <a:moveTo>
                      <a:pt x="0" y="307"/>
                    </a:moveTo>
                    <a:lnTo>
                      <a:pt x="577" y="448"/>
                    </a:lnTo>
                    <a:lnTo>
                      <a:pt x="1290" y="127"/>
                    </a:lnTo>
                    <a:lnTo>
                      <a:pt x="727" y="0"/>
                    </a:lnTo>
                    <a:lnTo>
                      <a:pt x="0" y="307"/>
                    </a:lnTo>
                  </a:path>
                </a:pathLst>
              </a:custGeom>
              <a:solidFill>
                <a:srgbClr val="FFFFFF"/>
              </a:solidFill>
              <a:ln w="32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45" name="Freeform 153"/>
              <p:cNvSpPr>
                <a:spLocks noChangeArrowheads="1"/>
              </p:cNvSpPr>
              <p:nvPr/>
            </p:nvSpPr>
            <p:spPr bwMode="auto">
              <a:xfrm flipH="1">
                <a:off x="1962" y="3127"/>
                <a:ext cx="450" cy="176"/>
              </a:xfrm>
              <a:custGeom>
                <a:avLst/>
                <a:gdLst>
                  <a:gd name="T0" fmla="*/ 0 w 1252"/>
                  <a:gd name="T1" fmla="*/ 11 h 536"/>
                  <a:gd name="T2" fmla="*/ 0 w 1252"/>
                  <a:gd name="T3" fmla="*/ 13 h 536"/>
                  <a:gd name="T4" fmla="*/ 26 w 1252"/>
                  <a:gd name="T5" fmla="*/ 19 h 536"/>
                  <a:gd name="T6" fmla="*/ 58 w 1252"/>
                  <a:gd name="T7" fmla="*/ 3 h 536"/>
                  <a:gd name="T8" fmla="*/ 58 w 1252"/>
                  <a:gd name="T9" fmla="*/ 0 h 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2"/>
                  <a:gd name="T16" fmla="*/ 0 h 536"/>
                  <a:gd name="T17" fmla="*/ 1252 w 1252"/>
                  <a:gd name="T18" fmla="*/ 536 h 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2" h="536">
                    <a:moveTo>
                      <a:pt x="0" y="292"/>
                    </a:moveTo>
                    <a:lnTo>
                      <a:pt x="0" y="370"/>
                    </a:lnTo>
                    <a:lnTo>
                      <a:pt x="567" y="535"/>
                    </a:lnTo>
                    <a:lnTo>
                      <a:pt x="1251" y="92"/>
                    </a:lnTo>
                    <a:lnTo>
                      <a:pt x="1251" y="0"/>
                    </a:lnTo>
                  </a:path>
                </a:pathLst>
              </a:custGeom>
              <a:solidFill>
                <a:srgbClr val="969696"/>
              </a:solidFill>
              <a:ln w="32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46" name="Freeform 154"/>
              <p:cNvSpPr>
                <a:spLocks noChangeArrowheads="1"/>
              </p:cNvSpPr>
              <p:nvPr/>
            </p:nvSpPr>
            <p:spPr bwMode="auto">
              <a:xfrm flipH="1">
                <a:off x="1955" y="2653"/>
                <a:ext cx="262" cy="633"/>
              </a:xfrm>
              <a:custGeom>
                <a:avLst/>
                <a:gdLst>
                  <a:gd name="T0" fmla="*/ 0 w 729"/>
                  <a:gd name="T1" fmla="*/ 12 h 1916"/>
                  <a:gd name="T2" fmla="*/ 0 w 729"/>
                  <a:gd name="T3" fmla="*/ 69 h 1916"/>
                  <a:gd name="T4" fmla="*/ 34 w 729"/>
                  <a:gd name="T5" fmla="*/ 53 h 1916"/>
                  <a:gd name="T6" fmla="*/ 34 w 729"/>
                  <a:gd name="T7" fmla="*/ 0 h 1916"/>
                  <a:gd name="T8" fmla="*/ 0 w 729"/>
                  <a:gd name="T9" fmla="*/ 12 h 19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9"/>
                  <a:gd name="T16" fmla="*/ 0 h 1916"/>
                  <a:gd name="T17" fmla="*/ 729 w 729"/>
                  <a:gd name="T18" fmla="*/ 1916 h 19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9" h="1916">
                    <a:moveTo>
                      <a:pt x="0" y="328"/>
                    </a:moveTo>
                    <a:lnTo>
                      <a:pt x="4" y="1915"/>
                    </a:lnTo>
                    <a:lnTo>
                      <a:pt x="728" y="1456"/>
                    </a:lnTo>
                    <a:lnTo>
                      <a:pt x="728" y="0"/>
                    </a:lnTo>
                    <a:lnTo>
                      <a:pt x="0" y="32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2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47" name="Freeform 155"/>
              <p:cNvSpPr>
                <a:spLocks noChangeArrowheads="1"/>
              </p:cNvSpPr>
              <p:nvPr/>
            </p:nvSpPr>
            <p:spPr bwMode="auto">
              <a:xfrm flipH="1">
                <a:off x="2214" y="2714"/>
                <a:ext cx="206" cy="569"/>
              </a:xfrm>
              <a:custGeom>
                <a:avLst/>
                <a:gdLst>
                  <a:gd name="T0" fmla="*/ 26 w 577"/>
                  <a:gd name="T1" fmla="*/ 5 h 1728"/>
                  <a:gd name="T2" fmla="*/ 26 w 577"/>
                  <a:gd name="T3" fmla="*/ 62 h 1728"/>
                  <a:gd name="T4" fmla="*/ 0 w 577"/>
                  <a:gd name="T5" fmla="*/ 56 h 1728"/>
                  <a:gd name="T6" fmla="*/ 0 w 577"/>
                  <a:gd name="T7" fmla="*/ 0 h 1728"/>
                  <a:gd name="T8" fmla="*/ 26 w 577"/>
                  <a:gd name="T9" fmla="*/ 5 h 17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7"/>
                  <a:gd name="T16" fmla="*/ 0 h 1728"/>
                  <a:gd name="T17" fmla="*/ 577 w 577"/>
                  <a:gd name="T18" fmla="*/ 1728 h 17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7" h="1728">
                    <a:moveTo>
                      <a:pt x="576" y="140"/>
                    </a:moveTo>
                    <a:lnTo>
                      <a:pt x="576" y="1727"/>
                    </a:lnTo>
                    <a:lnTo>
                      <a:pt x="0" y="1568"/>
                    </a:lnTo>
                    <a:lnTo>
                      <a:pt x="0" y="0"/>
                    </a:lnTo>
                    <a:lnTo>
                      <a:pt x="576" y="140"/>
                    </a:lnTo>
                  </a:path>
                </a:pathLst>
              </a:custGeom>
              <a:gradFill rotWithShape="0">
                <a:gsLst>
                  <a:gs pos="0">
                    <a:srgbClr val="EDEDED"/>
                  </a:gs>
                  <a:gs pos="100000">
                    <a:srgbClr val="B2B2B2"/>
                  </a:gs>
                </a:gsLst>
                <a:lin ang="5400000" scaled="1"/>
              </a:gradFill>
              <a:ln w="32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48" name="Line 156"/>
              <p:cNvSpPr>
                <a:spLocks noChangeShapeType="1"/>
              </p:cNvSpPr>
              <p:nvPr/>
            </p:nvSpPr>
            <p:spPr bwMode="auto">
              <a:xfrm flipH="1">
                <a:off x="2249" y="3194"/>
                <a:ext cx="144" cy="34"/>
              </a:xfrm>
              <a:prstGeom prst="line">
                <a:avLst/>
              </a:prstGeom>
              <a:noFill/>
              <a:ln w="6480">
                <a:solidFill>
                  <a:srgbClr val="67676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9" name="Oval 157"/>
              <p:cNvSpPr>
                <a:spLocks noChangeArrowheads="1"/>
              </p:cNvSpPr>
              <p:nvPr/>
            </p:nvSpPr>
            <p:spPr bwMode="auto">
              <a:xfrm flipH="1">
                <a:off x="2375" y="2741"/>
                <a:ext cx="22" cy="11"/>
              </a:xfrm>
              <a:prstGeom prst="ellipse">
                <a:avLst/>
              </a:prstGeom>
              <a:solidFill>
                <a:srgbClr val="CC0099"/>
              </a:solidFill>
              <a:ln w="216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50" name="Line 158"/>
              <p:cNvSpPr>
                <a:spLocks noChangeShapeType="1"/>
              </p:cNvSpPr>
              <p:nvPr/>
            </p:nvSpPr>
            <p:spPr bwMode="auto">
              <a:xfrm flipH="1">
                <a:off x="2249" y="3168"/>
                <a:ext cx="144" cy="34"/>
              </a:xfrm>
              <a:prstGeom prst="line">
                <a:avLst/>
              </a:prstGeom>
              <a:noFill/>
              <a:ln w="6480">
                <a:solidFill>
                  <a:srgbClr val="67676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1" name="Line 159"/>
              <p:cNvSpPr>
                <a:spLocks noChangeShapeType="1"/>
              </p:cNvSpPr>
              <p:nvPr/>
            </p:nvSpPr>
            <p:spPr bwMode="auto">
              <a:xfrm flipH="1">
                <a:off x="2249" y="3142"/>
                <a:ext cx="144" cy="34"/>
              </a:xfrm>
              <a:prstGeom prst="line">
                <a:avLst/>
              </a:prstGeom>
              <a:noFill/>
              <a:ln w="6480">
                <a:solidFill>
                  <a:srgbClr val="67676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2" name="Line 160"/>
              <p:cNvSpPr>
                <a:spLocks noChangeShapeType="1"/>
              </p:cNvSpPr>
              <p:nvPr/>
            </p:nvSpPr>
            <p:spPr bwMode="auto">
              <a:xfrm flipH="1">
                <a:off x="2249" y="3116"/>
                <a:ext cx="144" cy="34"/>
              </a:xfrm>
              <a:prstGeom prst="line">
                <a:avLst/>
              </a:prstGeom>
              <a:noFill/>
              <a:ln w="6480">
                <a:solidFill>
                  <a:srgbClr val="67676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3" name="Line 161"/>
              <p:cNvSpPr>
                <a:spLocks noChangeShapeType="1"/>
              </p:cNvSpPr>
              <p:nvPr/>
            </p:nvSpPr>
            <p:spPr bwMode="auto">
              <a:xfrm flipH="1">
                <a:off x="2249" y="3090"/>
                <a:ext cx="144" cy="34"/>
              </a:xfrm>
              <a:prstGeom prst="line">
                <a:avLst/>
              </a:prstGeom>
              <a:noFill/>
              <a:ln w="6480">
                <a:solidFill>
                  <a:srgbClr val="67676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4" name="Freeform 162"/>
              <p:cNvSpPr>
                <a:spLocks noChangeArrowheads="1"/>
              </p:cNvSpPr>
              <p:nvPr/>
            </p:nvSpPr>
            <p:spPr bwMode="auto">
              <a:xfrm flipH="1">
                <a:off x="2248" y="2841"/>
                <a:ext cx="141" cy="242"/>
              </a:xfrm>
              <a:custGeom>
                <a:avLst/>
                <a:gdLst>
                  <a:gd name="T0" fmla="*/ 0 w 397"/>
                  <a:gd name="T1" fmla="*/ 22 h 733"/>
                  <a:gd name="T2" fmla="*/ 18 w 397"/>
                  <a:gd name="T3" fmla="*/ 26 h 733"/>
                  <a:gd name="T4" fmla="*/ 18 w 397"/>
                  <a:gd name="T5" fmla="*/ 0 h 733"/>
                  <a:gd name="T6" fmla="*/ 0 60000 65536"/>
                  <a:gd name="T7" fmla="*/ 0 60000 65536"/>
                  <a:gd name="T8" fmla="*/ 0 60000 65536"/>
                  <a:gd name="T9" fmla="*/ 0 w 397"/>
                  <a:gd name="T10" fmla="*/ 0 h 733"/>
                  <a:gd name="T11" fmla="*/ 397 w 397"/>
                  <a:gd name="T12" fmla="*/ 733 h 7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7" h="733">
                    <a:moveTo>
                      <a:pt x="0" y="628"/>
                    </a:moveTo>
                    <a:lnTo>
                      <a:pt x="396" y="732"/>
                    </a:lnTo>
                    <a:lnTo>
                      <a:pt x="396" y="0"/>
                    </a:lnTo>
                  </a:path>
                </a:pathLst>
              </a:custGeom>
              <a:noFill/>
              <a:ln w="3240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55" name="Freeform 163"/>
              <p:cNvSpPr>
                <a:spLocks noChangeArrowheads="1"/>
              </p:cNvSpPr>
              <p:nvPr/>
            </p:nvSpPr>
            <p:spPr bwMode="auto">
              <a:xfrm flipH="1">
                <a:off x="2243" y="2793"/>
                <a:ext cx="162" cy="421"/>
              </a:xfrm>
              <a:custGeom>
                <a:avLst/>
                <a:gdLst>
                  <a:gd name="T0" fmla="*/ 21 w 453"/>
                  <a:gd name="T1" fmla="*/ 4 h 1278"/>
                  <a:gd name="T2" fmla="*/ 0 w 453"/>
                  <a:gd name="T3" fmla="*/ 0 h 1278"/>
                  <a:gd name="T4" fmla="*/ 0 w 453"/>
                  <a:gd name="T5" fmla="*/ 46 h 1278"/>
                  <a:gd name="T6" fmla="*/ 0 60000 65536"/>
                  <a:gd name="T7" fmla="*/ 0 60000 65536"/>
                  <a:gd name="T8" fmla="*/ 0 60000 65536"/>
                  <a:gd name="T9" fmla="*/ 0 w 453"/>
                  <a:gd name="T10" fmla="*/ 0 h 1278"/>
                  <a:gd name="T11" fmla="*/ 453 w 453"/>
                  <a:gd name="T12" fmla="*/ 1278 h 12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3" h="1278">
                    <a:moveTo>
                      <a:pt x="452" y="105"/>
                    </a:moveTo>
                    <a:lnTo>
                      <a:pt x="0" y="0"/>
                    </a:lnTo>
                    <a:lnTo>
                      <a:pt x="0" y="1277"/>
                    </a:lnTo>
                  </a:path>
                </a:pathLst>
              </a:custGeom>
              <a:noFill/>
              <a:ln w="648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56" name="Freeform 164"/>
              <p:cNvSpPr>
                <a:spLocks noChangeArrowheads="1"/>
              </p:cNvSpPr>
              <p:nvPr/>
            </p:nvSpPr>
            <p:spPr bwMode="auto">
              <a:xfrm flipH="1">
                <a:off x="2250" y="2809"/>
                <a:ext cx="144" cy="240"/>
              </a:xfrm>
              <a:custGeom>
                <a:avLst/>
                <a:gdLst>
                  <a:gd name="T0" fmla="*/ 19 w 402"/>
                  <a:gd name="T1" fmla="*/ 4 h 726"/>
                  <a:gd name="T2" fmla="*/ 0 w 402"/>
                  <a:gd name="T3" fmla="*/ 0 h 726"/>
                  <a:gd name="T4" fmla="*/ 0 w 402"/>
                  <a:gd name="T5" fmla="*/ 26 h 726"/>
                  <a:gd name="T6" fmla="*/ 0 60000 65536"/>
                  <a:gd name="T7" fmla="*/ 0 60000 65536"/>
                  <a:gd name="T8" fmla="*/ 0 60000 65536"/>
                  <a:gd name="T9" fmla="*/ 0 w 402"/>
                  <a:gd name="T10" fmla="*/ 0 h 726"/>
                  <a:gd name="T11" fmla="*/ 402 w 402"/>
                  <a:gd name="T12" fmla="*/ 726 h 7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2" h="726">
                    <a:moveTo>
                      <a:pt x="401" y="96"/>
                    </a:moveTo>
                    <a:lnTo>
                      <a:pt x="0" y="0"/>
                    </a:lnTo>
                    <a:lnTo>
                      <a:pt x="0" y="725"/>
                    </a:lnTo>
                  </a:path>
                </a:pathLst>
              </a:custGeom>
              <a:noFill/>
              <a:ln w="32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57" name="Line 165"/>
              <p:cNvSpPr>
                <a:spLocks noChangeShapeType="1"/>
              </p:cNvSpPr>
              <p:nvPr/>
            </p:nvSpPr>
            <p:spPr bwMode="auto">
              <a:xfrm flipH="1">
                <a:off x="2254" y="2864"/>
                <a:ext cx="140" cy="28"/>
              </a:xfrm>
              <a:prstGeom prst="line">
                <a:avLst/>
              </a:prstGeom>
              <a:noFill/>
              <a:ln w="3240">
                <a:solidFill>
                  <a:srgbClr val="67676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8" name="Line 166"/>
              <p:cNvSpPr>
                <a:spLocks noChangeShapeType="1"/>
              </p:cNvSpPr>
              <p:nvPr/>
            </p:nvSpPr>
            <p:spPr bwMode="auto">
              <a:xfrm flipH="1">
                <a:off x="2252" y="2915"/>
                <a:ext cx="142" cy="28"/>
              </a:xfrm>
              <a:prstGeom prst="line">
                <a:avLst/>
              </a:prstGeom>
              <a:noFill/>
              <a:ln w="3240">
                <a:solidFill>
                  <a:srgbClr val="67676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9" name="Line 167"/>
              <p:cNvSpPr>
                <a:spLocks noChangeShapeType="1"/>
              </p:cNvSpPr>
              <p:nvPr/>
            </p:nvSpPr>
            <p:spPr bwMode="auto">
              <a:xfrm flipH="1">
                <a:off x="2259" y="2979"/>
                <a:ext cx="135" cy="28"/>
              </a:xfrm>
              <a:prstGeom prst="line">
                <a:avLst/>
              </a:prstGeom>
              <a:noFill/>
              <a:ln w="3240">
                <a:solidFill>
                  <a:srgbClr val="67676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0" name="Freeform 168"/>
              <p:cNvSpPr>
                <a:spLocks noChangeArrowheads="1"/>
              </p:cNvSpPr>
              <p:nvPr/>
            </p:nvSpPr>
            <p:spPr bwMode="auto">
              <a:xfrm flipH="1">
                <a:off x="2297" y="2839"/>
                <a:ext cx="54" cy="26"/>
              </a:xfrm>
              <a:custGeom>
                <a:avLst/>
                <a:gdLst>
                  <a:gd name="T0" fmla="*/ 0 w 152"/>
                  <a:gd name="T1" fmla="*/ 0 h 82"/>
                  <a:gd name="T2" fmla="*/ 0 w 152"/>
                  <a:gd name="T3" fmla="*/ 2 h 82"/>
                  <a:gd name="T4" fmla="*/ 7 w 152"/>
                  <a:gd name="T5" fmla="*/ 3 h 82"/>
                  <a:gd name="T6" fmla="*/ 7 w 152"/>
                  <a:gd name="T7" fmla="*/ 1 h 82"/>
                  <a:gd name="T8" fmla="*/ 0 w 152"/>
                  <a:gd name="T9" fmla="*/ 0 h 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2"/>
                  <a:gd name="T16" fmla="*/ 0 h 82"/>
                  <a:gd name="T17" fmla="*/ 152 w 152"/>
                  <a:gd name="T18" fmla="*/ 82 h 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2" h="82">
                    <a:moveTo>
                      <a:pt x="0" y="0"/>
                    </a:moveTo>
                    <a:lnTo>
                      <a:pt x="0" y="48"/>
                    </a:lnTo>
                    <a:lnTo>
                      <a:pt x="151" y="81"/>
                    </a:lnTo>
                    <a:lnTo>
                      <a:pt x="151" y="3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9A9A9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61" name="Line 169"/>
              <p:cNvSpPr>
                <a:spLocks noChangeShapeType="1"/>
              </p:cNvSpPr>
              <p:nvPr/>
            </p:nvSpPr>
            <p:spPr bwMode="auto">
              <a:xfrm flipH="1">
                <a:off x="2270" y="2843"/>
                <a:ext cx="104" cy="19"/>
              </a:xfrm>
              <a:prstGeom prst="line">
                <a:avLst/>
              </a:prstGeom>
              <a:noFill/>
              <a:ln w="6480">
                <a:solidFill>
                  <a:srgbClr val="91919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2" name="Freeform 170"/>
              <p:cNvSpPr>
                <a:spLocks noChangeArrowheads="1"/>
              </p:cNvSpPr>
              <p:nvPr/>
            </p:nvSpPr>
            <p:spPr bwMode="auto">
              <a:xfrm flipH="1">
                <a:off x="2260" y="2936"/>
                <a:ext cx="123" cy="50"/>
              </a:xfrm>
              <a:custGeom>
                <a:avLst/>
                <a:gdLst>
                  <a:gd name="T0" fmla="*/ 0 w 351"/>
                  <a:gd name="T1" fmla="*/ 2 h 183"/>
                  <a:gd name="T2" fmla="*/ 0 w 351"/>
                  <a:gd name="T3" fmla="*/ 0 h 183"/>
                  <a:gd name="T4" fmla="*/ 15 w 351"/>
                  <a:gd name="T5" fmla="*/ 2 h 183"/>
                  <a:gd name="T6" fmla="*/ 15 w 351"/>
                  <a:gd name="T7" fmla="*/ 4 h 183"/>
                  <a:gd name="T8" fmla="*/ 0 w 351"/>
                  <a:gd name="T9" fmla="*/ 2 h 1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1"/>
                  <a:gd name="T16" fmla="*/ 0 h 183"/>
                  <a:gd name="T17" fmla="*/ 351 w 351"/>
                  <a:gd name="T18" fmla="*/ 183 h 1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1" h="183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2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240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63" name="Freeform 171"/>
              <p:cNvSpPr>
                <a:spLocks noChangeArrowheads="1"/>
              </p:cNvSpPr>
              <p:nvPr/>
            </p:nvSpPr>
            <p:spPr bwMode="auto">
              <a:xfrm flipH="1">
                <a:off x="2260" y="3000"/>
                <a:ext cx="123" cy="56"/>
              </a:xfrm>
              <a:custGeom>
                <a:avLst/>
                <a:gdLst>
                  <a:gd name="T0" fmla="*/ 0 w 351"/>
                  <a:gd name="T1" fmla="*/ 2 h 182"/>
                  <a:gd name="T2" fmla="*/ 0 w 351"/>
                  <a:gd name="T3" fmla="*/ 0 h 182"/>
                  <a:gd name="T4" fmla="*/ 15 w 351"/>
                  <a:gd name="T5" fmla="*/ 3 h 182"/>
                  <a:gd name="T6" fmla="*/ 15 w 351"/>
                  <a:gd name="T7" fmla="*/ 5 h 182"/>
                  <a:gd name="T8" fmla="*/ 0 w 351"/>
                  <a:gd name="T9" fmla="*/ 2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1"/>
                  <a:gd name="T16" fmla="*/ 0 h 182"/>
                  <a:gd name="T17" fmla="*/ 351 w 351"/>
                  <a:gd name="T18" fmla="*/ 182 h 1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1" h="182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1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240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64" name="Freeform 172"/>
              <p:cNvSpPr>
                <a:spLocks noChangeArrowheads="1"/>
              </p:cNvSpPr>
              <p:nvPr/>
            </p:nvSpPr>
            <p:spPr bwMode="auto">
              <a:xfrm flipH="1">
                <a:off x="2260" y="2879"/>
                <a:ext cx="126" cy="51"/>
              </a:xfrm>
              <a:custGeom>
                <a:avLst/>
                <a:gdLst>
                  <a:gd name="T0" fmla="*/ 0 w 351"/>
                  <a:gd name="T1" fmla="*/ 2 h 182"/>
                  <a:gd name="T2" fmla="*/ 0 w 351"/>
                  <a:gd name="T3" fmla="*/ 0 h 182"/>
                  <a:gd name="T4" fmla="*/ 16 w 351"/>
                  <a:gd name="T5" fmla="*/ 2 h 182"/>
                  <a:gd name="T6" fmla="*/ 16 w 351"/>
                  <a:gd name="T7" fmla="*/ 4 h 182"/>
                  <a:gd name="T8" fmla="*/ 0 w 351"/>
                  <a:gd name="T9" fmla="*/ 2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1"/>
                  <a:gd name="T16" fmla="*/ 0 h 182"/>
                  <a:gd name="T17" fmla="*/ 351 w 351"/>
                  <a:gd name="T18" fmla="*/ 182 h 1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1" h="182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1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240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65" name="Line 173"/>
              <p:cNvSpPr>
                <a:spLocks noChangeShapeType="1"/>
              </p:cNvSpPr>
              <p:nvPr/>
            </p:nvSpPr>
            <p:spPr bwMode="auto">
              <a:xfrm flipV="1">
                <a:off x="2271" y="2910"/>
                <a:ext cx="23" cy="6"/>
              </a:xfrm>
              <a:prstGeom prst="line">
                <a:avLst/>
              </a:prstGeom>
              <a:noFill/>
              <a:ln w="9360">
                <a:solidFill>
                  <a:srgbClr val="CC00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6" name="Line 174"/>
              <p:cNvSpPr>
                <a:spLocks noChangeShapeType="1"/>
              </p:cNvSpPr>
              <p:nvPr/>
            </p:nvSpPr>
            <p:spPr bwMode="auto">
              <a:xfrm flipV="1">
                <a:off x="2271" y="2966"/>
                <a:ext cx="23" cy="6"/>
              </a:xfrm>
              <a:prstGeom prst="line">
                <a:avLst/>
              </a:prstGeom>
              <a:noFill/>
              <a:ln w="9360">
                <a:solidFill>
                  <a:srgbClr val="CC00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7" name="Line 175"/>
              <p:cNvSpPr>
                <a:spLocks noChangeShapeType="1"/>
              </p:cNvSpPr>
              <p:nvPr/>
            </p:nvSpPr>
            <p:spPr bwMode="auto">
              <a:xfrm flipV="1">
                <a:off x="2271" y="3034"/>
                <a:ext cx="23" cy="6"/>
              </a:xfrm>
              <a:prstGeom prst="line">
                <a:avLst/>
              </a:prstGeom>
              <a:noFill/>
              <a:ln w="9360">
                <a:solidFill>
                  <a:srgbClr val="CC00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01" name="Text Box 176"/>
            <p:cNvSpPr txBox="1">
              <a:spLocks noChangeArrowheads="1"/>
            </p:cNvSpPr>
            <p:nvPr/>
          </p:nvSpPr>
          <p:spPr bwMode="auto">
            <a:xfrm>
              <a:off x="1261" y="2536"/>
              <a:ext cx="638" cy="267"/>
            </a:xfrm>
            <a:prstGeom prst="rect">
              <a:avLst/>
            </a:prstGeom>
            <a:gradFill rotWithShape="0">
              <a:gsLst>
                <a:gs pos="0">
                  <a:srgbClr val="FF9999"/>
                </a:gs>
                <a:gs pos="100000">
                  <a:srgbClr val="FFFFFF"/>
                </a:gs>
              </a:gsLst>
              <a:lin ang="5400000" scaled="1"/>
            </a:gradFill>
            <a:ln w="21600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8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>
                  <a:latin typeface="Arial Narrow" charset="0"/>
                  <a:ea typeface="新細明體" pitchFamily="16" charset="-120"/>
                </a:rPr>
                <a:t>Restricted</a:t>
              </a:r>
            </a:p>
            <a:p>
              <a:pPr algn="ctr">
                <a:lnSpc>
                  <a:spcPct val="8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>
                  <a:latin typeface="Arial Narrow" charset="0"/>
                  <a:ea typeface="新細明體" pitchFamily="16" charset="-120"/>
                </a:rPr>
                <a:t>Data</a:t>
              </a:r>
            </a:p>
          </p:txBody>
        </p:sp>
        <p:grpSp>
          <p:nvGrpSpPr>
            <p:cNvPr id="24602" name="Group 177"/>
            <p:cNvGrpSpPr>
              <a:grpSpLocks/>
            </p:cNvGrpSpPr>
            <p:nvPr/>
          </p:nvGrpSpPr>
          <p:grpSpPr bwMode="auto">
            <a:xfrm>
              <a:off x="1645" y="2689"/>
              <a:ext cx="519" cy="579"/>
              <a:chOff x="1645" y="2689"/>
              <a:chExt cx="519" cy="579"/>
            </a:xfrm>
          </p:grpSpPr>
          <p:sp>
            <p:nvSpPr>
              <p:cNvPr id="24603" name="AutoShape 178"/>
              <p:cNvSpPr>
                <a:spLocks noChangeArrowheads="1"/>
              </p:cNvSpPr>
              <p:nvPr/>
            </p:nvSpPr>
            <p:spPr bwMode="auto">
              <a:xfrm>
                <a:off x="1645" y="2804"/>
                <a:ext cx="459" cy="458"/>
              </a:xfrm>
              <a:prstGeom prst="can">
                <a:avLst>
                  <a:gd name="adj" fmla="val 25569"/>
                </a:avLst>
              </a:prstGeom>
              <a:gradFill rotWithShape="0">
                <a:gsLst>
                  <a:gs pos="0">
                    <a:srgbClr val="008080"/>
                  </a:gs>
                  <a:gs pos="50000">
                    <a:srgbClr val="33CCCC"/>
                  </a:gs>
                  <a:gs pos="100000">
                    <a:srgbClr val="008080"/>
                  </a:gs>
                </a:gsLst>
                <a:lin ang="10800000" scaled="1"/>
              </a:gradFill>
              <a:ln w="126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604" name="Group 179"/>
              <p:cNvGrpSpPr>
                <a:grpSpLocks/>
              </p:cNvGrpSpPr>
              <p:nvPr/>
            </p:nvGrpSpPr>
            <p:grpSpPr bwMode="auto">
              <a:xfrm>
                <a:off x="1728" y="2689"/>
                <a:ext cx="436" cy="579"/>
                <a:chOff x="1728" y="2689"/>
                <a:chExt cx="436" cy="579"/>
              </a:xfrm>
            </p:grpSpPr>
            <p:sp>
              <p:nvSpPr>
                <p:cNvPr id="24605" name="Freeform 180"/>
                <p:cNvSpPr>
                  <a:spLocks noChangeArrowheads="1"/>
                </p:cNvSpPr>
                <p:nvPr/>
              </p:nvSpPr>
              <p:spPr bwMode="auto">
                <a:xfrm>
                  <a:off x="1847" y="2831"/>
                  <a:ext cx="217" cy="362"/>
                </a:xfrm>
                <a:custGeom>
                  <a:avLst/>
                  <a:gdLst>
                    <a:gd name="T0" fmla="*/ 0 w 528"/>
                    <a:gd name="T1" fmla="*/ 0 h 960"/>
                    <a:gd name="T2" fmla="*/ 0 w 528"/>
                    <a:gd name="T3" fmla="*/ 52 h 960"/>
                    <a:gd name="T4" fmla="*/ 37 w 528"/>
                    <a:gd name="T5" fmla="*/ 52 h 960"/>
                    <a:gd name="T6" fmla="*/ 0 60000 65536"/>
                    <a:gd name="T7" fmla="*/ 0 60000 65536"/>
                    <a:gd name="T8" fmla="*/ 0 60000 65536"/>
                    <a:gd name="T9" fmla="*/ 0 w 528"/>
                    <a:gd name="T10" fmla="*/ 0 h 960"/>
                    <a:gd name="T11" fmla="*/ 528 w 528"/>
                    <a:gd name="T12" fmla="*/ 960 h 96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28" h="960">
                      <a:moveTo>
                        <a:pt x="0" y="0"/>
                      </a:moveTo>
                      <a:lnTo>
                        <a:pt x="0" y="960"/>
                      </a:lnTo>
                      <a:lnTo>
                        <a:pt x="528" y="960"/>
                      </a:ln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06" name="Line 181"/>
                <p:cNvSpPr>
                  <a:spLocks noChangeShapeType="1"/>
                </p:cNvSpPr>
                <p:nvPr/>
              </p:nvSpPr>
              <p:spPr bwMode="auto">
                <a:xfrm>
                  <a:off x="1847" y="2995"/>
                  <a:ext cx="198" cy="0"/>
                </a:xfrm>
                <a:prstGeom prst="line">
                  <a:avLst/>
                </a:prstGeom>
                <a:noFill/>
                <a:ln w="1908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4607" name="Group 182"/>
                <p:cNvGrpSpPr>
                  <a:grpSpLocks/>
                </p:cNvGrpSpPr>
                <p:nvPr/>
              </p:nvGrpSpPr>
              <p:grpSpPr bwMode="auto">
                <a:xfrm>
                  <a:off x="2003" y="3103"/>
                  <a:ext cx="161" cy="165"/>
                  <a:chOff x="2003" y="3103"/>
                  <a:chExt cx="161" cy="165"/>
                </a:xfrm>
              </p:grpSpPr>
              <p:grpSp>
                <p:nvGrpSpPr>
                  <p:cNvPr id="24636" name="Group 183"/>
                  <p:cNvGrpSpPr>
                    <a:grpSpLocks/>
                  </p:cNvGrpSpPr>
                  <p:nvPr/>
                </p:nvGrpSpPr>
                <p:grpSpPr bwMode="auto">
                  <a:xfrm>
                    <a:off x="2003" y="3103"/>
                    <a:ext cx="161" cy="165"/>
                    <a:chOff x="2003" y="3103"/>
                    <a:chExt cx="161" cy="165"/>
                  </a:xfrm>
                </p:grpSpPr>
                <p:sp>
                  <p:nvSpPr>
                    <p:cNvPr id="24642" name="Freeform 1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06" y="3106"/>
                      <a:ext cx="158" cy="162"/>
                    </a:xfrm>
                    <a:custGeom>
                      <a:avLst/>
                      <a:gdLst>
                        <a:gd name="T0" fmla="*/ 17 w 384"/>
                        <a:gd name="T1" fmla="*/ 0 h 432"/>
                        <a:gd name="T2" fmla="*/ 0 w 384"/>
                        <a:gd name="T3" fmla="*/ 0 h 432"/>
                        <a:gd name="T4" fmla="*/ 0 w 384"/>
                        <a:gd name="T5" fmla="*/ 23 h 432"/>
                        <a:gd name="T6" fmla="*/ 27 w 384"/>
                        <a:gd name="T7" fmla="*/ 23 h 432"/>
                        <a:gd name="T8" fmla="*/ 27 w 384"/>
                        <a:gd name="T9" fmla="*/ 5 h 432"/>
                        <a:gd name="T10" fmla="*/ 20 w 384"/>
                        <a:gd name="T11" fmla="*/ 0 h 432"/>
                        <a:gd name="T12" fmla="*/ 17 w 384"/>
                        <a:gd name="T13" fmla="*/ 0 h 432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384"/>
                        <a:gd name="T22" fmla="*/ 0 h 432"/>
                        <a:gd name="T23" fmla="*/ 384 w 384"/>
                        <a:gd name="T24" fmla="*/ 432 h 432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384" h="432">
                          <a:moveTo>
                            <a:pt x="240" y="0"/>
                          </a:moveTo>
                          <a:lnTo>
                            <a:pt x="0" y="0"/>
                          </a:lnTo>
                          <a:lnTo>
                            <a:pt x="0" y="432"/>
                          </a:lnTo>
                          <a:lnTo>
                            <a:pt x="384" y="432"/>
                          </a:lnTo>
                          <a:lnTo>
                            <a:pt x="384" y="96"/>
                          </a:lnTo>
                          <a:lnTo>
                            <a:pt x="288" y="0"/>
                          </a:lnTo>
                          <a:lnTo>
                            <a:pt x="24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643" name="Freeform 1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03" y="3103"/>
                      <a:ext cx="158" cy="162"/>
                    </a:xfrm>
                    <a:custGeom>
                      <a:avLst/>
                      <a:gdLst>
                        <a:gd name="T0" fmla="*/ 17 w 384"/>
                        <a:gd name="T1" fmla="*/ 0 h 432"/>
                        <a:gd name="T2" fmla="*/ 0 w 384"/>
                        <a:gd name="T3" fmla="*/ 0 h 432"/>
                        <a:gd name="T4" fmla="*/ 0 w 384"/>
                        <a:gd name="T5" fmla="*/ 23 h 432"/>
                        <a:gd name="T6" fmla="*/ 27 w 384"/>
                        <a:gd name="T7" fmla="*/ 23 h 432"/>
                        <a:gd name="T8" fmla="*/ 27 w 384"/>
                        <a:gd name="T9" fmla="*/ 5 h 432"/>
                        <a:gd name="T10" fmla="*/ 20 w 384"/>
                        <a:gd name="T11" fmla="*/ 0 h 432"/>
                        <a:gd name="T12" fmla="*/ 17 w 384"/>
                        <a:gd name="T13" fmla="*/ 0 h 432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384"/>
                        <a:gd name="T22" fmla="*/ 0 h 432"/>
                        <a:gd name="T23" fmla="*/ 384 w 384"/>
                        <a:gd name="T24" fmla="*/ 432 h 432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384" h="432">
                          <a:moveTo>
                            <a:pt x="240" y="0"/>
                          </a:moveTo>
                          <a:lnTo>
                            <a:pt x="0" y="0"/>
                          </a:lnTo>
                          <a:lnTo>
                            <a:pt x="0" y="432"/>
                          </a:lnTo>
                          <a:lnTo>
                            <a:pt x="384" y="432"/>
                          </a:lnTo>
                          <a:lnTo>
                            <a:pt x="384" y="96"/>
                          </a:lnTo>
                          <a:lnTo>
                            <a:pt x="288" y="0"/>
                          </a:lnTo>
                          <a:lnTo>
                            <a:pt x="24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4637" name="Freeform 186"/>
                  <p:cNvSpPr>
                    <a:spLocks noChangeArrowheads="1"/>
                  </p:cNvSpPr>
                  <p:nvPr/>
                </p:nvSpPr>
                <p:spPr bwMode="auto">
                  <a:xfrm>
                    <a:off x="2003" y="3139"/>
                    <a:ext cx="158" cy="126"/>
                  </a:xfrm>
                  <a:custGeom>
                    <a:avLst/>
                    <a:gdLst>
                      <a:gd name="T0" fmla="*/ 0 w 384"/>
                      <a:gd name="T1" fmla="*/ 18 h 336"/>
                      <a:gd name="T2" fmla="*/ 27 w 384"/>
                      <a:gd name="T3" fmla="*/ 18 h 336"/>
                      <a:gd name="T4" fmla="*/ 27 w 384"/>
                      <a:gd name="T5" fmla="*/ 0 h 336"/>
                      <a:gd name="T6" fmla="*/ 0 60000 65536"/>
                      <a:gd name="T7" fmla="*/ 0 60000 65536"/>
                      <a:gd name="T8" fmla="*/ 0 60000 65536"/>
                      <a:gd name="T9" fmla="*/ 0 w 384"/>
                      <a:gd name="T10" fmla="*/ 0 h 336"/>
                      <a:gd name="T11" fmla="*/ 384 w 384"/>
                      <a:gd name="T12" fmla="*/ 336 h 3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4" h="336">
                        <a:moveTo>
                          <a:pt x="0" y="336"/>
                        </a:moveTo>
                        <a:lnTo>
                          <a:pt x="384" y="336"/>
                        </a:lnTo>
                        <a:lnTo>
                          <a:pt x="384" y="0"/>
                        </a:lnTo>
                      </a:path>
                    </a:pathLst>
                  </a:custGeom>
                  <a:noFill/>
                  <a:ln w="12600">
                    <a:solidFill>
                      <a:srgbClr val="CECECE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24638" name="Group 187"/>
                  <p:cNvGrpSpPr>
                    <a:grpSpLocks/>
                  </p:cNvGrpSpPr>
                  <p:nvPr/>
                </p:nvGrpSpPr>
                <p:grpSpPr bwMode="auto">
                  <a:xfrm>
                    <a:off x="2122" y="3103"/>
                    <a:ext cx="39" cy="35"/>
                    <a:chOff x="2122" y="3103"/>
                    <a:chExt cx="39" cy="35"/>
                  </a:xfrm>
                </p:grpSpPr>
                <p:sp>
                  <p:nvSpPr>
                    <p:cNvPr id="24640" name="Freeform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22" y="3103"/>
                      <a:ext cx="39" cy="35"/>
                    </a:xfrm>
                    <a:custGeom>
                      <a:avLst/>
                      <a:gdLst>
                        <a:gd name="T0" fmla="*/ 0 w 96"/>
                        <a:gd name="T1" fmla="*/ 0 h 96"/>
                        <a:gd name="T2" fmla="*/ 0 w 96"/>
                        <a:gd name="T3" fmla="*/ 5 h 96"/>
                        <a:gd name="T4" fmla="*/ 7 w 96"/>
                        <a:gd name="T5" fmla="*/ 5 h 96"/>
                        <a:gd name="T6" fmla="*/ 0 w 96"/>
                        <a:gd name="T7" fmla="*/ 0 h 96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96"/>
                        <a:gd name="T13" fmla="*/ 0 h 96"/>
                        <a:gd name="T14" fmla="*/ 96 w 96"/>
                        <a:gd name="T15" fmla="*/ 96 h 9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96" h="96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96" y="9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ECECE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641" name="Freeform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22" y="3103"/>
                      <a:ext cx="39" cy="35"/>
                    </a:xfrm>
                    <a:custGeom>
                      <a:avLst/>
                      <a:gdLst>
                        <a:gd name="T0" fmla="*/ 0 w 96"/>
                        <a:gd name="T1" fmla="*/ 0 h 96"/>
                        <a:gd name="T2" fmla="*/ 0 w 96"/>
                        <a:gd name="T3" fmla="*/ 5 h 96"/>
                        <a:gd name="T4" fmla="*/ 7 w 96"/>
                        <a:gd name="T5" fmla="*/ 5 h 96"/>
                        <a:gd name="T6" fmla="*/ 0 w 96"/>
                        <a:gd name="T7" fmla="*/ 0 h 96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96"/>
                        <a:gd name="T13" fmla="*/ 0 h 96"/>
                        <a:gd name="T14" fmla="*/ 96 w 96"/>
                        <a:gd name="T15" fmla="*/ 96 h 9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96" h="96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96" y="96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4639" name="Freeform 190"/>
                  <p:cNvSpPr>
                    <a:spLocks noChangeArrowheads="1"/>
                  </p:cNvSpPr>
                  <p:nvPr/>
                </p:nvSpPr>
                <p:spPr bwMode="auto">
                  <a:xfrm>
                    <a:off x="2003" y="3103"/>
                    <a:ext cx="118" cy="162"/>
                  </a:xfrm>
                  <a:custGeom>
                    <a:avLst/>
                    <a:gdLst>
                      <a:gd name="T0" fmla="*/ 0 w 288"/>
                      <a:gd name="T1" fmla="*/ 23 h 432"/>
                      <a:gd name="T2" fmla="*/ 0 w 288"/>
                      <a:gd name="T3" fmla="*/ 0 h 432"/>
                      <a:gd name="T4" fmla="*/ 20 w 288"/>
                      <a:gd name="T5" fmla="*/ 0 h 432"/>
                      <a:gd name="T6" fmla="*/ 20 w 288"/>
                      <a:gd name="T7" fmla="*/ 5 h 4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8"/>
                      <a:gd name="T13" fmla="*/ 0 h 432"/>
                      <a:gd name="T14" fmla="*/ 288 w 288"/>
                      <a:gd name="T15" fmla="*/ 432 h 43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8" h="432">
                        <a:moveTo>
                          <a:pt x="0" y="432"/>
                        </a:moveTo>
                        <a:lnTo>
                          <a:pt x="0" y="0"/>
                        </a:lnTo>
                        <a:lnTo>
                          <a:pt x="288" y="0"/>
                        </a:lnTo>
                        <a:lnTo>
                          <a:pt x="288" y="96"/>
                        </a:lnTo>
                      </a:path>
                    </a:pathLst>
                  </a:custGeom>
                  <a:noFill/>
                  <a:ln w="12600">
                    <a:solidFill>
                      <a:srgbClr val="91919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4608" name="Group 191"/>
                <p:cNvGrpSpPr>
                  <a:grpSpLocks/>
                </p:cNvGrpSpPr>
                <p:nvPr/>
              </p:nvGrpSpPr>
              <p:grpSpPr bwMode="auto">
                <a:xfrm>
                  <a:off x="2003" y="2904"/>
                  <a:ext cx="161" cy="165"/>
                  <a:chOff x="2003" y="2904"/>
                  <a:chExt cx="161" cy="165"/>
                </a:xfrm>
              </p:grpSpPr>
              <p:grpSp>
                <p:nvGrpSpPr>
                  <p:cNvPr id="24628" name="Group 192"/>
                  <p:cNvGrpSpPr>
                    <a:grpSpLocks/>
                  </p:cNvGrpSpPr>
                  <p:nvPr/>
                </p:nvGrpSpPr>
                <p:grpSpPr bwMode="auto">
                  <a:xfrm>
                    <a:off x="2003" y="2904"/>
                    <a:ext cx="161" cy="165"/>
                    <a:chOff x="2003" y="2904"/>
                    <a:chExt cx="161" cy="165"/>
                  </a:xfrm>
                </p:grpSpPr>
                <p:sp>
                  <p:nvSpPr>
                    <p:cNvPr id="24634" name="Freeform 1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06" y="2907"/>
                      <a:ext cx="158" cy="162"/>
                    </a:xfrm>
                    <a:custGeom>
                      <a:avLst/>
                      <a:gdLst>
                        <a:gd name="T0" fmla="*/ 17 w 384"/>
                        <a:gd name="T1" fmla="*/ 0 h 432"/>
                        <a:gd name="T2" fmla="*/ 0 w 384"/>
                        <a:gd name="T3" fmla="*/ 0 h 432"/>
                        <a:gd name="T4" fmla="*/ 0 w 384"/>
                        <a:gd name="T5" fmla="*/ 23 h 432"/>
                        <a:gd name="T6" fmla="*/ 27 w 384"/>
                        <a:gd name="T7" fmla="*/ 23 h 432"/>
                        <a:gd name="T8" fmla="*/ 27 w 384"/>
                        <a:gd name="T9" fmla="*/ 5 h 432"/>
                        <a:gd name="T10" fmla="*/ 20 w 384"/>
                        <a:gd name="T11" fmla="*/ 0 h 432"/>
                        <a:gd name="T12" fmla="*/ 17 w 384"/>
                        <a:gd name="T13" fmla="*/ 0 h 432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384"/>
                        <a:gd name="T22" fmla="*/ 0 h 432"/>
                        <a:gd name="T23" fmla="*/ 384 w 384"/>
                        <a:gd name="T24" fmla="*/ 432 h 432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384" h="432">
                          <a:moveTo>
                            <a:pt x="240" y="0"/>
                          </a:moveTo>
                          <a:lnTo>
                            <a:pt x="0" y="0"/>
                          </a:lnTo>
                          <a:lnTo>
                            <a:pt x="0" y="432"/>
                          </a:lnTo>
                          <a:lnTo>
                            <a:pt x="384" y="432"/>
                          </a:lnTo>
                          <a:lnTo>
                            <a:pt x="384" y="96"/>
                          </a:lnTo>
                          <a:lnTo>
                            <a:pt x="288" y="0"/>
                          </a:lnTo>
                          <a:lnTo>
                            <a:pt x="24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635" name="Freeform 1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03" y="2904"/>
                      <a:ext cx="158" cy="162"/>
                    </a:xfrm>
                    <a:custGeom>
                      <a:avLst/>
                      <a:gdLst>
                        <a:gd name="T0" fmla="*/ 17 w 384"/>
                        <a:gd name="T1" fmla="*/ 0 h 432"/>
                        <a:gd name="T2" fmla="*/ 0 w 384"/>
                        <a:gd name="T3" fmla="*/ 0 h 432"/>
                        <a:gd name="T4" fmla="*/ 0 w 384"/>
                        <a:gd name="T5" fmla="*/ 23 h 432"/>
                        <a:gd name="T6" fmla="*/ 27 w 384"/>
                        <a:gd name="T7" fmla="*/ 23 h 432"/>
                        <a:gd name="T8" fmla="*/ 27 w 384"/>
                        <a:gd name="T9" fmla="*/ 5 h 432"/>
                        <a:gd name="T10" fmla="*/ 20 w 384"/>
                        <a:gd name="T11" fmla="*/ 0 h 432"/>
                        <a:gd name="T12" fmla="*/ 17 w 384"/>
                        <a:gd name="T13" fmla="*/ 0 h 432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384"/>
                        <a:gd name="T22" fmla="*/ 0 h 432"/>
                        <a:gd name="T23" fmla="*/ 384 w 384"/>
                        <a:gd name="T24" fmla="*/ 432 h 432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384" h="432">
                          <a:moveTo>
                            <a:pt x="240" y="0"/>
                          </a:moveTo>
                          <a:lnTo>
                            <a:pt x="0" y="0"/>
                          </a:lnTo>
                          <a:lnTo>
                            <a:pt x="0" y="432"/>
                          </a:lnTo>
                          <a:lnTo>
                            <a:pt x="384" y="432"/>
                          </a:lnTo>
                          <a:lnTo>
                            <a:pt x="384" y="96"/>
                          </a:lnTo>
                          <a:lnTo>
                            <a:pt x="288" y="0"/>
                          </a:lnTo>
                          <a:lnTo>
                            <a:pt x="24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4629" name="Freeform 195"/>
                  <p:cNvSpPr>
                    <a:spLocks noChangeArrowheads="1"/>
                  </p:cNvSpPr>
                  <p:nvPr/>
                </p:nvSpPr>
                <p:spPr bwMode="auto">
                  <a:xfrm>
                    <a:off x="2003" y="2940"/>
                    <a:ext cx="158" cy="126"/>
                  </a:xfrm>
                  <a:custGeom>
                    <a:avLst/>
                    <a:gdLst>
                      <a:gd name="T0" fmla="*/ 0 w 384"/>
                      <a:gd name="T1" fmla="*/ 18 h 336"/>
                      <a:gd name="T2" fmla="*/ 27 w 384"/>
                      <a:gd name="T3" fmla="*/ 18 h 336"/>
                      <a:gd name="T4" fmla="*/ 27 w 384"/>
                      <a:gd name="T5" fmla="*/ 0 h 336"/>
                      <a:gd name="T6" fmla="*/ 0 60000 65536"/>
                      <a:gd name="T7" fmla="*/ 0 60000 65536"/>
                      <a:gd name="T8" fmla="*/ 0 60000 65536"/>
                      <a:gd name="T9" fmla="*/ 0 w 384"/>
                      <a:gd name="T10" fmla="*/ 0 h 336"/>
                      <a:gd name="T11" fmla="*/ 384 w 384"/>
                      <a:gd name="T12" fmla="*/ 336 h 3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4" h="336">
                        <a:moveTo>
                          <a:pt x="0" y="336"/>
                        </a:moveTo>
                        <a:lnTo>
                          <a:pt x="384" y="336"/>
                        </a:lnTo>
                        <a:lnTo>
                          <a:pt x="384" y="0"/>
                        </a:lnTo>
                      </a:path>
                    </a:pathLst>
                  </a:custGeom>
                  <a:noFill/>
                  <a:ln w="12600">
                    <a:solidFill>
                      <a:srgbClr val="CECECE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24630" name="Group 196"/>
                  <p:cNvGrpSpPr>
                    <a:grpSpLocks/>
                  </p:cNvGrpSpPr>
                  <p:nvPr/>
                </p:nvGrpSpPr>
                <p:grpSpPr bwMode="auto">
                  <a:xfrm>
                    <a:off x="2122" y="2904"/>
                    <a:ext cx="39" cy="35"/>
                    <a:chOff x="2122" y="2904"/>
                    <a:chExt cx="39" cy="35"/>
                  </a:xfrm>
                </p:grpSpPr>
                <p:sp>
                  <p:nvSpPr>
                    <p:cNvPr id="24632" name="Freeform 1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22" y="2904"/>
                      <a:ext cx="39" cy="35"/>
                    </a:xfrm>
                    <a:custGeom>
                      <a:avLst/>
                      <a:gdLst>
                        <a:gd name="T0" fmla="*/ 0 w 96"/>
                        <a:gd name="T1" fmla="*/ 0 h 96"/>
                        <a:gd name="T2" fmla="*/ 0 w 96"/>
                        <a:gd name="T3" fmla="*/ 5 h 96"/>
                        <a:gd name="T4" fmla="*/ 7 w 96"/>
                        <a:gd name="T5" fmla="*/ 5 h 96"/>
                        <a:gd name="T6" fmla="*/ 0 w 96"/>
                        <a:gd name="T7" fmla="*/ 0 h 96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96"/>
                        <a:gd name="T13" fmla="*/ 0 h 96"/>
                        <a:gd name="T14" fmla="*/ 96 w 96"/>
                        <a:gd name="T15" fmla="*/ 96 h 9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96" h="96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96" y="9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ECECE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633" name="Freeform 1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22" y="2904"/>
                      <a:ext cx="39" cy="35"/>
                    </a:xfrm>
                    <a:custGeom>
                      <a:avLst/>
                      <a:gdLst>
                        <a:gd name="T0" fmla="*/ 0 w 96"/>
                        <a:gd name="T1" fmla="*/ 0 h 96"/>
                        <a:gd name="T2" fmla="*/ 0 w 96"/>
                        <a:gd name="T3" fmla="*/ 5 h 96"/>
                        <a:gd name="T4" fmla="*/ 7 w 96"/>
                        <a:gd name="T5" fmla="*/ 5 h 96"/>
                        <a:gd name="T6" fmla="*/ 0 w 96"/>
                        <a:gd name="T7" fmla="*/ 0 h 96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96"/>
                        <a:gd name="T13" fmla="*/ 0 h 96"/>
                        <a:gd name="T14" fmla="*/ 96 w 96"/>
                        <a:gd name="T15" fmla="*/ 96 h 9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96" h="96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96" y="96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4631" name="Freeform 199"/>
                  <p:cNvSpPr>
                    <a:spLocks noChangeArrowheads="1"/>
                  </p:cNvSpPr>
                  <p:nvPr/>
                </p:nvSpPr>
                <p:spPr bwMode="auto">
                  <a:xfrm>
                    <a:off x="2003" y="2904"/>
                    <a:ext cx="118" cy="162"/>
                  </a:xfrm>
                  <a:custGeom>
                    <a:avLst/>
                    <a:gdLst>
                      <a:gd name="T0" fmla="*/ 0 w 288"/>
                      <a:gd name="T1" fmla="*/ 23 h 432"/>
                      <a:gd name="T2" fmla="*/ 0 w 288"/>
                      <a:gd name="T3" fmla="*/ 0 h 432"/>
                      <a:gd name="T4" fmla="*/ 20 w 288"/>
                      <a:gd name="T5" fmla="*/ 0 h 432"/>
                      <a:gd name="T6" fmla="*/ 20 w 288"/>
                      <a:gd name="T7" fmla="*/ 5 h 4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8"/>
                      <a:gd name="T13" fmla="*/ 0 h 432"/>
                      <a:gd name="T14" fmla="*/ 288 w 288"/>
                      <a:gd name="T15" fmla="*/ 432 h 43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8" h="432">
                        <a:moveTo>
                          <a:pt x="0" y="432"/>
                        </a:moveTo>
                        <a:lnTo>
                          <a:pt x="0" y="0"/>
                        </a:lnTo>
                        <a:lnTo>
                          <a:pt x="288" y="0"/>
                        </a:lnTo>
                        <a:lnTo>
                          <a:pt x="288" y="96"/>
                        </a:lnTo>
                      </a:path>
                    </a:pathLst>
                  </a:custGeom>
                  <a:noFill/>
                  <a:ln w="12600">
                    <a:solidFill>
                      <a:srgbClr val="91919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4609" name="Group 200"/>
                <p:cNvGrpSpPr>
                  <a:grpSpLocks/>
                </p:cNvGrpSpPr>
                <p:nvPr/>
              </p:nvGrpSpPr>
              <p:grpSpPr bwMode="auto">
                <a:xfrm>
                  <a:off x="1728" y="2689"/>
                  <a:ext cx="265" cy="176"/>
                  <a:chOff x="1728" y="2689"/>
                  <a:chExt cx="265" cy="176"/>
                </a:xfrm>
              </p:grpSpPr>
              <p:grpSp>
                <p:nvGrpSpPr>
                  <p:cNvPr id="24610" name="Group 201"/>
                  <p:cNvGrpSpPr>
                    <a:grpSpLocks/>
                  </p:cNvGrpSpPr>
                  <p:nvPr/>
                </p:nvGrpSpPr>
                <p:grpSpPr bwMode="auto">
                  <a:xfrm>
                    <a:off x="1752" y="2689"/>
                    <a:ext cx="241" cy="176"/>
                    <a:chOff x="1752" y="2689"/>
                    <a:chExt cx="241" cy="176"/>
                  </a:xfrm>
                </p:grpSpPr>
                <p:sp>
                  <p:nvSpPr>
                    <p:cNvPr id="24626" name="Freeform 2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5" y="2692"/>
                      <a:ext cx="238" cy="173"/>
                    </a:xfrm>
                    <a:custGeom>
                      <a:avLst/>
                      <a:gdLst>
                        <a:gd name="T0" fmla="*/ 0 w 576"/>
                        <a:gd name="T1" fmla="*/ 3 h 461"/>
                        <a:gd name="T2" fmla="*/ 4 w 576"/>
                        <a:gd name="T3" fmla="*/ 0 h 461"/>
                        <a:gd name="T4" fmla="*/ 20 w 576"/>
                        <a:gd name="T5" fmla="*/ 0 h 461"/>
                        <a:gd name="T6" fmla="*/ 24 w 576"/>
                        <a:gd name="T7" fmla="*/ 3 h 461"/>
                        <a:gd name="T8" fmla="*/ 40 w 576"/>
                        <a:gd name="T9" fmla="*/ 3 h 461"/>
                        <a:gd name="T10" fmla="*/ 40 w 576"/>
                        <a:gd name="T11" fmla="*/ 24 h 461"/>
                        <a:gd name="T12" fmla="*/ 0 w 576"/>
                        <a:gd name="T13" fmla="*/ 24 h 461"/>
                        <a:gd name="T14" fmla="*/ 0 w 576"/>
                        <a:gd name="T15" fmla="*/ 3 h 46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576"/>
                        <a:gd name="T25" fmla="*/ 0 h 461"/>
                        <a:gd name="T26" fmla="*/ 576 w 576"/>
                        <a:gd name="T27" fmla="*/ 461 h 461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576" h="461">
                          <a:moveTo>
                            <a:pt x="0" y="58"/>
                          </a:moveTo>
                          <a:lnTo>
                            <a:pt x="58" y="0"/>
                          </a:lnTo>
                          <a:lnTo>
                            <a:pt x="288" y="0"/>
                          </a:lnTo>
                          <a:lnTo>
                            <a:pt x="346" y="58"/>
                          </a:lnTo>
                          <a:lnTo>
                            <a:pt x="576" y="58"/>
                          </a:lnTo>
                          <a:lnTo>
                            <a:pt x="576" y="461"/>
                          </a:lnTo>
                          <a:lnTo>
                            <a:pt x="0" y="461"/>
                          </a:lnTo>
                          <a:lnTo>
                            <a:pt x="0" y="5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627" name="Freeform 2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2689"/>
                      <a:ext cx="238" cy="173"/>
                    </a:xfrm>
                    <a:custGeom>
                      <a:avLst/>
                      <a:gdLst>
                        <a:gd name="T0" fmla="*/ 0 w 576"/>
                        <a:gd name="T1" fmla="*/ 3 h 461"/>
                        <a:gd name="T2" fmla="*/ 4 w 576"/>
                        <a:gd name="T3" fmla="*/ 0 h 461"/>
                        <a:gd name="T4" fmla="*/ 20 w 576"/>
                        <a:gd name="T5" fmla="*/ 0 h 461"/>
                        <a:gd name="T6" fmla="*/ 24 w 576"/>
                        <a:gd name="T7" fmla="*/ 3 h 461"/>
                        <a:gd name="T8" fmla="*/ 40 w 576"/>
                        <a:gd name="T9" fmla="*/ 3 h 461"/>
                        <a:gd name="T10" fmla="*/ 40 w 576"/>
                        <a:gd name="T11" fmla="*/ 24 h 461"/>
                        <a:gd name="T12" fmla="*/ 0 w 576"/>
                        <a:gd name="T13" fmla="*/ 24 h 461"/>
                        <a:gd name="T14" fmla="*/ 0 w 576"/>
                        <a:gd name="T15" fmla="*/ 3 h 46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576"/>
                        <a:gd name="T25" fmla="*/ 0 h 461"/>
                        <a:gd name="T26" fmla="*/ 576 w 576"/>
                        <a:gd name="T27" fmla="*/ 461 h 461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576" h="461">
                          <a:moveTo>
                            <a:pt x="0" y="58"/>
                          </a:moveTo>
                          <a:lnTo>
                            <a:pt x="58" y="0"/>
                          </a:lnTo>
                          <a:lnTo>
                            <a:pt x="288" y="0"/>
                          </a:lnTo>
                          <a:lnTo>
                            <a:pt x="346" y="58"/>
                          </a:lnTo>
                          <a:lnTo>
                            <a:pt x="576" y="58"/>
                          </a:lnTo>
                          <a:lnTo>
                            <a:pt x="576" y="461"/>
                          </a:lnTo>
                          <a:lnTo>
                            <a:pt x="0" y="461"/>
                          </a:lnTo>
                          <a:lnTo>
                            <a:pt x="0" y="5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99"/>
                        </a:gs>
                      </a:gsLst>
                      <a:lin ang="13500000" scaled="1"/>
                    </a:gradFill>
                    <a:ln w="936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4611" name="Freeform 204"/>
                  <p:cNvSpPr>
                    <a:spLocks noChangeArrowheads="1"/>
                  </p:cNvSpPr>
                  <p:nvPr/>
                </p:nvSpPr>
                <p:spPr bwMode="auto">
                  <a:xfrm>
                    <a:off x="1752" y="2689"/>
                    <a:ext cx="238" cy="173"/>
                  </a:xfrm>
                  <a:custGeom>
                    <a:avLst/>
                    <a:gdLst>
                      <a:gd name="T0" fmla="*/ 0 w 576"/>
                      <a:gd name="T1" fmla="*/ 24 h 461"/>
                      <a:gd name="T2" fmla="*/ 0 w 576"/>
                      <a:gd name="T3" fmla="*/ 3 h 461"/>
                      <a:gd name="T4" fmla="*/ 4 w 576"/>
                      <a:gd name="T5" fmla="*/ 0 h 461"/>
                      <a:gd name="T6" fmla="*/ 20 w 576"/>
                      <a:gd name="T7" fmla="*/ 0 h 461"/>
                      <a:gd name="T8" fmla="*/ 24 w 576"/>
                      <a:gd name="T9" fmla="*/ 3 h 461"/>
                      <a:gd name="T10" fmla="*/ 40 w 576"/>
                      <a:gd name="T11" fmla="*/ 3 h 46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76"/>
                      <a:gd name="T19" fmla="*/ 0 h 461"/>
                      <a:gd name="T20" fmla="*/ 576 w 576"/>
                      <a:gd name="T21" fmla="*/ 461 h 461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76" h="461">
                        <a:moveTo>
                          <a:pt x="0" y="461"/>
                        </a:moveTo>
                        <a:lnTo>
                          <a:pt x="0" y="58"/>
                        </a:lnTo>
                        <a:lnTo>
                          <a:pt x="58" y="0"/>
                        </a:lnTo>
                        <a:lnTo>
                          <a:pt x="288" y="0"/>
                        </a:lnTo>
                        <a:lnTo>
                          <a:pt x="346" y="58"/>
                        </a:lnTo>
                        <a:lnTo>
                          <a:pt x="576" y="58"/>
                        </a:lnTo>
                      </a:path>
                    </a:pathLst>
                  </a:custGeom>
                  <a:noFill/>
                  <a:ln w="12600">
                    <a:solidFill>
                      <a:srgbClr val="808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612" name="Freeform 205"/>
                  <p:cNvSpPr>
                    <a:spLocks noChangeArrowheads="1"/>
                  </p:cNvSpPr>
                  <p:nvPr/>
                </p:nvSpPr>
                <p:spPr bwMode="auto">
                  <a:xfrm>
                    <a:off x="1759" y="2695"/>
                    <a:ext cx="218" cy="167"/>
                  </a:xfrm>
                  <a:custGeom>
                    <a:avLst/>
                    <a:gdLst>
                      <a:gd name="T0" fmla="*/ 0 w 528"/>
                      <a:gd name="T1" fmla="*/ 24 h 446"/>
                      <a:gd name="T2" fmla="*/ 0 w 528"/>
                      <a:gd name="T3" fmla="*/ 3 h 446"/>
                      <a:gd name="T4" fmla="*/ 4 w 528"/>
                      <a:gd name="T5" fmla="*/ 0 h 446"/>
                      <a:gd name="T6" fmla="*/ 19 w 528"/>
                      <a:gd name="T7" fmla="*/ 0 h 446"/>
                      <a:gd name="T8" fmla="*/ 22 w 528"/>
                      <a:gd name="T9" fmla="*/ 3 h 446"/>
                      <a:gd name="T10" fmla="*/ 37 w 528"/>
                      <a:gd name="T11" fmla="*/ 3 h 446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28"/>
                      <a:gd name="T19" fmla="*/ 0 h 446"/>
                      <a:gd name="T20" fmla="*/ 528 w 528"/>
                      <a:gd name="T21" fmla="*/ 446 h 44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28" h="446">
                        <a:moveTo>
                          <a:pt x="0" y="446"/>
                        </a:moveTo>
                        <a:lnTo>
                          <a:pt x="0" y="56"/>
                        </a:lnTo>
                        <a:lnTo>
                          <a:pt x="53" y="0"/>
                        </a:lnTo>
                        <a:lnTo>
                          <a:pt x="264" y="0"/>
                        </a:lnTo>
                        <a:lnTo>
                          <a:pt x="317" y="56"/>
                        </a:lnTo>
                        <a:lnTo>
                          <a:pt x="528" y="56"/>
                        </a:lnTo>
                      </a:path>
                    </a:pathLst>
                  </a:custGeom>
                  <a:noFill/>
                  <a:ln w="1260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24613" name="Group 206"/>
                  <p:cNvGrpSpPr>
                    <a:grpSpLocks/>
                  </p:cNvGrpSpPr>
                  <p:nvPr/>
                </p:nvGrpSpPr>
                <p:grpSpPr bwMode="auto">
                  <a:xfrm>
                    <a:off x="1990" y="2712"/>
                    <a:ext cx="3" cy="149"/>
                    <a:chOff x="1990" y="2712"/>
                    <a:chExt cx="3" cy="149"/>
                  </a:xfrm>
                </p:grpSpPr>
                <p:sp>
                  <p:nvSpPr>
                    <p:cNvPr id="24624" name="Line 20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94" y="2712"/>
                      <a:ext cx="0" cy="149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625" name="Line 20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90" y="2712"/>
                      <a:ext cx="0" cy="149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7679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4614" name="Group 209"/>
                  <p:cNvGrpSpPr>
                    <a:grpSpLocks/>
                  </p:cNvGrpSpPr>
                  <p:nvPr/>
                </p:nvGrpSpPr>
                <p:grpSpPr bwMode="auto">
                  <a:xfrm>
                    <a:off x="1728" y="2733"/>
                    <a:ext cx="264" cy="132"/>
                    <a:chOff x="1728" y="2733"/>
                    <a:chExt cx="264" cy="132"/>
                  </a:xfrm>
                </p:grpSpPr>
                <p:grpSp>
                  <p:nvGrpSpPr>
                    <p:cNvPr id="24615" name="Group 2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28" y="2733"/>
                      <a:ext cx="264" cy="132"/>
                      <a:chOff x="1728" y="2733"/>
                      <a:chExt cx="264" cy="132"/>
                    </a:xfrm>
                  </p:grpSpPr>
                  <p:sp>
                    <p:nvSpPr>
                      <p:cNvPr id="24622" name="Freeform 21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731" y="2736"/>
                        <a:ext cx="261" cy="129"/>
                      </a:xfrm>
                      <a:custGeom>
                        <a:avLst/>
                        <a:gdLst>
                          <a:gd name="T0" fmla="*/ 4 w 633"/>
                          <a:gd name="T1" fmla="*/ 18 h 345"/>
                          <a:gd name="T2" fmla="*/ 0 w 633"/>
                          <a:gd name="T3" fmla="*/ 0 h 345"/>
                          <a:gd name="T4" fmla="*/ 36 w 633"/>
                          <a:gd name="T5" fmla="*/ 0 h 345"/>
                          <a:gd name="T6" fmla="*/ 45 w 633"/>
                          <a:gd name="T7" fmla="*/ 18 h 345"/>
                          <a:gd name="T8" fmla="*/ 4 w 633"/>
                          <a:gd name="T9" fmla="*/ 18 h 345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633"/>
                          <a:gd name="T16" fmla="*/ 0 h 345"/>
                          <a:gd name="T17" fmla="*/ 633 w 633"/>
                          <a:gd name="T18" fmla="*/ 345 h 345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633" h="345">
                            <a:moveTo>
                              <a:pt x="58" y="345"/>
                            </a:moveTo>
                            <a:lnTo>
                              <a:pt x="0" y="0"/>
                            </a:lnTo>
                            <a:lnTo>
                              <a:pt x="518" y="0"/>
                            </a:lnTo>
                            <a:lnTo>
                              <a:pt x="633" y="345"/>
                            </a:lnTo>
                            <a:lnTo>
                              <a:pt x="58" y="345"/>
                            </a:lnTo>
                            <a:close/>
                          </a:path>
                        </a:pathLst>
                      </a:custGeom>
                      <a:gradFill rotWithShape="0">
                        <a:gsLst>
                          <a:gs pos="0">
                            <a:srgbClr val="FFCC00"/>
                          </a:gs>
                          <a:gs pos="100000">
                            <a:srgbClr val="FFFF99"/>
                          </a:gs>
                        </a:gsLst>
                        <a:lin ang="13500000" scaled="1"/>
                      </a:gradFill>
                      <a:ln w="936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4623" name="Freeform 2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728" y="2733"/>
                        <a:ext cx="261" cy="129"/>
                      </a:xfrm>
                      <a:custGeom>
                        <a:avLst/>
                        <a:gdLst>
                          <a:gd name="T0" fmla="*/ 4 w 633"/>
                          <a:gd name="T1" fmla="*/ 18 h 345"/>
                          <a:gd name="T2" fmla="*/ 0 w 633"/>
                          <a:gd name="T3" fmla="*/ 0 h 345"/>
                          <a:gd name="T4" fmla="*/ 36 w 633"/>
                          <a:gd name="T5" fmla="*/ 0 h 345"/>
                          <a:gd name="T6" fmla="*/ 45 w 633"/>
                          <a:gd name="T7" fmla="*/ 18 h 345"/>
                          <a:gd name="T8" fmla="*/ 4 w 633"/>
                          <a:gd name="T9" fmla="*/ 18 h 345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633"/>
                          <a:gd name="T16" fmla="*/ 0 h 345"/>
                          <a:gd name="T17" fmla="*/ 633 w 633"/>
                          <a:gd name="T18" fmla="*/ 345 h 345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633" h="345">
                            <a:moveTo>
                              <a:pt x="58" y="345"/>
                            </a:moveTo>
                            <a:lnTo>
                              <a:pt x="0" y="0"/>
                            </a:lnTo>
                            <a:lnTo>
                              <a:pt x="518" y="0"/>
                            </a:lnTo>
                            <a:lnTo>
                              <a:pt x="633" y="345"/>
                            </a:lnTo>
                            <a:lnTo>
                              <a:pt x="58" y="345"/>
                            </a:lnTo>
                            <a:close/>
                          </a:path>
                        </a:pathLst>
                      </a:custGeom>
                      <a:gradFill rotWithShape="0">
                        <a:gsLst>
                          <a:gs pos="0">
                            <a:srgbClr val="FFCC00"/>
                          </a:gs>
                          <a:gs pos="100000">
                            <a:srgbClr val="FFFF99"/>
                          </a:gs>
                        </a:gsLst>
                        <a:lin ang="13500000" scaled="1"/>
                      </a:gradFill>
                      <a:ln w="936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4616" name="Freeform 2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28" y="2733"/>
                      <a:ext cx="214" cy="129"/>
                    </a:xfrm>
                    <a:custGeom>
                      <a:avLst/>
                      <a:gdLst>
                        <a:gd name="T0" fmla="*/ 4 w 518"/>
                        <a:gd name="T1" fmla="*/ 18 h 345"/>
                        <a:gd name="T2" fmla="*/ 0 w 518"/>
                        <a:gd name="T3" fmla="*/ 0 h 345"/>
                        <a:gd name="T4" fmla="*/ 36 w 518"/>
                        <a:gd name="T5" fmla="*/ 0 h 345"/>
                        <a:gd name="T6" fmla="*/ 0 60000 65536"/>
                        <a:gd name="T7" fmla="*/ 0 60000 65536"/>
                        <a:gd name="T8" fmla="*/ 0 60000 65536"/>
                        <a:gd name="T9" fmla="*/ 0 w 518"/>
                        <a:gd name="T10" fmla="*/ 0 h 345"/>
                        <a:gd name="T11" fmla="*/ 518 w 518"/>
                        <a:gd name="T12" fmla="*/ 345 h 345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518" h="345">
                          <a:moveTo>
                            <a:pt x="58" y="345"/>
                          </a:moveTo>
                          <a:lnTo>
                            <a:pt x="0" y="0"/>
                          </a:lnTo>
                          <a:lnTo>
                            <a:pt x="518" y="0"/>
                          </a:lnTo>
                        </a:path>
                      </a:pathLst>
                    </a:custGeom>
                    <a:noFill/>
                    <a:ln w="12600">
                      <a:solidFill>
                        <a:srgbClr val="808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4617" name="Group 2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44" y="2734"/>
                      <a:ext cx="46" cy="126"/>
                      <a:chOff x="1944" y="2734"/>
                      <a:chExt cx="46" cy="126"/>
                    </a:xfrm>
                  </p:grpSpPr>
                  <p:sp>
                    <p:nvSpPr>
                      <p:cNvPr id="24620" name="Line 21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948" y="2734"/>
                        <a:ext cx="43" cy="126"/>
                      </a:xfrm>
                      <a:prstGeom prst="line">
                        <a:avLst/>
                      </a:prstGeom>
                      <a:noFill/>
                      <a:ln w="126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4621" name="Line 21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944" y="2734"/>
                        <a:ext cx="43" cy="126"/>
                      </a:xfrm>
                      <a:prstGeom prst="line">
                        <a:avLst/>
                      </a:prstGeom>
                      <a:noFill/>
                      <a:ln w="12600">
                        <a:solidFill>
                          <a:srgbClr val="7679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4618" name="Freeform 2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35" y="2738"/>
                      <a:ext cx="206" cy="123"/>
                    </a:xfrm>
                    <a:custGeom>
                      <a:avLst/>
                      <a:gdLst>
                        <a:gd name="T0" fmla="*/ 4 w 501"/>
                        <a:gd name="T1" fmla="*/ 17 h 329"/>
                        <a:gd name="T2" fmla="*/ 0 w 501"/>
                        <a:gd name="T3" fmla="*/ 0 h 329"/>
                        <a:gd name="T4" fmla="*/ 35 w 501"/>
                        <a:gd name="T5" fmla="*/ 0 h 329"/>
                        <a:gd name="T6" fmla="*/ 0 60000 65536"/>
                        <a:gd name="T7" fmla="*/ 0 60000 65536"/>
                        <a:gd name="T8" fmla="*/ 0 60000 65536"/>
                        <a:gd name="T9" fmla="*/ 0 w 501"/>
                        <a:gd name="T10" fmla="*/ 0 h 329"/>
                        <a:gd name="T11" fmla="*/ 501 w 501"/>
                        <a:gd name="T12" fmla="*/ 329 h 32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501" h="329">
                          <a:moveTo>
                            <a:pt x="56" y="329"/>
                          </a:moveTo>
                          <a:lnTo>
                            <a:pt x="0" y="0"/>
                          </a:lnTo>
                          <a:lnTo>
                            <a:pt x="501" y="0"/>
                          </a:lnTo>
                        </a:path>
                      </a:pathLst>
                    </a:custGeom>
                    <a:noFill/>
                    <a:ln w="12600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619" name="Line 2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53" y="2863"/>
                      <a:ext cx="234" cy="0"/>
                    </a:xfrm>
                    <a:prstGeom prst="line">
                      <a:avLst/>
                    </a:prstGeom>
                    <a:noFill/>
                    <a:ln w="12600">
                      <a:solidFill>
                        <a:srgbClr val="7679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sp>
        <p:nvSpPr>
          <p:cNvPr id="24580" name="Rectangle 220"/>
          <p:cNvSpPr>
            <a:spLocks noChangeArrowheads="1"/>
          </p:cNvSpPr>
          <p:nvPr/>
        </p:nvSpPr>
        <p:spPr bwMode="auto">
          <a:xfrm>
            <a:off x="1219200" y="1219200"/>
            <a:ext cx="6324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ea typeface="Lucida Sans Unicode" charset="0"/>
                <a:cs typeface="Lucida Sans Unicode" charset="0"/>
              </a:rPr>
              <a:t>Protection from possible External Attacks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Microsoft: skills in operation, configuration and management.</a:t>
            </a:r>
          </a:p>
          <a:p>
            <a:pPr eaLnBrk="1" hangingPunct="1">
              <a:buFont typeface="Wingdings 3" pitchFamily="18" charset="2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Linux:  knowledge of Linux/Unix; security setting, configuration, and services.</a:t>
            </a:r>
          </a:p>
          <a:p>
            <a:pPr eaLnBrk="1" hangingPunct="1">
              <a:buFont typeface="Wingdings 3" pitchFamily="18" charset="2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Firewalls:  configurations, and operation of intrusion detection systems.</a:t>
            </a:r>
          </a:p>
          <a:p>
            <a:pPr eaLnBrk="1" hangingPunct="1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279400"/>
            <a:ext cx="9067800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>
                <a:latin typeface="Nueva Std" panose="020B0503070504090203" pitchFamily="34" charset="0"/>
                <a:cs typeface="Times New Roman" pitchFamily="18" charset="0"/>
              </a:rPr>
              <a:t>Required Skills of an Ethical Hacker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2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Routers:  knowledge of routers, routing protocols, and access control lists</a:t>
            </a:r>
          </a:p>
          <a:p>
            <a:pPr eaLnBrk="1" hangingPunct="1">
              <a:buFont typeface="Wingdings 3" pitchFamily="18" charset="2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Mainframes</a:t>
            </a:r>
          </a:p>
          <a:p>
            <a:pPr eaLnBrk="1" hangingPunct="1">
              <a:buFont typeface="Wingdings 3" pitchFamily="18" charset="2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Network Protocols:  TCP/IP; how they function and can be manipulated.</a:t>
            </a:r>
          </a:p>
          <a:p>
            <a:pPr eaLnBrk="1" hangingPunct="1">
              <a:buFont typeface="Wingdings 3" pitchFamily="18" charset="2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Project Management:  leading, planning, organizing, and controlling a penetration testing team.</a:t>
            </a:r>
          </a:p>
          <a:p>
            <a:pPr eaLnBrk="1" hangingPunct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latin typeface="Nueva Std" panose="020B0503070504090203" pitchFamily="34" charset="0"/>
                <a:cs typeface="Times New Roman" pitchFamily="18" charset="0"/>
              </a:rPr>
              <a:t>Required Skills of an Ethical Hacker….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Patch Security hole</a:t>
            </a:r>
          </a:p>
          <a:p>
            <a:pPr lvl="2" eaLnBrk="1" hangingPunct="1">
              <a:buFont typeface="Wingdings" pitchFamily="2" charset="2"/>
              <a:buChar char="§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   The other hackers can’t intrude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Clear logs and hide themselves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Install rootkit ( backdoor )</a:t>
            </a:r>
          </a:p>
          <a:p>
            <a:pPr lvl="2" eaLnBrk="1" hangingPunct="1">
              <a:buFont typeface="Wingdings" pitchFamily="2" charset="2"/>
              <a:buChar char="§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The hacker who hacked the system can use the                                                system later</a:t>
            </a:r>
          </a:p>
          <a:p>
            <a:pPr lvl="2" eaLnBrk="1" hangingPunct="1">
              <a:buFont typeface="Wingdings" pitchFamily="2" charset="2"/>
              <a:buChar char="§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 It contains trojan virus, and so on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Install irc related program</a:t>
            </a:r>
          </a:p>
          <a:p>
            <a:pPr lvl="2" eaLnBrk="1" hangingPunct="1">
              <a:buFont typeface="Wingdings" pitchFamily="2" charset="2"/>
              <a:buChar char="§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identd, irc, bitchx, eggdrop, bnc</a:t>
            </a:r>
          </a:p>
          <a:p>
            <a:pPr eaLnBrk="1" hangingPunct="1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400" dirty="0">
                <a:latin typeface="Nueva Std" panose="020B0503070504090203" pitchFamily="34" charset="0"/>
                <a:cs typeface="Times New Roman" pitchFamily="18" charset="0"/>
              </a:rPr>
              <a:t>What do hackers do after hacking?... </a:t>
            </a:r>
            <a:endParaRPr lang="en-US" dirty="0">
              <a:latin typeface="Nueva Std" panose="020B0503070504090203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1"/>
          <p:cNvSpPr>
            <a:spLocks noGrp="1"/>
          </p:cNvSpPr>
          <p:nvPr>
            <p:ph idx="4294967295"/>
          </p:nvPr>
        </p:nvSpPr>
        <p:spPr>
          <a:xfrm>
            <a:off x="533400" y="1524000"/>
            <a:ext cx="8229600" cy="4525962"/>
          </a:xfrm>
        </p:spPr>
        <p:txBody>
          <a:bodyPr/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Ethical Hacking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Hackers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Types of Hackers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Hacking Process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Why do We need Ethical Hacking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Required Skills of an Ethical Hacker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533400" y="5334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800" dirty="0">
                <a:latin typeface="Nueva Std" panose="020B0503070504090203" pitchFamily="34" charset="0"/>
              </a:rPr>
              <a:t>Content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1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Install scanner program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mscan, sscan, nmap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Install exploit program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Install denial of service program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Use all of installed programs silently</a:t>
            </a:r>
          </a:p>
          <a:p>
            <a:pPr eaLnBrk="1" hangingPunct="1"/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 3" pitchFamily="18" charset="2"/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400" dirty="0">
                <a:latin typeface="Nueva Std" panose="020B0503070504090203" pitchFamily="34" charset="0"/>
                <a:cs typeface="Times New Roman" pitchFamily="18" charset="0"/>
              </a:rPr>
              <a:t>What do hackers do after hacking? </a:t>
            </a:r>
            <a:endParaRPr lang="en-US" dirty="0">
              <a:latin typeface="Nueva Std" panose="020B0503070504090203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‘’To catch a thief  you have to think like a thief”</a:t>
            </a:r>
          </a:p>
          <a:p>
            <a:pPr eaLnBrk="1" hangingPunct="1">
              <a:buFont typeface="Wingdings 3" pitchFamily="18" charset="2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Helps in closing the open holes in the system network</a:t>
            </a:r>
          </a:p>
          <a:p>
            <a:pPr eaLnBrk="1" hangingPunct="1">
              <a:buFont typeface="Wingdings 3" pitchFamily="18" charset="2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Provides security to banking and financial establishments</a:t>
            </a:r>
          </a:p>
          <a:p>
            <a:pPr eaLnBrk="1" hangingPunct="1">
              <a:buFont typeface="Wingdings 3" pitchFamily="18" charset="2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Prevents website defacements</a:t>
            </a:r>
          </a:p>
          <a:p>
            <a:pPr eaLnBrk="1" hangingPunct="1">
              <a:buFont typeface="Wingdings 3" pitchFamily="18" charset="2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An evolving technique</a:t>
            </a:r>
          </a:p>
          <a:p>
            <a:pPr eaLnBrk="1" hangingPunct="1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latin typeface="Nueva Std" panose="020B0503070504090203" pitchFamily="34" charset="0"/>
                <a:cs typeface="Times New Roman" pitchFamily="18" charset="0"/>
              </a:rPr>
              <a:t>Advantages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All depends upon the trustworthiness of the ethical hacker</a:t>
            </a:r>
          </a:p>
          <a:p>
            <a:pPr eaLnBrk="1" hangingPunct="1">
              <a:buFont typeface="Wingdings 3" pitchFamily="18" charset="2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Hiring professionals is expensive.</a:t>
            </a:r>
          </a:p>
          <a:p>
            <a:pPr eaLnBrk="1" hangingPunct="1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>
                <a:latin typeface="Nueva Std" panose="020B0503070504090203" pitchFamily="34" charset="0"/>
                <a:cs typeface="Times New Roman" pitchFamily="18" charset="0"/>
              </a:rPr>
              <a:t>Disadvantages</a:t>
            </a:r>
            <a:r>
              <a:rPr lang="en-US" sz="4400" u="sng" dirty="0">
                <a:latin typeface="Nueva Std" panose="020B0503070504090203" pitchFamily="34" charset="0"/>
                <a:cs typeface="Times New Roman" pitchFamily="18" charset="0"/>
              </a:rPr>
              <a:t> </a:t>
            </a:r>
            <a:endParaRPr lang="en-US" dirty="0">
              <a:latin typeface="Nueva Std" panose="020B0503070504090203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As it an evolving branch the scope of enhancement in technology is immense. </a:t>
            </a:r>
          </a:p>
          <a:p>
            <a:pPr eaLnBrk="1" hangingPunct="1">
              <a:buFont typeface="Wingdings 3" pitchFamily="18" charset="2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No ethical hacker can ensure the system security by using the same technique repeatedly. </a:t>
            </a:r>
          </a:p>
          <a:p>
            <a:pPr eaLnBrk="1" hangingPunct="1">
              <a:buFont typeface="Wingdings 3" pitchFamily="18" charset="2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More enhanced software’s should be used for optimum protection.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85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Nueva Std" panose="020B0503070504090203" pitchFamily="34" charset="0"/>
              </a:rPr>
              <a:t> </a:t>
            </a:r>
            <a:r>
              <a:rPr lang="en-US" sz="4400" dirty="0">
                <a:latin typeface="Nueva Std" panose="020B0503070504090203" pitchFamily="34" charset="0"/>
                <a:cs typeface="Times New Roman" pitchFamily="18" charset="0"/>
              </a:rPr>
              <a:t>Future Enhancements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In the preceding sections we saw the methodology of hacking, why should we aware of hacking and some tools which a hacker may use.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 Now we can see what can we do against hacking or to protect ourselves from hacking.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 The first thing we should do is to keep ourselves updated about those software’s we and using for official and reliable sources. 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Educate the employees and the users against black hat hacking.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latin typeface="Nueva Std" panose="020B0503070504090203" pitchFamily="34" charset="0"/>
                <a:cs typeface="Times New Roman" pitchFamily="18" charset="0"/>
              </a:rPr>
              <a:t>Conclusion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  <a:hlinkClick r:id="rId2"/>
              </a:rPr>
              <a:t>www.google.com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  <a:hlinkClick r:id="rId3"/>
              </a:rPr>
              <a:t>www.wikipedia.com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  <a:hlinkClick r:id="rId4"/>
              </a:rPr>
              <a:t>www.studymafia.org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 3" pitchFamily="18" charset="2"/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>
                <a:latin typeface="Nueva Std" panose="020B0503070504090203" pitchFamily="34" charset="0"/>
                <a:cs typeface="Times New Roman" pitchFamily="18" charset="0"/>
              </a:rPr>
              <a:t>References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1"/>
          <p:cNvSpPr>
            <a:spLocks noGrp="1"/>
          </p:cNvSpPr>
          <p:nvPr>
            <p:ph idx="1"/>
          </p:nvPr>
        </p:nvSpPr>
        <p:spPr>
          <a:xfrm>
            <a:off x="-762000" y="2514600"/>
            <a:ext cx="8229600" cy="1828800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n-US" sz="9600" b="1" dirty="0">
                <a:latin typeface="Nueva Std" panose="020B0503070504090203" pitchFamily="34" charset="0"/>
              </a:rPr>
              <a:t>              Thanks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What do hackers do after Hacking?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Disadvantages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Future Enhancements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800" dirty="0">
                <a:latin typeface="Nueva Std" panose="020B0503070504090203" pitchFamily="34" charset="0"/>
              </a:rPr>
              <a:t>Content…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229600" cy="45259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Ethical   hacking  also   known   as   penetration   testing   or  white-hat   hacking, involves the same tools, tricks, and techniques that hackers use, but with one major difference that Ethical hacking is legal.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hacking, is legally breaking into computers and devices to test an organization's defenses.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>
                <a:latin typeface="Nueva Std" panose="020B0503070504090203" pitchFamily="34" charset="0"/>
                <a:cs typeface="Times New Roman" pitchFamily="18" charset="0"/>
              </a:rPr>
              <a:t>Introduction</a:t>
            </a:r>
            <a:endParaRPr lang="en-US" dirty="0">
              <a:latin typeface="Nueva Std" panose="020B050307050409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Independent computer security Professionals breaking into the computer systems. 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Neither damage the target systems nor steal information.  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Evaluate target systems security and report back to owners about the vulnerabilities found. </a:t>
            </a:r>
          </a:p>
          <a:p>
            <a:pPr eaLnBrk="1" hangingPunct="1">
              <a:buFont typeface="Arial" charset="0"/>
              <a:buChar char="•"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>
                <a:latin typeface="Nueva Std" panose="020B0503070504090203" pitchFamily="34" charset="0"/>
                <a:cs typeface="Times New Roman" pitchFamily="18" charset="0"/>
              </a:rPr>
              <a:t>Ethical Hacking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7315200" cy="48006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person who enjoys learning details of a programming language or system 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 person   who   enjoys   actually   doing   the   programming   rather   than   just theorizing about it 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person capable of appreciating someone else's hacking 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 person who picks up programming quickly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person who is an expert at a particular programming language or system</a:t>
            </a:r>
          </a:p>
          <a:p>
            <a:pPr eaLnBrk="1" hangingPunct="1">
              <a:buFont typeface="Wingdings 3" pitchFamily="18" charset="2"/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>
                <a:latin typeface="Nueva Std" panose="020B0503070504090203" pitchFamily="34" charset="0"/>
                <a:cs typeface="Times New Roman" pitchFamily="18" charset="0"/>
              </a:rPr>
              <a:t>Hackers</a:t>
            </a:r>
            <a:endParaRPr lang="en-US" dirty="0">
              <a:latin typeface="Nueva Std" panose="020B050307050409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2A05A-1282-446A-A2FD-E37376B40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520" y="457200"/>
            <a:ext cx="3048000" cy="30604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1"/>
          <p:cNvSpPr>
            <a:spLocks noGrp="1"/>
          </p:cNvSpPr>
          <p:nvPr>
            <p:ph idx="1"/>
          </p:nvPr>
        </p:nvSpPr>
        <p:spPr>
          <a:xfrm>
            <a:off x="685800" y="1752600"/>
            <a:ext cx="8229600" cy="41783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Black Hat Hacker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White Hat Hacker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Grey Hat Hacker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>
                <a:latin typeface="Nueva Std" panose="020B0503070504090203" pitchFamily="34" charset="0"/>
                <a:cs typeface="Times New Roman" pitchFamily="18" charset="0"/>
              </a:rPr>
              <a:t>Types of Hackers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A  black   hat   hackers or crackers   are   individuals  with   extraordinary   computing skills,  resorting to malicious or destructive activities. </a:t>
            </a:r>
          </a:p>
          <a:p>
            <a:pPr eaLnBrk="1" hangingPunct="1">
              <a:buFont typeface="Wingdings 3" pitchFamily="18" charset="2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 That  is black hat  hackers use their knowledge and skill   for  their own personal  gains probably by hurting others.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>
                <a:latin typeface="Nueva Std" panose="020B0503070504090203" pitchFamily="34" charset="0"/>
                <a:cs typeface="Times New Roman" pitchFamily="18" charset="0"/>
              </a:rPr>
              <a:t>Black-Hat Hacker</a:t>
            </a:r>
            <a:endParaRPr lang="en-US" sz="4400" dirty="0">
              <a:latin typeface="Nueva Std" panose="020B0503070504090203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57200" y="1481138"/>
            <a:ext cx="7391400" cy="4525962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White hat hackers are  those  individuals professing hacker  skills and using them for defensive purposes.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This means that the white hat hackers  use their knowledge and skill for the good of others and for the common good. </a:t>
            </a:r>
          </a:p>
          <a:p>
            <a:pPr eaLnBrk="1" hangingPunct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>
                <a:latin typeface="Nueva Std" panose="020B0503070504090203" pitchFamily="34" charset="0"/>
                <a:cs typeface="Times New Roman" pitchFamily="18" charset="0"/>
              </a:rPr>
              <a:t>White-Hat Hacker</a:t>
            </a:r>
            <a:endParaRPr lang="en-US" dirty="0">
              <a:latin typeface="Nueva Std" panose="020B0503070504090203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301</TotalTime>
  <Words>782</Words>
  <Application>Microsoft Office PowerPoint</Application>
  <PresentationFormat>On-screen Show (4:3)</PresentationFormat>
  <Paragraphs>153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Arial</vt:lpstr>
      <vt:lpstr>Arial Narrow</vt:lpstr>
      <vt:lpstr>Calibri</vt:lpstr>
      <vt:lpstr>Lucida Sans Unicode</vt:lpstr>
      <vt:lpstr>Nueva Std</vt:lpstr>
      <vt:lpstr>Tahoma</vt:lpstr>
      <vt:lpstr>Times New Roman</vt:lpstr>
      <vt:lpstr>Verdana</vt:lpstr>
      <vt:lpstr>Wingdings</vt:lpstr>
      <vt:lpstr>Wingdings 2</vt:lpstr>
      <vt:lpstr>Wingdings 3</vt:lpstr>
      <vt:lpstr>Concourse</vt:lpstr>
      <vt:lpstr>PowerPoint Presentation</vt:lpstr>
      <vt:lpstr>Content</vt:lpstr>
      <vt:lpstr>Content…</vt:lpstr>
      <vt:lpstr>Introduction</vt:lpstr>
      <vt:lpstr>Ethical Hacking</vt:lpstr>
      <vt:lpstr>Hackers</vt:lpstr>
      <vt:lpstr>Types of Hackers</vt:lpstr>
      <vt:lpstr>Black-Hat Hacker</vt:lpstr>
      <vt:lpstr>White-Hat Hacker</vt:lpstr>
      <vt:lpstr>Grey-Hat Hackers</vt:lpstr>
      <vt:lpstr>Hacking Process</vt:lpstr>
      <vt:lpstr>Foot Printing</vt:lpstr>
      <vt:lpstr>Scanning</vt:lpstr>
      <vt:lpstr>Gaining Access</vt:lpstr>
      <vt:lpstr>Maintaining Access</vt:lpstr>
      <vt:lpstr>Why Do We Need Ethical Hacking</vt:lpstr>
      <vt:lpstr>Required Skills of an Ethical Hacker</vt:lpstr>
      <vt:lpstr>Required Skills of an Ethical Hacker….</vt:lpstr>
      <vt:lpstr>What do hackers do after hacking?... </vt:lpstr>
      <vt:lpstr>What do hackers do after hacking? </vt:lpstr>
      <vt:lpstr>Advantages</vt:lpstr>
      <vt:lpstr>Disadvantages </vt:lpstr>
      <vt:lpstr> Future Enhancements</vt:lpstr>
      <vt:lpstr>Conclusion</vt:lpstr>
      <vt:lpstr>References</vt:lpstr>
      <vt:lpstr>PowerPoint Presentation</vt:lpstr>
    </vt:vector>
  </TitlesOfParts>
  <Company>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</dc:title>
  <dc:creator>Sumit Thakur</dc:creator>
  <cp:lastModifiedBy>Sumit Thakur</cp:lastModifiedBy>
  <cp:revision>21</cp:revision>
  <dcterms:created xsi:type="dcterms:W3CDTF">2006-01-01T08:28:12Z</dcterms:created>
  <dcterms:modified xsi:type="dcterms:W3CDTF">2021-01-08T15:50:16Z</dcterms:modified>
</cp:coreProperties>
</file>