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35" r:id="rId5"/>
    <p:sldId id="320" r:id="rId6"/>
    <p:sldId id="322" r:id="rId7"/>
    <p:sldId id="336" r:id="rId8"/>
    <p:sldId id="340" r:id="rId9"/>
    <p:sldId id="338" r:id="rId10"/>
    <p:sldId id="339"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0285E4-4536-4383-AFD2-9AE2D9BFD320}">
          <p14:sldIdLst>
            <p14:sldId id="335"/>
            <p14:sldId id="320"/>
          </p14:sldIdLst>
        </p14:section>
        <p14:section name="Untitled Section" id="{15CC00F5-83E0-4A4B-932D-51EC1B7C11F2}">
          <p14:sldIdLst>
            <p14:sldId id="322"/>
            <p14:sldId id="336"/>
            <p14:sldId id="340"/>
            <p14:sldId id="338"/>
            <p14:sldId id="339"/>
            <p14:sldId id="341"/>
            <p14:sldId id="342"/>
            <p14:sldId id="343"/>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3/19/2024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322892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218043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602525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6338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414588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2408964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48666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25460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GB"/>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GB"/>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GB"/>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GB"/>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96" name="Freeform: Shape 29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2" name="Oval 30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04" name="Rectangle 303">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63A13F-1680-421E-90C0-CBEBEDCC5F00}"/>
              </a:ext>
            </a:extLst>
          </p:cNvPr>
          <p:cNvSpPr>
            <a:spLocks noGrp="1"/>
          </p:cNvSpPr>
          <p:nvPr>
            <p:ph type="title"/>
          </p:nvPr>
        </p:nvSpPr>
        <p:spPr>
          <a:xfrm>
            <a:off x="677118" y="810623"/>
            <a:ext cx="5404363" cy="3570162"/>
          </a:xfrm>
        </p:spPr>
        <p:txBody>
          <a:bodyPr vert="horz" lIns="91440" tIns="45720" rIns="91440" bIns="45720" rtlCol="0" anchor="b">
            <a:normAutofit/>
          </a:bodyPr>
          <a:lstStyle/>
          <a:p>
            <a:r>
              <a:rPr lang="en-US" sz="2900" cap="all" spc="1500" dirty="0">
                <a:solidFill>
                  <a:schemeClr val="accent4">
                    <a:lumMod val="60000"/>
                    <a:lumOff val="40000"/>
                  </a:schemeClr>
                </a:solidFill>
                <a:ea typeface="Source Sans Pro SemiBold" panose="020B0603030403020204" pitchFamily="34" charset="0"/>
              </a:rPr>
              <a:t>Viz-bees</a:t>
            </a:r>
            <a:br>
              <a:rPr lang="en-US" sz="2900" cap="all" spc="1500" dirty="0">
                <a:ea typeface="Source Sans Pro SemiBold" panose="020B0603030403020204" pitchFamily="34" charset="0"/>
              </a:rPr>
            </a:br>
            <a:br>
              <a:rPr lang="en-US" sz="2900" cap="all" spc="1500" dirty="0">
                <a:ea typeface="Source Sans Pro SemiBold" panose="020B0603030403020204" pitchFamily="34" charset="0"/>
              </a:rPr>
            </a:br>
            <a:r>
              <a:rPr lang="en-US" sz="1600" cap="all" spc="0" dirty="0">
                <a:latin typeface="Sagona" panose="020F0502020204030204" pitchFamily="2" charset="0"/>
                <a:ea typeface="ADLaM Display" panose="02010000000000000000" pitchFamily="2" charset="0"/>
                <a:cs typeface="ADLaM Display" panose="02010000000000000000" pitchFamily="2" charset="0"/>
              </a:rPr>
              <a:t>1.   </a:t>
            </a:r>
            <a:r>
              <a:rPr lang="en-US" sz="1600" cap="all" dirty="0">
                <a:latin typeface="Sagona" panose="020F0502020204030204" pitchFamily="2" charset="0"/>
                <a:ea typeface="ADLaM Display" panose="02010000000000000000" pitchFamily="2" charset="0"/>
                <a:cs typeface="ADLaM Display" panose="02010000000000000000" pitchFamily="2" charset="0"/>
              </a:rPr>
              <a:t>S</a:t>
            </a:r>
            <a:r>
              <a:rPr lang="en-US" sz="1600" dirty="0">
                <a:latin typeface="Sagona" panose="020F0502020204030204" pitchFamily="2" charset="0"/>
                <a:ea typeface="ADLaM Display" panose="02010000000000000000" pitchFamily="2" charset="0"/>
                <a:cs typeface="ADLaM Display" panose="02010000000000000000" pitchFamily="2" charset="0"/>
              </a:rPr>
              <a:t>iddhartha</a:t>
            </a:r>
            <a:r>
              <a:rPr lang="en-US" sz="1600" cap="all" dirty="0">
                <a:latin typeface="Sagona" panose="020F0502020204030204" pitchFamily="2" charset="0"/>
                <a:ea typeface="ADLaM Display" panose="02010000000000000000" pitchFamily="2" charset="0"/>
                <a:cs typeface="ADLaM Display" panose="02010000000000000000" pitchFamily="2" charset="0"/>
              </a:rPr>
              <a:t> P</a:t>
            </a:r>
            <a:r>
              <a:rPr lang="en-US" sz="1600" dirty="0">
                <a:latin typeface="Sagona" panose="020F0502020204030204" pitchFamily="2" charset="0"/>
                <a:ea typeface="ADLaM Display" panose="02010000000000000000" pitchFamily="2" charset="0"/>
                <a:cs typeface="ADLaM Display" panose="02010000000000000000" pitchFamily="2" charset="0"/>
              </a:rPr>
              <a:t>athak</a:t>
            </a:r>
            <a:r>
              <a:rPr lang="en-US" sz="1600" cap="all" dirty="0">
                <a:latin typeface="Sagona" panose="020F0502020204030204" pitchFamily="2" charset="0"/>
                <a:ea typeface="ADLaM Display" panose="02010000000000000000" pitchFamily="2" charset="0"/>
                <a:cs typeface="ADLaM Display" panose="02010000000000000000" pitchFamily="2" charset="0"/>
              </a:rPr>
              <a:t> – 21bce3930</a:t>
            </a:r>
            <a:br>
              <a:rPr lang="en-US" sz="1600" cap="all" dirty="0">
                <a:latin typeface="Sagona" panose="020F0502020204030204" pitchFamily="2" charset="0"/>
                <a:ea typeface="ADLaM Display" panose="02010000000000000000" pitchFamily="2" charset="0"/>
                <a:cs typeface="ADLaM Display" panose="02010000000000000000" pitchFamily="2" charset="0"/>
              </a:rPr>
            </a:br>
            <a:br>
              <a:rPr lang="en-US" sz="1600" cap="all" dirty="0">
                <a:latin typeface="Sagona" panose="020F0502020204030204" pitchFamily="2" charset="0"/>
                <a:ea typeface="ADLaM Display" panose="02010000000000000000" pitchFamily="2" charset="0"/>
                <a:cs typeface="ADLaM Display" panose="02010000000000000000" pitchFamily="2" charset="0"/>
              </a:rPr>
            </a:br>
            <a:r>
              <a:rPr lang="en-US" sz="1600" cap="all" dirty="0">
                <a:latin typeface="Sagona" panose="020F0502020204030204" pitchFamily="2" charset="0"/>
                <a:ea typeface="ADLaM Display" panose="02010000000000000000" pitchFamily="2" charset="0"/>
                <a:cs typeface="ADLaM Display" panose="02010000000000000000" pitchFamily="2" charset="0"/>
              </a:rPr>
              <a:t>2. A</a:t>
            </a:r>
            <a:r>
              <a:rPr lang="en-US" sz="1600" dirty="0">
                <a:latin typeface="Sagona" panose="020F0502020204030204" pitchFamily="2" charset="0"/>
                <a:ea typeface="ADLaM Display" panose="02010000000000000000" pitchFamily="2" charset="0"/>
                <a:cs typeface="ADLaM Display" panose="02010000000000000000" pitchFamily="2" charset="0"/>
              </a:rPr>
              <a:t>ditya</a:t>
            </a:r>
            <a:r>
              <a:rPr lang="en-US" sz="1600" cap="all" dirty="0">
                <a:latin typeface="Sagona" panose="020F0502020204030204" pitchFamily="2" charset="0"/>
                <a:ea typeface="ADLaM Display" panose="02010000000000000000" pitchFamily="2" charset="0"/>
                <a:cs typeface="ADLaM Display" panose="02010000000000000000" pitchFamily="2" charset="0"/>
              </a:rPr>
              <a:t> k</a:t>
            </a:r>
            <a:r>
              <a:rPr lang="en-US" sz="1600" dirty="0">
                <a:latin typeface="Sagona" panose="020F0502020204030204" pitchFamily="2" charset="0"/>
                <a:ea typeface="ADLaM Display" panose="02010000000000000000" pitchFamily="2" charset="0"/>
                <a:cs typeface="ADLaM Display" panose="02010000000000000000" pitchFamily="2" charset="0"/>
              </a:rPr>
              <a:t>umar</a:t>
            </a:r>
            <a:r>
              <a:rPr lang="en-US" sz="1600" cap="all" dirty="0">
                <a:latin typeface="Sagona" panose="020F0502020204030204" pitchFamily="2" charset="0"/>
                <a:ea typeface="ADLaM Display" panose="02010000000000000000" pitchFamily="2" charset="0"/>
                <a:cs typeface="ADLaM Display" panose="02010000000000000000" pitchFamily="2" charset="0"/>
              </a:rPr>
              <a:t> j</a:t>
            </a:r>
            <a:r>
              <a:rPr lang="en-US" sz="1600" dirty="0">
                <a:latin typeface="Sagona" panose="020F0502020204030204" pitchFamily="2" charset="0"/>
                <a:ea typeface="ADLaM Display" panose="02010000000000000000" pitchFamily="2" charset="0"/>
                <a:cs typeface="ADLaM Display" panose="02010000000000000000" pitchFamily="2" charset="0"/>
              </a:rPr>
              <a:t>ha</a:t>
            </a:r>
            <a:r>
              <a:rPr lang="en-US" sz="1600" cap="all" dirty="0">
                <a:latin typeface="Sagona" panose="020F0502020204030204" pitchFamily="2" charset="0"/>
                <a:ea typeface="ADLaM Display" panose="02010000000000000000" pitchFamily="2" charset="0"/>
                <a:cs typeface="ADLaM Display" panose="02010000000000000000" pitchFamily="2" charset="0"/>
              </a:rPr>
              <a:t> – 21BCE3759</a:t>
            </a:r>
            <a:br>
              <a:rPr lang="en-US" sz="1600" cap="all" dirty="0">
                <a:latin typeface="Sagona" panose="020F0502020204030204" pitchFamily="2" charset="0"/>
                <a:ea typeface="ADLaM Display" panose="02010000000000000000" pitchFamily="2" charset="0"/>
                <a:cs typeface="ADLaM Display" panose="02010000000000000000" pitchFamily="2" charset="0"/>
              </a:rPr>
            </a:br>
            <a:br>
              <a:rPr lang="en-US" sz="1600" cap="all" dirty="0">
                <a:latin typeface="Sagona" panose="020F0502020204030204" pitchFamily="2" charset="0"/>
                <a:ea typeface="ADLaM Display" panose="02010000000000000000" pitchFamily="2" charset="0"/>
                <a:cs typeface="ADLaM Display" panose="02010000000000000000" pitchFamily="2" charset="0"/>
              </a:rPr>
            </a:br>
            <a:r>
              <a:rPr lang="en-US" sz="1600" cap="all" dirty="0">
                <a:latin typeface="Sagona" panose="020F0502020204030204" pitchFamily="2" charset="0"/>
                <a:ea typeface="ADLaM Display" panose="02010000000000000000" pitchFamily="2" charset="0"/>
                <a:cs typeface="ADLaM Display" panose="02010000000000000000" pitchFamily="2" charset="0"/>
              </a:rPr>
              <a:t>3. A</a:t>
            </a:r>
            <a:r>
              <a:rPr lang="en-US" sz="1600" dirty="0">
                <a:latin typeface="Sagona" panose="020F0502020204030204" pitchFamily="2" charset="0"/>
                <a:ea typeface="ADLaM Display" panose="02010000000000000000" pitchFamily="2" charset="0"/>
                <a:cs typeface="ADLaM Display" panose="02010000000000000000" pitchFamily="2" charset="0"/>
              </a:rPr>
              <a:t>niket</a:t>
            </a:r>
            <a:r>
              <a:rPr lang="en-US" sz="1600" cap="all" dirty="0">
                <a:latin typeface="Sagona" panose="020F0502020204030204" pitchFamily="2" charset="0"/>
                <a:ea typeface="ADLaM Display" panose="02010000000000000000" pitchFamily="2" charset="0"/>
                <a:cs typeface="ADLaM Display" panose="02010000000000000000" pitchFamily="2" charset="0"/>
              </a:rPr>
              <a:t> k</a:t>
            </a:r>
            <a:r>
              <a:rPr lang="en-US" sz="1600" dirty="0">
                <a:latin typeface="Sagona" panose="020F0502020204030204" pitchFamily="2" charset="0"/>
                <a:ea typeface="ADLaM Display" panose="02010000000000000000" pitchFamily="2" charset="0"/>
                <a:cs typeface="ADLaM Display" panose="02010000000000000000" pitchFamily="2" charset="0"/>
              </a:rPr>
              <a:t>umar</a:t>
            </a:r>
            <a:r>
              <a:rPr lang="en-US" sz="1600" cap="all" dirty="0">
                <a:latin typeface="Sagona" panose="020F0502020204030204" pitchFamily="2" charset="0"/>
                <a:ea typeface="ADLaM Display" panose="02010000000000000000" pitchFamily="2" charset="0"/>
                <a:cs typeface="ADLaM Display" panose="02010000000000000000" pitchFamily="2" charset="0"/>
              </a:rPr>
              <a:t> s</a:t>
            </a:r>
            <a:r>
              <a:rPr lang="en-US" sz="1600" dirty="0">
                <a:latin typeface="Sagona" panose="020F0502020204030204" pitchFamily="2" charset="0"/>
                <a:ea typeface="ADLaM Display" panose="02010000000000000000" pitchFamily="2" charset="0"/>
                <a:cs typeface="ADLaM Display" panose="02010000000000000000" pitchFamily="2" charset="0"/>
              </a:rPr>
              <a:t>hah</a:t>
            </a:r>
            <a:r>
              <a:rPr lang="en-US" sz="1600" cap="all" dirty="0">
                <a:latin typeface="Sagona" panose="020F0502020204030204" pitchFamily="2" charset="0"/>
                <a:ea typeface="ADLaM Display" panose="02010000000000000000" pitchFamily="2" charset="0"/>
                <a:cs typeface="ADLaM Display" panose="02010000000000000000" pitchFamily="2" charset="0"/>
              </a:rPr>
              <a:t> – 21bce3767</a:t>
            </a:r>
            <a:br>
              <a:rPr lang="en-US" sz="1600" cap="all" dirty="0">
                <a:latin typeface="Sagona" panose="020F0502020204030204" pitchFamily="2" charset="0"/>
                <a:ea typeface="ADLaM Display" panose="02010000000000000000" pitchFamily="2" charset="0"/>
                <a:cs typeface="ADLaM Display" panose="02010000000000000000" pitchFamily="2" charset="0"/>
              </a:rPr>
            </a:br>
            <a:br>
              <a:rPr lang="en-US" sz="1600" cap="all" dirty="0">
                <a:latin typeface="Sagona" panose="020F0502020204030204" pitchFamily="2" charset="0"/>
                <a:ea typeface="ADLaM Display" panose="02010000000000000000" pitchFamily="2" charset="0"/>
                <a:cs typeface="ADLaM Display" panose="02010000000000000000" pitchFamily="2" charset="0"/>
              </a:rPr>
            </a:br>
            <a:r>
              <a:rPr lang="en-US" sz="1600" cap="all" dirty="0">
                <a:latin typeface="Sagona" panose="020F0502020204030204" pitchFamily="2" charset="0"/>
                <a:ea typeface="ADLaM Display" panose="02010000000000000000" pitchFamily="2" charset="0"/>
                <a:cs typeface="ADLaM Display" panose="02010000000000000000" pitchFamily="2" charset="0"/>
              </a:rPr>
              <a:t>4. A</a:t>
            </a:r>
            <a:r>
              <a:rPr lang="en-US" sz="1600" dirty="0">
                <a:latin typeface="Sagona" panose="020F0502020204030204" pitchFamily="2" charset="0"/>
                <a:ea typeface="ADLaM Display" panose="02010000000000000000" pitchFamily="2" charset="0"/>
                <a:cs typeface="ADLaM Display" panose="02010000000000000000" pitchFamily="2" charset="0"/>
              </a:rPr>
              <a:t>yush</a:t>
            </a:r>
            <a:r>
              <a:rPr lang="en-US" sz="1600" cap="all" dirty="0">
                <a:latin typeface="Sagona" panose="020F0502020204030204" pitchFamily="2" charset="0"/>
                <a:ea typeface="ADLaM Display" panose="02010000000000000000" pitchFamily="2" charset="0"/>
                <a:cs typeface="ADLaM Display" panose="02010000000000000000" pitchFamily="2" charset="0"/>
              </a:rPr>
              <a:t> k</a:t>
            </a:r>
            <a:r>
              <a:rPr lang="en-US" sz="1600" dirty="0">
                <a:latin typeface="Sagona" panose="020F0502020204030204" pitchFamily="2" charset="0"/>
                <a:ea typeface="ADLaM Display" panose="02010000000000000000" pitchFamily="2" charset="0"/>
                <a:cs typeface="ADLaM Display" panose="02010000000000000000" pitchFamily="2" charset="0"/>
              </a:rPr>
              <a:t>umar</a:t>
            </a:r>
            <a:r>
              <a:rPr lang="en-US" sz="1600" cap="all" dirty="0">
                <a:latin typeface="Sagona" panose="020F0502020204030204" pitchFamily="2" charset="0"/>
                <a:ea typeface="ADLaM Display" panose="02010000000000000000" pitchFamily="2" charset="0"/>
                <a:cs typeface="ADLaM Display" panose="02010000000000000000" pitchFamily="2" charset="0"/>
              </a:rPr>
              <a:t> t</a:t>
            </a:r>
            <a:r>
              <a:rPr lang="en-US" sz="1600" dirty="0">
                <a:latin typeface="Sagona" panose="020F0502020204030204" pitchFamily="2" charset="0"/>
                <a:ea typeface="ADLaM Display" panose="02010000000000000000" pitchFamily="2" charset="0"/>
                <a:cs typeface="ADLaM Display" panose="02010000000000000000" pitchFamily="2" charset="0"/>
              </a:rPr>
              <a:t>hakur</a:t>
            </a:r>
            <a:r>
              <a:rPr lang="en-US" sz="1600" cap="all" dirty="0">
                <a:latin typeface="Sagona" panose="020F0502020204030204" pitchFamily="2" charset="0"/>
                <a:ea typeface="ADLaM Display" panose="02010000000000000000" pitchFamily="2" charset="0"/>
                <a:cs typeface="ADLaM Display" panose="02010000000000000000" pitchFamily="2" charset="0"/>
              </a:rPr>
              <a:t> – 21bce3771</a:t>
            </a:r>
            <a:br>
              <a:rPr lang="en-US" sz="2900" cap="all" spc="1500" dirty="0">
                <a:ea typeface="Source Sans Pro SemiBold" panose="020B0603030403020204" pitchFamily="34" charset="0"/>
              </a:rPr>
            </a:br>
            <a:r>
              <a:rPr lang="en-US" sz="2900" cap="all" spc="1500" dirty="0">
                <a:ea typeface="Source Sans Pro SemiBold" panose="020B0603030403020204" pitchFamily="34" charset="0"/>
              </a:rPr>
              <a:t>	</a:t>
            </a:r>
          </a:p>
        </p:txBody>
      </p:sp>
      <p:grpSp>
        <p:nvGrpSpPr>
          <p:cNvPr id="306" name="Group 305">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307" name="Rectangle 306">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10" name="Rectangle 309">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313" name="Freeform: Shape 31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20" name="Picture 19">
            <a:extLst>
              <a:ext uri="{FF2B5EF4-FFF2-40B4-BE49-F238E27FC236}">
                <a16:creationId xmlns:a16="http://schemas.microsoft.com/office/drawing/2014/main" id="{913BDDEC-770E-216D-CC63-73F7D94CA7C6}"/>
              </a:ext>
            </a:extLst>
          </p:cNvPr>
          <p:cNvPicPr>
            <a:picLocks noChangeAspect="1"/>
          </p:cNvPicPr>
          <p:nvPr/>
        </p:nvPicPr>
        <p:blipFill>
          <a:blip r:embed="rId2"/>
          <a:stretch>
            <a:fillRect/>
          </a:stretch>
        </p:blipFill>
        <p:spPr>
          <a:xfrm>
            <a:off x="7497925" y="1126418"/>
            <a:ext cx="2538563" cy="4594684"/>
          </a:xfrm>
          <a:prstGeom prst="rect">
            <a:avLst/>
          </a:prstGeom>
          <a:ln w="28575">
            <a:noFill/>
          </a:ln>
        </p:spPr>
      </p:pic>
      <p:sp>
        <p:nvSpPr>
          <p:cNvPr id="319"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1"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3" name="Oval 3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5" name="Oval 324">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lide Number Placeholder 4">
            <a:extLst>
              <a:ext uri="{FF2B5EF4-FFF2-40B4-BE49-F238E27FC236}">
                <a16:creationId xmlns:a16="http://schemas.microsoft.com/office/drawing/2014/main" id="{C3E8141B-5872-7090-499A-8AA9470DAF9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967E29-1480-472A-9FC5-C4768A52587C}" type="slidenum">
              <a:rPr lang="en-US" smtClean="0"/>
              <a:pPr>
                <a:spcAft>
                  <a:spcPts val="600"/>
                </a:spcAft>
              </a:pPr>
              <a:t>1</a:t>
            </a:fld>
            <a:endParaRPr lang="en-US"/>
          </a:p>
        </p:txBody>
      </p:sp>
    </p:spTree>
    <p:extLst>
      <p:ext uri="{BB962C8B-B14F-4D97-AF65-F5344CB8AC3E}">
        <p14:creationId xmlns:p14="http://schemas.microsoft.com/office/powerpoint/2010/main" val="262916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363550" y="443205"/>
            <a:ext cx="8099382" cy="2813180"/>
          </a:xfrm>
        </p:spPr>
        <p:txBody>
          <a:bodyPr>
            <a:normAutofit/>
          </a:bodyPr>
          <a:lstStyle/>
          <a:p>
            <a:pPr algn="l"/>
            <a:r>
              <a:rPr lang="en-US" sz="1800" b="1" dirty="0">
                <a:solidFill>
                  <a:schemeClr val="accent4">
                    <a:lumMod val="60000"/>
                    <a:lumOff val="40000"/>
                  </a:schemeClr>
                </a:solidFill>
              </a:rPr>
              <a:t>Channel:</a:t>
            </a:r>
            <a:br>
              <a:rPr lang="en-US" sz="1800" b="1" dirty="0">
                <a:solidFill>
                  <a:schemeClr val="accent4">
                    <a:lumMod val="60000"/>
                    <a:lumOff val="40000"/>
                  </a:schemeClr>
                </a:solidFill>
              </a:rPr>
            </a:br>
            <a:br>
              <a:rPr lang="en-US" sz="1800" dirty="0"/>
            </a:br>
            <a:r>
              <a:rPr lang="en-US" sz="1800" dirty="0"/>
              <a:t>The primary channel would be the website itself, where students can place orders, check menus, provide feedback, and access other relevant information. Mess owners can also use this channel to manage inventory, update menus, and track orders.</a:t>
            </a:r>
            <a:endParaRPr lang="en-US" sz="1500"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300367"/>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10</a:t>
            </a:fld>
            <a:endParaRPr lang="en-US" dirty="0">
              <a:solidFill>
                <a:srgbClr val="898989"/>
              </a:solidFill>
            </a:endParaRPr>
          </a:p>
        </p:txBody>
      </p:sp>
    </p:spTree>
    <p:extLst>
      <p:ext uri="{BB962C8B-B14F-4D97-AF65-F5344CB8AC3E}">
        <p14:creationId xmlns:p14="http://schemas.microsoft.com/office/powerpoint/2010/main" val="5112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391541" y="136525"/>
            <a:ext cx="8099382" cy="3881535"/>
          </a:xfrm>
        </p:spPr>
        <p:txBody>
          <a:bodyPr>
            <a:normAutofit/>
          </a:bodyPr>
          <a:lstStyle/>
          <a:p>
            <a:pPr algn="l"/>
            <a:r>
              <a:rPr lang="en-US" sz="1800" b="1" dirty="0">
                <a:solidFill>
                  <a:schemeClr val="accent4">
                    <a:lumMod val="60000"/>
                    <a:lumOff val="40000"/>
                  </a:schemeClr>
                </a:solidFill>
              </a:rPr>
              <a:t>Competitor Analysis:</a:t>
            </a:r>
            <a:br>
              <a:rPr lang="en-US" sz="1800" b="1" dirty="0">
                <a:solidFill>
                  <a:schemeClr val="accent4">
                    <a:lumMod val="60000"/>
                    <a:lumOff val="40000"/>
                  </a:schemeClr>
                </a:solidFill>
              </a:rPr>
            </a:br>
            <a:br>
              <a:rPr lang="en-US" sz="1800" dirty="0"/>
            </a:br>
            <a:r>
              <a:rPr lang="en-US" sz="1800" dirty="0"/>
              <a:t>As of now there is no such competition for this problem.</a:t>
            </a:r>
            <a:br>
              <a:rPr lang="en-US" sz="1800" dirty="0"/>
            </a:br>
            <a:r>
              <a:rPr lang="en-US" sz="1800" dirty="0"/>
              <a:t>There was a mobile app initially “Proddle Mess” but that</a:t>
            </a:r>
            <a:br>
              <a:rPr lang="en-US" sz="1800" dirty="0"/>
            </a:br>
            <a:r>
              <a:rPr lang="en-US" sz="1800" dirty="0"/>
              <a:t>is not in use these days as it was not scaled efficiently and addition to that it was only for a particular mess, and we want to develop a solution for all the paid messes in </a:t>
            </a:r>
            <a:br>
              <a:rPr lang="en-US" sz="1800" dirty="0"/>
            </a:br>
            <a:r>
              <a:rPr lang="en-US" sz="1800" dirty="0"/>
              <a:t>the VIT.</a:t>
            </a:r>
            <a:endParaRPr lang="en-US" sz="1500"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300367"/>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11</a:t>
            </a:fld>
            <a:endParaRPr lang="en-US" dirty="0">
              <a:solidFill>
                <a:srgbClr val="898989"/>
              </a:solidFill>
            </a:endParaRPr>
          </a:p>
        </p:txBody>
      </p:sp>
    </p:spTree>
    <p:extLst>
      <p:ext uri="{BB962C8B-B14F-4D97-AF65-F5344CB8AC3E}">
        <p14:creationId xmlns:p14="http://schemas.microsoft.com/office/powerpoint/2010/main" val="28721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0" name="Freeform: Shape 29">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6" name="Oval 35">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468542" y="473895"/>
            <a:ext cx="5217172" cy="1158857"/>
          </a:xfrm>
        </p:spPr>
        <p:txBody>
          <a:bodyPr vert="horz" lIns="91440" tIns="45720" rIns="91440" bIns="45720" rtlCol="0" anchor="b">
            <a:normAutofit/>
          </a:bodyPr>
          <a:lstStyle/>
          <a:p>
            <a:r>
              <a:rPr lang="en-US" sz="3700"/>
              <a:t>Introducing </a:t>
            </a:r>
            <a:r>
              <a:rPr lang="en-US" sz="3700">
                <a:solidFill>
                  <a:schemeClr val="accent4">
                    <a:lumMod val="60000"/>
                    <a:lumOff val="40000"/>
                  </a:schemeClr>
                </a:solidFill>
              </a:rPr>
              <a:t>VITeats</a:t>
            </a:r>
            <a:endParaRPr lang="en-US" sz="3700" dirty="0">
              <a:solidFill>
                <a:schemeClr val="accent4">
                  <a:lumMod val="60000"/>
                  <a:lumOff val="40000"/>
                </a:schemeClr>
              </a:solidFill>
            </a:endParaRPr>
          </a:p>
        </p:txBody>
      </p:sp>
      <p:grpSp>
        <p:nvGrpSpPr>
          <p:cNvPr id="40" name="Group 39">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41"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324865" y="1779993"/>
            <a:ext cx="5626926" cy="4351338"/>
          </a:xfrm>
        </p:spPr>
        <p:txBody>
          <a:bodyPr vert="horz" lIns="91440" tIns="45720" rIns="91440" bIns="45720" rtlCol="0">
            <a:normAutofit/>
          </a:bodyPr>
          <a:lstStyle/>
          <a:p>
            <a:pPr indent="-228600">
              <a:buFont typeface="Arial" panose="020B0604020202020204" pitchFamily="34" charset="0"/>
              <a:buChar char="•"/>
            </a:pPr>
            <a:endParaRPr lang="en-US" b="1" dirty="0"/>
          </a:p>
          <a:p>
            <a:pPr marL="57150"/>
            <a:r>
              <a:rPr lang="en-US" dirty="0"/>
              <a:t>Are you tired of wasting precious time standing in endless queues at the paid mess?</a:t>
            </a:r>
          </a:p>
          <a:p>
            <a:pPr indent="-228600">
              <a:buFont typeface="Arial" panose="020B0604020202020204" pitchFamily="34" charset="0"/>
              <a:buChar char="•"/>
            </a:pPr>
            <a:endParaRPr lang="en-US" dirty="0"/>
          </a:p>
          <a:p>
            <a:pPr marL="285750" indent="-228600">
              <a:buFont typeface="Arial" panose="020B0604020202020204" pitchFamily="34" charset="0"/>
              <a:buChar char="•"/>
            </a:pPr>
            <a:r>
              <a:rPr lang="en-US" dirty="0"/>
              <a:t>The solution for hassle-free dining on campus. Say goodbye to long waits and hello to convenience with our innovative app. Order your meals in advance, whether it's a quick snack or a hearty meal, and breeze past the queues. </a:t>
            </a:r>
            <a:r>
              <a:rPr lang="en-US" dirty="0">
                <a:solidFill>
                  <a:schemeClr val="accent4">
                    <a:lumMod val="60000"/>
                    <a:lumOff val="40000"/>
                  </a:schemeClr>
                </a:solidFill>
              </a:rPr>
              <a:t>Simply present your QR code at the mess, and your freshly prepared meal will be waiting for you.</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grpSp>
        <p:nvGrpSpPr>
          <p:cNvPr id="44" name="Group 43">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45"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9" name="Freeform: Shape 48">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6"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7" name="Freeform: Shape 46">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52" name="Group 51">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53"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24" name="Freeform: Shape 223">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5" name="Freeform: Shape 54">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Viz-bees</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2</a:t>
            </a:fld>
            <a:endParaRPr lang="en-US">
              <a:solidFill>
                <a:schemeClr val="tx1">
                  <a:tint val="75000"/>
                </a:schemeClr>
              </a:solidFill>
            </a:endParaRPr>
          </a:p>
        </p:txBody>
      </p:sp>
      <p:pic>
        <p:nvPicPr>
          <p:cNvPr id="43" name="Picture Placeholder 42" descr="A group of people cooking&#10;&#10;Description automatically generated">
            <a:extLst>
              <a:ext uri="{FF2B5EF4-FFF2-40B4-BE49-F238E27FC236}">
                <a16:creationId xmlns:a16="http://schemas.microsoft.com/office/drawing/2014/main" id="{7E1CCA88-D1A5-0A2E-E916-E54B05EFAA7A}"/>
              </a:ext>
            </a:extLst>
          </p:cNvPr>
          <p:cNvPicPr>
            <a:picLocks noGrp="1" noChangeAspect="1"/>
          </p:cNvPicPr>
          <p:nvPr>
            <p:ph type="pic" sz="quarter" idx="13"/>
          </p:nvPr>
        </p:nvPicPr>
        <p:blipFill>
          <a:blip r:embed="rId3"/>
          <a:srcRect t="11295" b="11295"/>
          <a:stretch>
            <a:fillRect/>
          </a:stretch>
        </p:blipFill>
        <p:spPr>
          <a:xfrm>
            <a:off x="6447545" y="1796231"/>
            <a:ext cx="5166975" cy="3113288"/>
          </a:xfrm>
        </p:spPr>
      </p:pic>
    </p:spTree>
    <p:extLst>
      <p:ext uri="{BB962C8B-B14F-4D97-AF65-F5344CB8AC3E}">
        <p14:creationId xmlns:p14="http://schemas.microsoft.com/office/powerpoint/2010/main" val="214475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607838" y="1822160"/>
            <a:ext cx="9588966" cy="4899316"/>
          </a:xfrm>
        </p:spPr>
        <p:txBody>
          <a:bodyPr>
            <a:normAutofit fontScale="90000"/>
          </a:bodyPr>
          <a:lstStyle/>
          <a:p>
            <a:pPr algn="l"/>
            <a:r>
              <a:rPr lang="en-US" b="1" dirty="0">
                <a:solidFill>
                  <a:schemeClr val="accent4">
                    <a:lumMod val="60000"/>
                    <a:lumOff val="40000"/>
                  </a:schemeClr>
                </a:solidFill>
              </a:rPr>
              <a:t>Solution</a:t>
            </a:r>
            <a:br>
              <a:rPr lang="en-US" sz="1900" dirty="0"/>
            </a:br>
            <a:r>
              <a:rPr lang="en-US" sz="1900" b="1" dirty="0">
                <a:solidFill>
                  <a:schemeClr val="accent4">
                    <a:lumMod val="60000"/>
                    <a:lumOff val="40000"/>
                  </a:schemeClr>
                </a:solidFill>
              </a:rPr>
              <a:t>Efficient Pre-ordering</a:t>
            </a:r>
            <a:r>
              <a:rPr lang="en-US" sz="1900" dirty="0">
                <a:solidFill>
                  <a:schemeClr val="tx1">
                    <a:lumMod val="95000"/>
                  </a:schemeClr>
                </a:solidFill>
              </a:rPr>
              <a:t>: VITeats enables students to pre order meals via a mobile app, eliminating the need to wait in long queues at the paid mess.</a:t>
            </a:r>
            <a:br>
              <a:rPr lang="en-US" sz="1900" dirty="0">
                <a:solidFill>
                  <a:schemeClr val="tx1">
                    <a:lumMod val="95000"/>
                  </a:schemeClr>
                </a:solidFill>
              </a:rPr>
            </a:br>
            <a:br>
              <a:rPr lang="en-US" sz="1900" dirty="0">
                <a:solidFill>
                  <a:schemeClr val="tx1">
                    <a:lumMod val="95000"/>
                  </a:schemeClr>
                </a:solidFill>
              </a:rPr>
            </a:br>
            <a:r>
              <a:rPr lang="en-US" sz="1900" b="1" dirty="0">
                <a:solidFill>
                  <a:schemeClr val="accent4">
                    <a:lumMod val="60000"/>
                    <a:lumOff val="40000"/>
                  </a:schemeClr>
                </a:solidFill>
              </a:rPr>
              <a:t>Swift Order Pickup</a:t>
            </a:r>
            <a:r>
              <a:rPr lang="en-US" sz="1900" dirty="0">
                <a:solidFill>
                  <a:schemeClr val="tx1">
                    <a:lumMod val="95000"/>
                  </a:schemeClr>
                </a:solidFill>
              </a:rPr>
              <a:t>: With a QR code system in place, VITeats ensures quick and efficient order pickup, reducing wait times and stress for students.</a:t>
            </a:r>
            <a:br>
              <a:rPr lang="en-US" sz="1900" dirty="0">
                <a:solidFill>
                  <a:schemeClr val="tx1">
                    <a:lumMod val="95000"/>
                  </a:schemeClr>
                </a:solidFill>
              </a:rPr>
            </a:br>
            <a:br>
              <a:rPr lang="en-US" sz="1900" dirty="0">
                <a:solidFill>
                  <a:schemeClr val="tx1">
                    <a:lumMod val="95000"/>
                  </a:schemeClr>
                </a:solidFill>
              </a:rPr>
            </a:br>
            <a:r>
              <a:rPr lang="en-US" sz="1900" b="1" dirty="0">
                <a:solidFill>
                  <a:schemeClr val="accent4">
                    <a:lumMod val="60000"/>
                    <a:lumOff val="40000"/>
                  </a:schemeClr>
                </a:solidFill>
              </a:rPr>
              <a:t>Real-time Updates</a:t>
            </a:r>
            <a:r>
              <a:rPr lang="en-US" sz="1900" dirty="0">
                <a:solidFill>
                  <a:schemeClr val="tx1">
                    <a:lumMod val="95000"/>
                  </a:schemeClr>
                </a:solidFill>
              </a:rPr>
              <a:t>: Students receive real-time </a:t>
            </a:r>
            <a:br>
              <a:rPr lang="en-US" sz="1900" dirty="0">
                <a:solidFill>
                  <a:schemeClr val="tx1">
                    <a:lumMod val="95000"/>
                  </a:schemeClr>
                </a:solidFill>
              </a:rPr>
            </a:br>
            <a:r>
              <a:rPr lang="en-US" sz="1900" dirty="0">
                <a:solidFill>
                  <a:schemeClr val="tx1">
                    <a:lumMod val="95000"/>
                  </a:schemeClr>
                </a:solidFill>
              </a:rPr>
              <a:t>updates on their orders, enhancing transparency and </a:t>
            </a:r>
            <a:br>
              <a:rPr lang="en-US" sz="1900" dirty="0">
                <a:solidFill>
                  <a:schemeClr val="tx1">
                    <a:lumMod val="95000"/>
                  </a:schemeClr>
                </a:solidFill>
              </a:rPr>
            </a:br>
            <a:r>
              <a:rPr lang="en-US" sz="1900" dirty="0">
                <a:solidFill>
                  <a:schemeClr val="tx1">
                    <a:lumMod val="95000"/>
                  </a:schemeClr>
                </a:solidFill>
              </a:rPr>
              <a:t>allowing for better planning of study schedules.</a:t>
            </a:r>
            <a:br>
              <a:rPr lang="en-US" sz="1900" dirty="0">
                <a:solidFill>
                  <a:schemeClr val="tx1">
                    <a:lumMod val="95000"/>
                  </a:schemeClr>
                </a:solidFill>
              </a:rPr>
            </a:br>
            <a:br>
              <a:rPr lang="en-US" sz="1900" dirty="0">
                <a:solidFill>
                  <a:schemeClr val="tx1">
                    <a:lumMod val="95000"/>
                  </a:schemeClr>
                </a:solidFill>
              </a:rPr>
            </a:br>
            <a:r>
              <a:rPr lang="en-US" sz="1900" b="1" dirty="0">
                <a:solidFill>
                  <a:schemeClr val="accent4">
                    <a:lumMod val="60000"/>
                    <a:lumOff val="40000"/>
                  </a:schemeClr>
                </a:solidFill>
              </a:rPr>
              <a:t>Feedback Mechanisms</a:t>
            </a:r>
            <a:r>
              <a:rPr lang="en-US" sz="1900" dirty="0">
                <a:solidFill>
                  <a:schemeClr val="tx1">
                    <a:lumMod val="95000"/>
                  </a:schemeClr>
                </a:solidFill>
              </a:rPr>
              <a:t>: VITeats incorporates feedback </a:t>
            </a:r>
            <a:br>
              <a:rPr lang="en-US" sz="1900" dirty="0">
                <a:solidFill>
                  <a:schemeClr val="tx1">
                    <a:lumMod val="95000"/>
                  </a:schemeClr>
                </a:solidFill>
              </a:rPr>
            </a:br>
            <a:r>
              <a:rPr lang="en-US" sz="1900" dirty="0">
                <a:solidFill>
                  <a:schemeClr val="tx1">
                    <a:lumMod val="95000"/>
                  </a:schemeClr>
                </a:solidFill>
              </a:rPr>
              <a:t>mechanisms to gather student input, ensuring continuous </a:t>
            </a:r>
            <a:br>
              <a:rPr lang="en-US" sz="1900" dirty="0">
                <a:solidFill>
                  <a:schemeClr val="tx1">
                    <a:lumMod val="95000"/>
                  </a:schemeClr>
                </a:solidFill>
              </a:rPr>
            </a:br>
            <a:r>
              <a:rPr lang="en-US" sz="1900" dirty="0">
                <a:solidFill>
                  <a:schemeClr val="tx1">
                    <a:lumMod val="95000"/>
                  </a:schemeClr>
                </a:solidFill>
              </a:rPr>
              <a:t>improvement and addressing any concerns promptly.</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3</a:t>
            </a:fld>
            <a:endParaRPr lang="en-US" dirty="0">
              <a:solidFill>
                <a:srgbClr val="898989"/>
              </a:solidFill>
            </a:endParaRPr>
          </a:p>
        </p:txBody>
      </p:sp>
      <p:sp>
        <p:nvSpPr>
          <p:cNvPr id="2" name="TextBox 1">
            <a:extLst>
              <a:ext uri="{FF2B5EF4-FFF2-40B4-BE49-F238E27FC236}">
                <a16:creationId xmlns:a16="http://schemas.microsoft.com/office/drawing/2014/main" id="{C895EA2D-2C28-5D3C-1E67-448F9475FB6D}"/>
              </a:ext>
            </a:extLst>
          </p:cNvPr>
          <p:cNvSpPr txBox="1"/>
          <p:nvPr/>
        </p:nvSpPr>
        <p:spPr>
          <a:xfrm>
            <a:off x="4870580" y="289249"/>
            <a:ext cx="6232849" cy="1200329"/>
          </a:xfrm>
          <a:prstGeom prst="rect">
            <a:avLst/>
          </a:prstGeom>
          <a:noFill/>
        </p:spPr>
        <p:txBody>
          <a:bodyPr wrap="square" rtlCol="0">
            <a:spAutoFit/>
          </a:bodyPr>
          <a:lstStyle/>
          <a:p>
            <a:r>
              <a:rPr lang="en-US" sz="1800"/>
              <a:t>The project aims to address the issue of </a:t>
            </a:r>
            <a:r>
              <a:rPr lang="en-US" sz="1800" b="1">
                <a:solidFill>
                  <a:schemeClr val="accent4">
                    <a:lumMod val="60000"/>
                    <a:lumOff val="40000"/>
                  </a:schemeClr>
                </a:solidFill>
              </a:rPr>
              <a:t>long queues at the paid mess</a:t>
            </a:r>
            <a:r>
              <a:rPr lang="en-US" sz="1800"/>
              <a:t>, which often disrupts students schedules and impacts their productivity, especially during </a:t>
            </a:r>
            <a:br>
              <a:rPr lang="en-US" sz="1800"/>
            </a:br>
            <a:r>
              <a:rPr lang="en-US" sz="1800"/>
              <a:t>peak times such as exam seasons.</a:t>
            </a:r>
            <a:endParaRPr lang="en-US" dirty="0"/>
          </a:p>
        </p:txBody>
      </p:sp>
      <p:sp>
        <p:nvSpPr>
          <p:cNvPr id="3" name="TextBox 2">
            <a:extLst>
              <a:ext uri="{FF2B5EF4-FFF2-40B4-BE49-F238E27FC236}">
                <a16:creationId xmlns:a16="http://schemas.microsoft.com/office/drawing/2014/main" id="{54081D67-B82B-D288-5729-A60E62841A17}"/>
              </a:ext>
            </a:extLst>
          </p:cNvPr>
          <p:cNvSpPr txBox="1"/>
          <p:nvPr/>
        </p:nvSpPr>
        <p:spPr>
          <a:xfrm>
            <a:off x="2388637" y="401216"/>
            <a:ext cx="2174032" cy="707886"/>
          </a:xfrm>
          <a:prstGeom prst="rect">
            <a:avLst/>
          </a:prstGeom>
          <a:noFill/>
        </p:spPr>
        <p:txBody>
          <a:bodyPr wrap="square" rtlCol="0">
            <a:spAutoFit/>
          </a:bodyPr>
          <a:lstStyle/>
          <a:p>
            <a:r>
              <a:rPr lang="en-US" sz="4000" b="1" dirty="0">
                <a:solidFill>
                  <a:schemeClr val="accent4">
                    <a:lumMod val="60000"/>
                    <a:lumOff val="40000"/>
                  </a:schemeClr>
                </a:solidFill>
              </a:rPr>
              <a:t>Problem</a:t>
            </a:r>
          </a:p>
        </p:txBody>
      </p:sp>
      <p:sp>
        <p:nvSpPr>
          <p:cNvPr id="4" name="Footer Placeholder 11">
            <a:extLst>
              <a:ext uri="{FF2B5EF4-FFF2-40B4-BE49-F238E27FC236}">
                <a16:creationId xmlns:a16="http://schemas.microsoft.com/office/drawing/2014/main" id="{56709CD5-4733-CC5B-F4E7-B6569C938D02}"/>
              </a:ext>
            </a:extLst>
          </p:cNvPr>
          <p:cNvSpPr>
            <a:spLocks noGrp="1"/>
          </p:cNvSpPr>
          <p:nvPr>
            <p:ph type="ftr" sz="quarter" idx="11"/>
          </p:nvPr>
        </p:nvSpPr>
        <p:spPr>
          <a:xfrm>
            <a:off x="9046029" y="4452905"/>
            <a:ext cx="4114800" cy="365125"/>
          </a:xfrm>
        </p:spPr>
        <p:txBody>
          <a:bodyPr/>
          <a:lstStyle/>
          <a:p>
            <a:r>
              <a:rPr lang="en-US" sz="2800" dirty="0">
                <a:solidFill>
                  <a:schemeClr val="accent4">
                    <a:lumMod val="60000"/>
                    <a:lumOff val="40000"/>
                  </a:schemeClr>
                </a:solidFill>
              </a:rPr>
              <a:t>Viz-bees</a:t>
            </a:r>
          </a:p>
        </p:txBody>
      </p:sp>
    </p:spTree>
    <p:extLst>
      <p:ext uri="{BB962C8B-B14F-4D97-AF65-F5344CB8AC3E}">
        <p14:creationId xmlns:p14="http://schemas.microsoft.com/office/powerpoint/2010/main" val="407926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2" name="Freeform: Shape 9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8" name="Oval 9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0" name="Rectangle 9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Placeholder 13" descr="A hand holding a tablet with a picture of food on it&#10;&#10;Description automatically generated">
            <a:extLst>
              <a:ext uri="{FF2B5EF4-FFF2-40B4-BE49-F238E27FC236}">
                <a16:creationId xmlns:a16="http://schemas.microsoft.com/office/drawing/2014/main" id="{CDBB6290-D318-83CF-CE18-DC9CB3A18513}"/>
              </a:ext>
            </a:extLst>
          </p:cNvPr>
          <p:cNvPicPr>
            <a:picLocks noGrp="1" noChangeAspect="1"/>
          </p:cNvPicPr>
          <p:nvPr>
            <p:ph type="pic" sz="quarter" idx="13"/>
          </p:nvPr>
        </p:nvPicPr>
        <p:blipFill rotWithShape="1">
          <a:blip r:embed="rId3"/>
          <a:srcRect l="8771" r="7349" b="2"/>
          <a:stretch/>
        </p:blipFill>
        <p:spPr>
          <a:xfrm>
            <a:off x="2185275" y="3623718"/>
            <a:ext cx="3347585" cy="2833035"/>
          </a:xfrm>
          <a:prstGeom prst="rect">
            <a:avLst/>
          </a:prstGeom>
        </p:spPr>
      </p:pic>
      <p:grpSp>
        <p:nvGrpSpPr>
          <p:cNvPr id="102" name="Group 101">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03" name="Rectangle 102">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6" name="Rectangle 10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457200" y="872166"/>
            <a:ext cx="4292646" cy="2866627"/>
          </a:xfrm>
        </p:spPr>
        <p:txBody>
          <a:bodyPr vert="horz" lIns="91440" tIns="45720" rIns="91440" bIns="45720" rtlCol="0" anchor="ctr">
            <a:normAutofit/>
          </a:bodyPr>
          <a:lstStyle/>
          <a:p>
            <a:pPr algn="ctr"/>
            <a:r>
              <a:rPr lang="en-US" sz="6000" dirty="0"/>
              <a:t>SOCIAL IMPACT</a:t>
            </a:r>
          </a:p>
        </p:txBody>
      </p:sp>
      <p:grpSp>
        <p:nvGrpSpPr>
          <p:cNvPr id="108"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109" name="Freeform: Shape 108">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12"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113" name="Freeform: Shape 112">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16"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117" name="Freeform: Shape 116">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31"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132" name="Freeform: Shape 131">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5546318" y="625997"/>
            <a:ext cx="5905724" cy="5361067"/>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1900" b="1" dirty="0">
                <a:solidFill>
                  <a:schemeClr val="accent4">
                    <a:lumMod val="60000"/>
                    <a:lumOff val="40000"/>
                  </a:schemeClr>
                </a:solidFill>
              </a:rPr>
              <a:t>Streamlined Dining Experience:  </a:t>
            </a:r>
            <a:r>
              <a:rPr lang="en-US" dirty="0"/>
              <a:t>VITeats enables pre-ordering meals, eliminating long queues and reducing stress.</a:t>
            </a:r>
          </a:p>
          <a:p>
            <a:pPr indent="-228600">
              <a:buFont typeface="Arial" panose="020B0604020202020204" pitchFamily="34" charset="0"/>
              <a:buChar char="•"/>
            </a:pPr>
            <a:endParaRPr lang="en-US" dirty="0"/>
          </a:p>
          <a:p>
            <a:pPr indent="-228600">
              <a:buFont typeface="Arial" panose="020B0604020202020204" pitchFamily="34" charset="0"/>
              <a:buChar char="•"/>
            </a:pPr>
            <a:r>
              <a:rPr lang="en-US" sz="1900" b="1" dirty="0">
                <a:solidFill>
                  <a:schemeClr val="accent4">
                    <a:lumMod val="60000"/>
                    <a:lumOff val="40000"/>
                  </a:schemeClr>
                </a:solidFill>
              </a:rPr>
              <a:t>Enhanced Student Satisfaction: </a:t>
            </a:r>
            <a:r>
              <a:rPr lang="en-US" dirty="0"/>
              <a:t>Convenience and more study time leads to increased satisfaction among students.</a:t>
            </a:r>
          </a:p>
          <a:p>
            <a:pPr indent="-228600">
              <a:buFont typeface="Arial" panose="020B0604020202020204" pitchFamily="34" charset="0"/>
              <a:buChar char="•"/>
            </a:pPr>
            <a:endParaRPr lang="en-US" dirty="0"/>
          </a:p>
          <a:p>
            <a:pPr indent="-228600">
              <a:buFont typeface="Arial" panose="020B0604020202020204" pitchFamily="34" charset="0"/>
              <a:buChar char="•"/>
            </a:pPr>
            <a:r>
              <a:rPr lang="en-US" sz="1900" b="1" dirty="0">
                <a:solidFill>
                  <a:schemeClr val="accent4">
                    <a:lumMod val="60000"/>
                    <a:lumOff val="40000"/>
                  </a:schemeClr>
                </a:solidFill>
              </a:rPr>
              <a:t>Improved Academic Performance: </a:t>
            </a:r>
            <a:r>
              <a:rPr lang="en-US" dirty="0"/>
              <a:t>Reduced stress and increased study time likely improve academic outcomes. Promotion of Campus Well-being: VITeats contributes to a healthier and more productive campus environment.</a:t>
            </a:r>
          </a:p>
          <a:p>
            <a:pPr indent="-228600">
              <a:buFont typeface="Arial" panose="020B0604020202020204" pitchFamily="34" charset="0"/>
              <a:buChar char="•"/>
            </a:pPr>
            <a:endParaRPr lang="en-US" dirty="0"/>
          </a:p>
          <a:p>
            <a:pPr indent="-228600">
              <a:buFont typeface="Arial" panose="020B0604020202020204" pitchFamily="34" charset="0"/>
              <a:buChar char="•"/>
            </a:pPr>
            <a:r>
              <a:rPr lang="en-US" sz="1900" b="1" dirty="0">
                <a:solidFill>
                  <a:schemeClr val="accent4">
                    <a:lumMod val="60000"/>
                    <a:lumOff val="40000"/>
                  </a:schemeClr>
                </a:solidFill>
              </a:rPr>
              <a:t>Demonstration of Technological Innovation: </a:t>
            </a:r>
            <a:r>
              <a:rPr lang="en-US" dirty="0"/>
              <a:t>Implementation showcases the university's commitment to leveraging technology.</a:t>
            </a:r>
          </a:p>
          <a:p>
            <a:pPr indent="-228600">
              <a:buFont typeface="Arial" panose="020B0604020202020204" pitchFamily="34" charset="0"/>
              <a:buChar char="•"/>
            </a:pPr>
            <a:endParaRPr lang="en-US" dirty="0"/>
          </a:p>
          <a:p>
            <a:pPr indent="-228600">
              <a:buFont typeface="Arial" panose="020B0604020202020204" pitchFamily="34" charset="0"/>
              <a:buChar char="•"/>
            </a:pPr>
            <a:r>
              <a:rPr lang="en-US" sz="1900" b="1" dirty="0">
                <a:solidFill>
                  <a:schemeClr val="accent4">
                    <a:lumMod val="60000"/>
                    <a:lumOff val="40000"/>
                  </a:schemeClr>
                </a:solidFill>
              </a:rPr>
              <a:t>Enhancement of University Reputation: </a:t>
            </a:r>
            <a:r>
              <a:rPr lang="en-US" dirty="0"/>
              <a:t>VITeats enhances the university's reputation by focusing on student satisfaction and technological advancement.</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4</a:t>
            </a:fld>
            <a:endParaRPr lang="en-US">
              <a:solidFill>
                <a:schemeClr val="tx1">
                  <a:tint val="75000"/>
                </a:schemeClr>
              </a:solidFill>
            </a:endParaRPr>
          </a:p>
        </p:txBody>
      </p:sp>
    </p:spTree>
    <p:extLst>
      <p:ext uri="{BB962C8B-B14F-4D97-AF65-F5344CB8AC3E}">
        <p14:creationId xmlns:p14="http://schemas.microsoft.com/office/powerpoint/2010/main" val="18705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6" name="Freeform: Shape 2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2" name="Oval 3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4" name="Rectangle 3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Placeholder 19" descr="A logo with a fork and knife in a circle&#10;&#10;Description automatically generated">
            <a:extLst>
              <a:ext uri="{FF2B5EF4-FFF2-40B4-BE49-F238E27FC236}">
                <a16:creationId xmlns:a16="http://schemas.microsoft.com/office/drawing/2014/main" id="{9BA24D5D-C594-3B25-DD68-02035701636F}"/>
              </a:ext>
            </a:extLst>
          </p:cNvPr>
          <p:cNvPicPr>
            <a:picLocks noGrp="1" noChangeAspect="1"/>
          </p:cNvPicPr>
          <p:nvPr>
            <p:ph type="pic" sz="quarter" idx="10"/>
          </p:nvPr>
        </p:nvPicPr>
        <p:blipFill rotWithShape="1">
          <a:blip r:embed="rId3"/>
          <a:srcRect t="11000" r="3" b="3"/>
          <a:stretch/>
        </p:blipFill>
        <p:spPr>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36" name="Oval 35">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Oval 39">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1980136" y="2140053"/>
            <a:ext cx="5012279" cy="2577893"/>
          </a:xfrm>
        </p:spPr>
        <p:txBody>
          <a:bodyPr vert="horz" lIns="91440" tIns="45720" rIns="91440" bIns="45720" rtlCol="0" anchor="b">
            <a:normAutofit/>
          </a:bodyPr>
          <a:lstStyle/>
          <a:p>
            <a:br>
              <a:rPr lang="en-US" sz="5100" cap="all" dirty="0">
                <a:ea typeface="Source Sans Pro SemiBold" panose="020B0603030403020204" pitchFamily="34" charset="0"/>
              </a:rPr>
            </a:br>
            <a:r>
              <a:rPr lang="en-US" sz="5100" cap="all" dirty="0">
                <a:ea typeface="Source Sans Pro SemiBold" panose="020B0603030403020204" pitchFamily="34" charset="0"/>
              </a:rPr>
              <a:t>Business model</a:t>
            </a:r>
          </a:p>
        </p:txBody>
      </p:sp>
      <p:sp>
        <p:nvSpPr>
          <p:cNvPr id="42"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47" name="Freeform: Shape 4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50" name="Group 49">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51" name="Freeform: Shape 50">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5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tx1"/>
          </a:solidFill>
        </p:grpSpPr>
        <p:sp>
          <p:nvSpPr>
            <p:cNvPr id="55" name="Freeform: Shape 5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1" name="Oval 6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86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158276" y="136525"/>
            <a:ext cx="8099382" cy="6105655"/>
          </a:xfrm>
        </p:spPr>
        <p:txBody>
          <a:bodyPr>
            <a:normAutofit fontScale="90000"/>
          </a:bodyPr>
          <a:lstStyle/>
          <a:p>
            <a:pPr algn="l"/>
            <a:r>
              <a:rPr lang="en-US" sz="2000" b="1" dirty="0">
                <a:solidFill>
                  <a:schemeClr val="accent4">
                    <a:lumMod val="60000"/>
                    <a:lumOff val="40000"/>
                  </a:schemeClr>
                </a:solidFill>
              </a:rPr>
              <a:t>Cost Structure</a:t>
            </a:r>
            <a:br>
              <a:rPr lang="en-US" sz="1500" b="1" dirty="0">
                <a:solidFill>
                  <a:schemeClr val="accent4">
                    <a:lumMod val="60000"/>
                    <a:lumOff val="40000"/>
                  </a:schemeClr>
                </a:solidFill>
              </a:rPr>
            </a:br>
            <a:br>
              <a:rPr lang="en-US" sz="1500" dirty="0">
                <a:solidFill>
                  <a:schemeClr val="tx1">
                    <a:lumMod val="95000"/>
                  </a:schemeClr>
                </a:solidFill>
              </a:rPr>
            </a:br>
            <a:r>
              <a:rPr lang="en-US" sz="1500" dirty="0">
                <a:solidFill>
                  <a:schemeClr val="tx1">
                    <a:lumMod val="95000"/>
                  </a:schemeClr>
                </a:solidFill>
              </a:rPr>
              <a:t>Development and Maintenance: Allocate resources for website development, design, programming, and ongoing maintenance.</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 </a:t>
            </a:r>
            <a:r>
              <a:rPr lang="en-US" sz="1500" dirty="0">
                <a:solidFill>
                  <a:schemeClr val="accent4">
                    <a:lumMod val="60000"/>
                    <a:lumOff val="40000"/>
                  </a:schemeClr>
                </a:solidFill>
              </a:rPr>
              <a:t>Operational Costs: </a:t>
            </a:r>
            <a:r>
              <a:rPr lang="en-US" sz="1500" dirty="0">
                <a:solidFill>
                  <a:schemeClr val="tx1">
                    <a:lumMod val="95000"/>
                  </a:schemeClr>
                </a:solidFill>
              </a:rPr>
              <a:t>Cover expenses related to food procurement, storage, preparation, utilities, and staff salaries.</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 </a:t>
            </a:r>
            <a:r>
              <a:rPr lang="en-US" sz="1500" dirty="0">
                <a:solidFill>
                  <a:schemeClr val="accent4">
                    <a:lumMod val="60000"/>
                    <a:lumOff val="40000"/>
                  </a:schemeClr>
                </a:solidFill>
              </a:rPr>
              <a:t>Marketing and Advertising: </a:t>
            </a:r>
            <a:r>
              <a:rPr lang="en-US" sz="1500" dirty="0">
                <a:solidFill>
                  <a:schemeClr val="tx1">
                    <a:lumMod val="95000"/>
                  </a:schemeClr>
                </a:solidFill>
              </a:rPr>
              <a:t>Budget for marketing campaigns, promotional materials, and advertising placements to reach the target audience effectively.</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 </a:t>
            </a:r>
            <a:r>
              <a:rPr lang="en-US" sz="1500" dirty="0">
                <a:solidFill>
                  <a:schemeClr val="accent4">
                    <a:lumMod val="60000"/>
                    <a:lumOff val="40000"/>
                  </a:schemeClr>
                </a:solidFill>
              </a:rPr>
              <a:t>Technology Infrastructure: </a:t>
            </a:r>
            <a:r>
              <a:rPr lang="en-US" sz="1500" dirty="0">
                <a:solidFill>
                  <a:schemeClr val="tx1">
                    <a:lumMod val="95000"/>
                  </a:schemeClr>
                </a:solidFill>
              </a:rPr>
              <a:t>Invest in reliable hosting services, cloud storage, cybersecurity measures, and software licenses.</a:t>
            </a:r>
            <a:br>
              <a:rPr lang="en-US" sz="1500" dirty="0">
                <a:solidFill>
                  <a:schemeClr val="tx1">
                    <a:lumMod val="95000"/>
                  </a:schemeClr>
                </a:solidFill>
              </a:rPr>
            </a:br>
            <a:br>
              <a:rPr lang="en-US" sz="1500" dirty="0">
                <a:solidFill>
                  <a:schemeClr val="tx1">
                    <a:lumMod val="95000"/>
                  </a:schemeClr>
                </a:solidFill>
              </a:rPr>
            </a:br>
            <a:r>
              <a:rPr lang="en-US" sz="2000" b="1" dirty="0">
                <a:solidFill>
                  <a:schemeClr val="accent4">
                    <a:lumMod val="60000"/>
                    <a:lumOff val="40000"/>
                  </a:schemeClr>
                </a:solidFill>
              </a:rPr>
              <a:t>Customer Support: </a:t>
            </a:r>
            <a:r>
              <a:rPr lang="en-US" sz="1500" dirty="0">
                <a:solidFill>
                  <a:schemeClr val="tx1">
                    <a:lumMod val="95000"/>
                  </a:schemeClr>
                </a:solidFill>
              </a:rPr>
              <a:t>Allocate resources for hiring and training customer support staff to assist users with inquiries and technical issues.</a:t>
            </a:r>
            <a:br>
              <a:rPr lang="en-US" sz="1500" dirty="0">
                <a:solidFill>
                  <a:schemeClr val="tx1">
                    <a:lumMod val="95000"/>
                  </a:schemeClr>
                </a:solidFill>
              </a:rPr>
            </a:br>
            <a:br>
              <a:rPr lang="en-US" sz="2000" dirty="0">
                <a:solidFill>
                  <a:schemeClr val="tx1">
                    <a:lumMod val="95000"/>
                  </a:schemeClr>
                </a:solidFill>
              </a:rPr>
            </a:br>
            <a:r>
              <a:rPr lang="en-US" sz="2000" b="1" dirty="0">
                <a:solidFill>
                  <a:schemeClr val="accent4">
                    <a:lumMod val="60000"/>
                    <a:lumOff val="40000"/>
                  </a:schemeClr>
                </a:solidFill>
              </a:rPr>
              <a:t>Revenue Streams</a:t>
            </a:r>
            <a:br>
              <a:rPr lang="en-US" sz="2000" b="1" dirty="0">
                <a:solidFill>
                  <a:schemeClr val="accent4">
                    <a:lumMod val="60000"/>
                    <a:lumOff val="40000"/>
                  </a:schemeClr>
                </a:solidFill>
              </a:rPr>
            </a:br>
            <a:br>
              <a:rPr lang="en-US" sz="1500" dirty="0">
                <a:solidFill>
                  <a:schemeClr val="tx1">
                    <a:lumMod val="95000"/>
                  </a:schemeClr>
                </a:solidFill>
              </a:rPr>
            </a:br>
            <a:r>
              <a:rPr lang="en-US" sz="1500" dirty="0">
                <a:solidFill>
                  <a:schemeClr val="tx1">
                    <a:lumMod val="95000"/>
                  </a:schemeClr>
                </a:solidFill>
              </a:rPr>
              <a:t>• </a:t>
            </a:r>
            <a:r>
              <a:rPr lang="en-US" sz="1500" dirty="0">
                <a:solidFill>
                  <a:schemeClr val="accent4">
                    <a:lumMod val="60000"/>
                    <a:lumOff val="40000"/>
                  </a:schemeClr>
                </a:solidFill>
              </a:rPr>
              <a:t>Transaction Fees</a:t>
            </a:r>
            <a:r>
              <a:rPr lang="en-US" sz="1500" dirty="0">
                <a:solidFill>
                  <a:schemeClr val="tx1">
                    <a:lumMod val="95000"/>
                  </a:schemeClr>
                </a:solidFill>
              </a:rPr>
              <a:t>: Apply a small transaction fee for each </a:t>
            </a:r>
            <a:br>
              <a:rPr lang="en-US" sz="1500" dirty="0">
                <a:solidFill>
                  <a:schemeClr val="tx1">
                    <a:lumMod val="95000"/>
                  </a:schemeClr>
                </a:solidFill>
              </a:rPr>
            </a:br>
            <a:r>
              <a:rPr lang="en-US" sz="1500" dirty="0">
                <a:solidFill>
                  <a:schemeClr val="tx1">
                    <a:lumMod val="95000"/>
                  </a:schemeClr>
                </a:solidFill>
              </a:rPr>
              <a:t>order placed through the website to cover payment</a:t>
            </a:r>
            <a:br>
              <a:rPr lang="en-US" sz="1500" dirty="0">
                <a:solidFill>
                  <a:schemeClr val="tx1">
                    <a:lumMod val="95000"/>
                  </a:schemeClr>
                </a:solidFill>
              </a:rPr>
            </a:br>
            <a:r>
              <a:rPr lang="en-US" sz="1500" dirty="0">
                <a:solidFill>
                  <a:schemeClr val="tx1">
                    <a:lumMod val="95000"/>
                  </a:schemeClr>
                </a:solidFill>
              </a:rPr>
              <a:t> processing cost. Sensitive Add-ins</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 </a:t>
            </a:r>
            <a:r>
              <a:rPr lang="en-US" sz="1500" dirty="0">
                <a:solidFill>
                  <a:schemeClr val="accent4">
                    <a:lumMod val="60000"/>
                    <a:lumOff val="40000"/>
                  </a:schemeClr>
                </a:solidFill>
              </a:rPr>
              <a:t>Advertising Revenue: </a:t>
            </a:r>
            <a:r>
              <a:rPr lang="en-US" sz="1500" dirty="0">
                <a:solidFill>
                  <a:schemeClr val="tx1">
                    <a:lumMod val="95000"/>
                  </a:schemeClr>
                </a:solidFill>
              </a:rPr>
              <a:t>Generate revenue through </a:t>
            </a:r>
            <a:br>
              <a:rPr lang="en-US" sz="1500" dirty="0">
                <a:solidFill>
                  <a:schemeClr val="tx1">
                    <a:lumMod val="95000"/>
                  </a:schemeClr>
                </a:solidFill>
              </a:rPr>
            </a:br>
            <a:r>
              <a:rPr lang="en-US" sz="1500" dirty="0">
                <a:solidFill>
                  <a:schemeClr val="tx1">
                    <a:lumMod val="95000"/>
                  </a:schemeClr>
                </a:solidFill>
              </a:rPr>
              <a:t>advertising partnerships with local businesses or food</a:t>
            </a:r>
            <a:br>
              <a:rPr lang="en-US" sz="1500" dirty="0">
                <a:solidFill>
                  <a:schemeClr val="tx1">
                    <a:lumMod val="95000"/>
                  </a:schemeClr>
                </a:solidFill>
              </a:rPr>
            </a:br>
            <a:r>
              <a:rPr lang="en-US" sz="1500" dirty="0">
                <a:solidFill>
                  <a:schemeClr val="tx1">
                    <a:lumMod val="95000"/>
                  </a:schemeClr>
                </a:solidFill>
              </a:rPr>
              <a:t> vendors targeting college students.</a:t>
            </a:r>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300367"/>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6</a:t>
            </a:fld>
            <a:endParaRPr lang="en-US" dirty="0">
              <a:solidFill>
                <a:srgbClr val="898989"/>
              </a:solidFill>
            </a:endParaRPr>
          </a:p>
        </p:txBody>
      </p:sp>
    </p:spTree>
    <p:extLst>
      <p:ext uri="{BB962C8B-B14F-4D97-AF65-F5344CB8AC3E}">
        <p14:creationId xmlns:p14="http://schemas.microsoft.com/office/powerpoint/2010/main" val="250631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158276" y="136525"/>
            <a:ext cx="8099382" cy="6105655"/>
          </a:xfrm>
        </p:spPr>
        <p:txBody>
          <a:bodyPr>
            <a:normAutofit fontScale="90000"/>
          </a:bodyPr>
          <a:lstStyle/>
          <a:p>
            <a:pPr algn="l"/>
            <a:r>
              <a:rPr lang="en-US" sz="2000" b="1" dirty="0">
                <a:solidFill>
                  <a:schemeClr val="accent4">
                    <a:lumMod val="60000"/>
                    <a:lumOff val="40000"/>
                  </a:schemeClr>
                </a:solidFill>
              </a:rPr>
              <a:t>Key Partnerships</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Food Suppliers: Partner with local food suppliers to ensure a steady supply of fresh ingredients for the mess.</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Payment Processors: Collaborate with payment processing companies to securely handle online transactions and manage student account balances.</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Advertisers: Form partnerships with local businesses or food vendors for advertising placements on the website or app.</a:t>
            </a:r>
            <a:br>
              <a:rPr lang="en-US" sz="1500" dirty="0">
                <a:solidFill>
                  <a:schemeClr val="tx1">
                    <a:lumMod val="95000"/>
                  </a:schemeClr>
                </a:solidFill>
              </a:rPr>
            </a:br>
            <a:br>
              <a:rPr lang="en-US" sz="1500" dirty="0">
                <a:solidFill>
                  <a:schemeClr val="tx1">
                    <a:lumMod val="95000"/>
                  </a:schemeClr>
                </a:solidFill>
              </a:rPr>
            </a:br>
            <a:r>
              <a:rPr lang="en-US" sz="1500" dirty="0">
                <a:solidFill>
                  <a:schemeClr val="tx1">
                    <a:lumMod val="95000"/>
                  </a:schemeClr>
                </a:solidFill>
              </a:rPr>
              <a:t>College Administration: Work closely with college administrators to align the digital mess service with campus policies and </a:t>
            </a:r>
            <a:r>
              <a:rPr lang="en-US" sz="1500" dirty="0" err="1">
                <a:solidFill>
                  <a:schemeClr val="tx1">
                    <a:lumMod val="95000"/>
                  </a:schemeClr>
                </a:solidFill>
              </a:rPr>
              <a:t>regulatiors</a:t>
            </a:r>
            <a:br>
              <a:rPr lang="en-US" sz="1500" dirty="0">
                <a:solidFill>
                  <a:schemeClr val="tx1">
                    <a:lumMod val="95000"/>
                  </a:schemeClr>
                </a:solidFill>
              </a:rPr>
            </a:br>
            <a:br>
              <a:rPr lang="en-US" sz="1500" dirty="0">
                <a:solidFill>
                  <a:schemeClr val="tx1">
                    <a:lumMod val="95000"/>
                  </a:schemeClr>
                </a:solidFill>
              </a:rPr>
            </a:br>
            <a:r>
              <a:rPr lang="en-US" sz="2000" b="1" dirty="0">
                <a:solidFill>
                  <a:schemeClr val="accent4">
                    <a:lumMod val="60000"/>
                    <a:lumOff val="40000"/>
                  </a:schemeClr>
                </a:solidFill>
              </a:rPr>
              <a:t>Key Resources</a:t>
            </a:r>
            <a:br>
              <a:rPr lang="en-US" sz="1500" dirty="0">
                <a:solidFill>
                  <a:schemeClr val="tx1">
                    <a:lumMod val="95000"/>
                  </a:schemeClr>
                </a:solidFill>
              </a:rPr>
            </a:br>
            <a:r>
              <a:rPr lang="en-US" sz="1500" dirty="0">
                <a:solidFill>
                  <a:schemeClr val="tx1">
                    <a:lumMod val="95000"/>
                  </a:schemeClr>
                </a:solidFill>
              </a:rPr>
              <a:t>Digital Platform</a:t>
            </a:r>
            <a:br>
              <a:rPr lang="en-US" sz="1500" dirty="0">
                <a:solidFill>
                  <a:schemeClr val="tx1">
                    <a:lumMod val="95000"/>
                  </a:schemeClr>
                </a:solidFill>
              </a:rPr>
            </a:br>
            <a:r>
              <a:rPr lang="en-US" sz="1500" dirty="0">
                <a:solidFill>
                  <a:schemeClr val="tx1">
                    <a:lumMod val="95000"/>
                  </a:schemeClr>
                </a:solidFill>
              </a:rPr>
              <a:t>Menu Management System:</a:t>
            </a:r>
            <a:br>
              <a:rPr lang="en-US" sz="1500" dirty="0">
                <a:solidFill>
                  <a:schemeClr val="tx1">
                    <a:lumMod val="95000"/>
                  </a:schemeClr>
                </a:solidFill>
              </a:rPr>
            </a:br>
            <a:r>
              <a:rPr lang="en-US" sz="1500" dirty="0">
                <a:solidFill>
                  <a:schemeClr val="tx1">
                    <a:lumMod val="95000"/>
                  </a:schemeClr>
                </a:solidFill>
              </a:rPr>
              <a:t>Payment Gateway</a:t>
            </a:r>
            <a:br>
              <a:rPr lang="en-US" sz="1500" dirty="0">
                <a:solidFill>
                  <a:schemeClr val="tx1">
                    <a:lumMod val="95000"/>
                  </a:schemeClr>
                </a:solidFill>
              </a:rPr>
            </a:br>
            <a:br>
              <a:rPr lang="en-US" sz="1500" dirty="0">
                <a:solidFill>
                  <a:schemeClr val="tx1">
                    <a:lumMod val="95000"/>
                  </a:schemeClr>
                </a:solidFill>
              </a:rPr>
            </a:br>
            <a:r>
              <a:rPr lang="en-US" sz="2000" b="1" dirty="0">
                <a:solidFill>
                  <a:schemeClr val="accent4">
                    <a:lumMod val="60000"/>
                    <a:lumOff val="40000"/>
                  </a:schemeClr>
                </a:solidFill>
              </a:rPr>
              <a:t>Customer Segments</a:t>
            </a:r>
            <a:br>
              <a:rPr lang="en-US" sz="1500" dirty="0">
                <a:solidFill>
                  <a:schemeClr val="tx1">
                    <a:lumMod val="95000"/>
                  </a:schemeClr>
                </a:solidFill>
              </a:rPr>
            </a:br>
            <a:r>
              <a:rPr lang="en-US" sz="1500" b="1" u="sng" dirty="0">
                <a:solidFill>
                  <a:schemeClr val="tx1">
                    <a:lumMod val="95000"/>
                  </a:schemeClr>
                </a:solidFill>
              </a:rPr>
              <a:t>College Students: </a:t>
            </a:r>
            <a:r>
              <a:rPr lang="en-US" sz="1500" dirty="0">
                <a:solidFill>
                  <a:schemeClr val="tx1">
                    <a:lumMod val="95000"/>
                  </a:schemeClr>
                </a:solidFill>
              </a:rPr>
              <a:t>Primary users who benefit from the </a:t>
            </a:r>
            <a:br>
              <a:rPr lang="en-US" sz="1500" dirty="0">
                <a:solidFill>
                  <a:schemeClr val="tx1">
                    <a:lumMod val="95000"/>
                  </a:schemeClr>
                </a:solidFill>
              </a:rPr>
            </a:br>
            <a:r>
              <a:rPr lang="en-US" sz="1500" dirty="0">
                <a:solidFill>
                  <a:schemeClr val="tx1">
                    <a:lumMod val="95000"/>
                  </a:schemeClr>
                </a:solidFill>
              </a:rPr>
              <a:t>convenience and variety of the digital mess service.</a:t>
            </a:r>
            <a:br>
              <a:rPr lang="en-US" sz="1500" dirty="0">
                <a:solidFill>
                  <a:schemeClr val="tx1">
                    <a:lumMod val="95000"/>
                  </a:schemeClr>
                </a:solidFill>
              </a:rPr>
            </a:br>
            <a:br>
              <a:rPr lang="en-US" sz="1500" dirty="0">
                <a:solidFill>
                  <a:schemeClr val="tx1">
                    <a:lumMod val="95000"/>
                  </a:schemeClr>
                </a:solidFill>
              </a:rPr>
            </a:br>
            <a:r>
              <a:rPr lang="en-US" sz="1500" b="1" u="sng" dirty="0">
                <a:solidFill>
                  <a:schemeClr val="tx1">
                    <a:lumMod val="95000"/>
                  </a:schemeClr>
                </a:solidFill>
              </a:rPr>
              <a:t>Mess Owners/Administrators: </a:t>
            </a:r>
            <a:r>
              <a:rPr lang="en-US" sz="1500" dirty="0">
                <a:solidFill>
                  <a:schemeClr val="tx1">
                    <a:lumMod val="95000"/>
                  </a:schemeClr>
                </a:solidFill>
              </a:rPr>
              <a:t>Secondary users</a:t>
            </a:r>
            <a:br>
              <a:rPr lang="en-US" sz="1500" dirty="0">
                <a:solidFill>
                  <a:schemeClr val="tx1">
                    <a:lumMod val="95000"/>
                  </a:schemeClr>
                </a:solidFill>
              </a:rPr>
            </a:br>
            <a:r>
              <a:rPr lang="en-US" sz="1500" dirty="0">
                <a:solidFill>
                  <a:schemeClr val="tx1">
                    <a:lumMod val="95000"/>
                  </a:schemeClr>
                </a:solidFill>
              </a:rPr>
              <a:t> responsible for managing menu items, orders, and </a:t>
            </a:r>
            <a:br>
              <a:rPr lang="en-US" sz="1500" dirty="0">
                <a:solidFill>
                  <a:schemeClr val="tx1">
                    <a:lumMod val="95000"/>
                  </a:schemeClr>
                </a:solidFill>
              </a:rPr>
            </a:br>
            <a:r>
              <a:rPr lang="en-US" sz="1500" dirty="0">
                <a:solidFill>
                  <a:schemeClr val="tx1">
                    <a:lumMod val="95000"/>
                  </a:schemeClr>
                </a:solidFill>
              </a:rPr>
              <a:t>finances through the platform.</a:t>
            </a:r>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300367"/>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7</a:t>
            </a:fld>
            <a:endParaRPr lang="en-US" dirty="0">
              <a:solidFill>
                <a:srgbClr val="898989"/>
              </a:solidFill>
            </a:endParaRPr>
          </a:p>
        </p:txBody>
      </p:sp>
    </p:spTree>
    <p:extLst>
      <p:ext uri="{BB962C8B-B14F-4D97-AF65-F5344CB8AC3E}">
        <p14:creationId xmlns:p14="http://schemas.microsoft.com/office/powerpoint/2010/main" val="227597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158276" y="136525"/>
            <a:ext cx="8099382" cy="6105655"/>
          </a:xfrm>
        </p:spPr>
        <p:txBody>
          <a:bodyPr>
            <a:normAutofit/>
          </a:bodyPr>
          <a:lstStyle/>
          <a:p>
            <a:pPr algn="l"/>
            <a:r>
              <a:rPr lang="en-US" sz="1800" b="1" dirty="0">
                <a:solidFill>
                  <a:schemeClr val="accent4">
                    <a:lumMod val="60000"/>
                    <a:lumOff val="40000"/>
                  </a:schemeClr>
                </a:solidFill>
              </a:rPr>
              <a:t>Key Activities:</a:t>
            </a:r>
            <a:br>
              <a:rPr lang="en-US" sz="2000" dirty="0"/>
            </a:br>
            <a:r>
              <a:rPr lang="en-US" sz="2000" dirty="0"/>
              <a:t>Menu Planning and Management: Collaborate with mess owners to plan daily menus, update menu items, and ensure availability.</a:t>
            </a:r>
            <a:br>
              <a:rPr lang="en-US" sz="2000" dirty="0"/>
            </a:br>
            <a:br>
              <a:rPr lang="en-US" sz="2000" dirty="0"/>
            </a:br>
            <a:r>
              <a:rPr lang="en-US" sz="2000" dirty="0"/>
              <a:t>Marketing and Promotion: Develop marketing strategies to attract new students to the digital mess service and increase engagement among existing users.</a:t>
            </a:r>
            <a:br>
              <a:rPr lang="en-US" sz="2000" dirty="0"/>
            </a:br>
            <a:br>
              <a:rPr lang="en-US" sz="2000" dirty="0"/>
            </a:br>
            <a:r>
              <a:rPr lang="en-US" sz="2000" dirty="0"/>
              <a:t>Technology Development: Continuously update and improve the digital platform to enhance user experience, security, and functionality.</a:t>
            </a:r>
            <a:br>
              <a:rPr lang="en-US" sz="2000" dirty="0"/>
            </a:br>
            <a:br>
              <a:rPr lang="en-US" sz="2000" dirty="0"/>
            </a:br>
            <a:r>
              <a:rPr lang="en-US" sz="2000" dirty="0"/>
              <a:t>Operational Management: Monitor food procurement, storage, preparation, and distribution to ensure smooth operations and customer satisfaction.</a:t>
            </a:r>
            <a:endParaRPr lang="en-US" sz="1500"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291036"/>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8</a:t>
            </a:fld>
            <a:endParaRPr lang="en-US" dirty="0">
              <a:solidFill>
                <a:srgbClr val="898989"/>
              </a:solidFill>
            </a:endParaRPr>
          </a:p>
        </p:txBody>
      </p:sp>
    </p:spTree>
    <p:extLst>
      <p:ext uri="{BB962C8B-B14F-4D97-AF65-F5344CB8AC3E}">
        <p14:creationId xmlns:p14="http://schemas.microsoft.com/office/powerpoint/2010/main" val="152080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158276" y="136525"/>
            <a:ext cx="8099382" cy="6105655"/>
          </a:xfrm>
        </p:spPr>
        <p:txBody>
          <a:bodyPr>
            <a:normAutofit/>
          </a:bodyPr>
          <a:lstStyle/>
          <a:p>
            <a:pPr algn="l"/>
            <a:r>
              <a:rPr lang="en-US" sz="1800" b="1" dirty="0">
                <a:solidFill>
                  <a:schemeClr val="accent4">
                    <a:lumMod val="60000"/>
                    <a:lumOff val="40000"/>
                  </a:schemeClr>
                </a:solidFill>
              </a:rPr>
              <a:t>Value Proposition:</a:t>
            </a:r>
            <a:br>
              <a:rPr lang="en-US" sz="1500" dirty="0"/>
            </a:br>
            <a:br>
              <a:rPr lang="en-US" sz="1500" dirty="0"/>
            </a:br>
            <a:r>
              <a:rPr lang="en-US" sz="1500" dirty="0"/>
              <a:t>Convenience: Provide students with a convenient and efficient way to access and order meals from the college mess without having to wait in long queues</a:t>
            </a:r>
            <a:br>
              <a:rPr lang="en-US" sz="1500" dirty="0"/>
            </a:br>
            <a:br>
              <a:rPr lang="en-US" sz="1500" dirty="0"/>
            </a:br>
            <a:r>
              <a:rPr lang="en-US" sz="1500" dirty="0"/>
              <a:t>Variety: Offer a diverse menu selection with options for breakfast, lunch, and dinner to cater to different tastes and dietary preferences.</a:t>
            </a:r>
            <a:br>
              <a:rPr lang="en-US" sz="1500" dirty="0"/>
            </a:br>
            <a:br>
              <a:rPr lang="en-US" sz="1500" dirty="0"/>
            </a:br>
            <a:r>
              <a:rPr lang="en-US" sz="1500" dirty="0"/>
              <a:t>Budget-Friendly: Allow students to manage their meal expenses effectively with a prepaid monthly subscription model and affordable pricing</a:t>
            </a:r>
            <a:br>
              <a:rPr lang="en-US" sz="1500" dirty="0"/>
            </a:br>
            <a:br>
              <a:rPr lang="en-US" sz="1500" dirty="0"/>
            </a:br>
            <a:r>
              <a:rPr lang="en-US" sz="1500" dirty="0"/>
              <a:t>Digitalization: Digitize the mess operations to streamline processes, reduce wait times, and improve overall </a:t>
            </a:r>
            <a:br>
              <a:rPr lang="en-US" sz="1500" dirty="0"/>
            </a:br>
            <a:r>
              <a:rPr lang="en-US" sz="1500" dirty="0"/>
              <a:t>efficiency for both owners and students.</a:t>
            </a:r>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a:xfrm>
            <a:off x="-393441" y="6300367"/>
            <a:ext cx="4114800" cy="365125"/>
          </a:xfrm>
        </p:spPr>
        <p:txBody>
          <a:bodyPr/>
          <a:lstStyle/>
          <a:p>
            <a:r>
              <a:rPr lang="en-US" dirty="0"/>
              <a:t>Viz-bees</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9</a:t>
            </a:fld>
            <a:endParaRPr lang="en-US" dirty="0">
              <a:solidFill>
                <a:srgbClr val="898989"/>
              </a:solidFill>
            </a:endParaRPr>
          </a:p>
        </p:txBody>
      </p:sp>
    </p:spTree>
    <p:extLst>
      <p:ext uri="{BB962C8B-B14F-4D97-AF65-F5344CB8AC3E}">
        <p14:creationId xmlns:p14="http://schemas.microsoft.com/office/powerpoint/2010/main" val="97934681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125</TotalTime>
  <Words>1043</Words>
  <Application>Microsoft Office PowerPoint</Application>
  <PresentationFormat>Widescreen</PresentationFormat>
  <Paragraphs>54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Sagona</vt:lpstr>
      <vt:lpstr>Source Sans Pro</vt:lpstr>
      <vt:lpstr>Source Sans Pro SemiBold</vt:lpstr>
      <vt:lpstr>FunkyShapesDarkVTI</vt:lpstr>
      <vt:lpstr>Viz-bees  1.   Siddhartha Pathak – 21bce3930  2. Aditya kumar jha – 21BCE3759  3. Aniket kumar shah – 21bce3767  4. Ayush kumar thakur – 21bce3771  </vt:lpstr>
      <vt:lpstr>Introducing VITeats</vt:lpstr>
      <vt:lpstr>Solution Efficient Pre-ordering: VITeats enables students to pre order meals via a mobile app, eliminating the need to wait in long queues at the paid mess.  Swift Order Pickup: With a QR code system in place, VITeats ensures quick and efficient order pickup, reducing wait times and stress for students.  Real-time Updates: Students receive real-time  updates on their orders, enhancing transparency and  allowing for better planning of study schedules.  Feedback Mechanisms: VITeats incorporates feedback  mechanisms to gather student input, ensuring continuous  improvement and addressing any concerns promptly.</vt:lpstr>
      <vt:lpstr>SOCIAL IMPACT</vt:lpstr>
      <vt:lpstr> Business model</vt:lpstr>
      <vt:lpstr>Cost Structure  Development and Maintenance: Allocate resources for website development, design, programming, and ongoing maintenance.  • Operational Costs: Cover expenses related to food procurement, storage, preparation, utilities, and staff salaries.  • Marketing and Advertising: Budget for marketing campaigns, promotional materials, and advertising placements to reach the target audience effectively.  • Technology Infrastructure: Invest in reliable hosting services, cloud storage, cybersecurity measures, and software licenses.  Customer Support: Allocate resources for hiring and training customer support staff to assist users with inquiries and technical issues.  Revenue Streams  • Transaction Fees: Apply a small transaction fee for each  order placed through the website to cover payment  processing cost. Sensitive Add-ins  • Advertising Revenue: Generate revenue through  advertising partnerships with local businesses or food  vendors targeting college students.</vt:lpstr>
      <vt:lpstr>Key Partnerships  Food Suppliers: Partner with local food suppliers to ensure a steady supply of fresh ingredients for the mess.  Payment Processors: Collaborate with payment processing companies to securely handle online transactions and manage student account balances.  Advertisers: Form partnerships with local businesses or food vendors for advertising placements on the website or app.  College Administration: Work closely with college administrators to align the digital mess service with campus policies and regulatiors  Key Resources Digital Platform Menu Management System: Payment Gateway  Customer Segments College Students: Primary users who benefit from the  convenience and variety of the digital mess service.  Mess Owners/Administrators: Secondary users  responsible for managing menu items, orders, and  finances through the platform.</vt:lpstr>
      <vt:lpstr>Key Activities: Menu Planning and Management: Collaborate with mess owners to plan daily menus, update menu items, and ensure availability.  Marketing and Promotion: Develop marketing strategies to attract new students to the digital mess service and increase engagement among existing users.  Technology Development: Continuously update and improve the digital platform to enhance user experience, security, and functionality.  Operational Management: Monitor food procurement, storage, preparation, and distribution to ensure smooth operations and customer satisfaction.</vt:lpstr>
      <vt:lpstr>Value Proposition:  Convenience: Provide students with a convenient and efficient way to access and order meals from the college mess without having to wait in long queues  Variety: Offer a diverse menu selection with options for breakfast, lunch, and dinner to cater to different tastes and dietary preferences.  Budget-Friendly: Allow students to manage their meal expenses effectively with a prepaid monthly subscription model and affordable pricing  Digitalization: Digitize the mess operations to streamline processes, reduce wait times, and improve overall  efficiency for both owners and students.</vt:lpstr>
      <vt:lpstr>Channel:  The primary channel would be the website itself, where students can place orders, check menus, provide feedback, and access other relevant information. Mess owners can also use this channel to manage inventory, update menus, and track orders.</vt:lpstr>
      <vt:lpstr>Competitor Analysis:  As of now there is no such competition for this problem. There was a mobile app initially “Proddle Mess” but that is not in use these days as it was not scaled efficiently and addition to that it was only for a particular mess, and we want to develop a solution for all the paid messes in  the VIT.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Viz-bees  1. Siddhartha Pathak – 21bce3930  2. Aditya kumar jha – 21BCE3759  3. Aniket kumar shah – 21bce3767  4. Ayush kumar thakur – 21bce3771</dc:title>
  <dc:creator>Siddhartha Pathak</dc:creator>
  <cp:lastModifiedBy>Siddhartha Pathak</cp:lastModifiedBy>
  <cp:revision>56</cp:revision>
  <dcterms:created xsi:type="dcterms:W3CDTF">2024-03-19T14:22:04Z</dcterms:created>
  <dcterms:modified xsi:type="dcterms:W3CDTF">2024-03-19T16:27:11Z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