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a3b5d3e4c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a3b5d3e4c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3cd1957b0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3cd1957b0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3cd1957b0_2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3cd1957b0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3cd1957b0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3cd1957b0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a3cd1957b0_2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a3cd1957b0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a3cd1957b0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a3cd1957b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3b5d3e4c3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3b5d3e4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18"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4"/>
          <p:cNvPicPr preferRelativeResize="0"/>
          <p:nvPr/>
        </p:nvPicPr>
        <p:blipFill>
          <a:blip r:embed="rId3">
            <a:alphaModFix/>
          </a:blip>
          <a:stretch>
            <a:fillRect/>
          </a:stretch>
        </p:blipFill>
        <p:spPr>
          <a:xfrm>
            <a:off x="0" y="0"/>
            <a:ext cx="9144018" cy="5143499"/>
          </a:xfrm>
          <a:prstGeom prst="rect">
            <a:avLst/>
          </a:prstGeom>
          <a:noFill/>
          <a:ln>
            <a:noFill/>
          </a:ln>
        </p:spPr>
      </p:pic>
      <p:sp>
        <p:nvSpPr>
          <p:cNvPr id="60" name="Google Shape;60;p14"/>
          <p:cNvSpPr txBox="1"/>
          <p:nvPr/>
        </p:nvSpPr>
        <p:spPr>
          <a:xfrm>
            <a:off x="174812" y="938750"/>
            <a:ext cx="8753113" cy="2954174"/>
          </a:xfrm>
          <a:prstGeom prst="rect">
            <a:avLst/>
          </a:prstGeom>
          <a:noFill/>
          <a:ln>
            <a:noFill/>
          </a:ln>
        </p:spPr>
        <p:txBody>
          <a:bodyPr spcFirstLastPara="1" wrap="square" lIns="91425" tIns="91425" rIns="91425" bIns="91425" anchor="t" anchorCtr="0">
            <a:noAutofit/>
          </a:bodyPr>
          <a:lstStyle/>
          <a:p>
            <a:r>
              <a:rPr lang="en-GB" sz="1800" b="1" dirty="0">
                <a:solidFill>
                  <a:schemeClr val="dk2"/>
                </a:solidFill>
              </a:rPr>
              <a:t>Team Name: </a:t>
            </a:r>
            <a:r>
              <a:rPr lang="en-IN" sz="1800" i="0" dirty="0">
                <a:solidFill>
                  <a:srgbClr val="212529"/>
                </a:solidFill>
                <a:effectLst/>
                <a:latin typeface="Poppins" panose="020B0502040204020203" pitchFamily="2" charset="0"/>
              </a:rPr>
              <a:t>Attack On Syntax</a:t>
            </a:r>
            <a:endParaRPr sz="1800" dirty="0">
              <a:solidFill>
                <a:schemeClr val="dk2"/>
              </a:solidFill>
            </a:endParaRPr>
          </a:p>
          <a:p>
            <a:pPr marL="0" lvl="0" indent="0" algn="l" rtl="0">
              <a:spcBef>
                <a:spcPts val="0"/>
              </a:spcBef>
              <a:spcAft>
                <a:spcPts val="0"/>
              </a:spcAft>
              <a:buNone/>
            </a:pPr>
            <a:endParaRPr sz="1800" b="1" dirty="0">
              <a:solidFill>
                <a:schemeClr val="dk2"/>
              </a:solidFill>
            </a:endParaRPr>
          </a:p>
          <a:p>
            <a:pPr marL="0" lvl="0" indent="0" algn="l" rtl="0">
              <a:spcBef>
                <a:spcPts val="0"/>
              </a:spcBef>
              <a:spcAft>
                <a:spcPts val="0"/>
              </a:spcAft>
              <a:buNone/>
            </a:pPr>
            <a:r>
              <a:rPr lang="en-GB" sz="1800" b="1" dirty="0">
                <a:solidFill>
                  <a:schemeClr val="dk2"/>
                </a:solidFill>
              </a:rPr>
              <a:t>Team Leader Name: Aditya Lad</a:t>
            </a:r>
            <a:endParaRPr sz="1800" b="1" dirty="0">
              <a:solidFill>
                <a:schemeClr val="dk2"/>
              </a:solidFill>
            </a:endParaRPr>
          </a:p>
          <a:p>
            <a:pPr marL="0" lvl="0" indent="0" algn="l" rtl="0">
              <a:spcBef>
                <a:spcPts val="0"/>
              </a:spcBef>
              <a:spcAft>
                <a:spcPts val="0"/>
              </a:spcAft>
              <a:buNone/>
            </a:pPr>
            <a:endParaRPr sz="1800" b="1" dirty="0">
              <a:solidFill>
                <a:schemeClr val="dk2"/>
              </a:solidFill>
            </a:endParaRPr>
          </a:p>
          <a:p>
            <a:pPr marL="0" lvl="0" indent="0" algn="l" rtl="0">
              <a:spcBef>
                <a:spcPts val="0"/>
              </a:spcBef>
              <a:spcAft>
                <a:spcPts val="0"/>
              </a:spcAft>
              <a:buNone/>
            </a:pPr>
            <a:r>
              <a:rPr lang="en-GB" sz="1800" b="1" dirty="0">
                <a:solidFill>
                  <a:schemeClr val="dk2"/>
                </a:solidFill>
              </a:rPr>
              <a:t>Team Member Names: Aditya Lad, Nishant </a:t>
            </a:r>
            <a:r>
              <a:rPr lang="en-GB" sz="1800" b="1" dirty="0" err="1">
                <a:solidFill>
                  <a:schemeClr val="dk2"/>
                </a:solidFill>
              </a:rPr>
              <a:t>Lanjewar</a:t>
            </a:r>
            <a:r>
              <a:rPr lang="en-GB" sz="1800" b="1" dirty="0">
                <a:solidFill>
                  <a:schemeClr val="dk2"/>
                </a:solidFill>
              </a:rPr>
              <a:t>, </a:t>
            </a:r>
            <a:r>
              <a:rPr lang="en-GB" sz="1800" b="1" dirty="0" err="1">
                <a:solidFill>
                  <a:schemeClr val="dk2"/>
                </a:solidFill>
              </a:rPr>
              <a:t>Nidhish</a:t>
            </a:r>
            <a:r>
              <a:rPr lang="en-GB" sz="1800" b="1" dirty="0">
                <a:solidFill>
                  <a:schemeClr val="dk2"/>
                </a:solidFill>
              </a:rPr>
              <a:t> </a:t>
            </a:r>
            <a:r>
              <a:rPr lang="en-GB" sz="1800" b="1" dirty="0" err="1">
                <a:solidFill>
                  <a:schemeClr val="dk2"/>
                </a:solidFill>
              </a:rPr>
              <a:t>Wakodikar</a:t>
            </a:r>
            <a:r>
              <a:rPr lang="en-GB" sz="1800" b="1" dirty="0">
                <a:solidFill>
                  <a:schemeClr val="dk2"/>
                </a:solidFill>
              </a:rPr>
              <a:t>, Atharv </a:t>
            </a:r>
            <a:r>
              <a:rPr lang="en-GB" sz="1800" b="1" dirty="0" err="1">
                <a:solidFill>
                  <a:schemeClr val="dk2"/>
                </a:solidFill>
              </a:rPr>
              <a:t>Mandpe</a:t>
            </a:r>
            <a:endParaRPr sz="1800" b="1"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r>
              <a:rPr lang="en-GB" sz="1800" b="1" dirty="0">
                <a:solidFill>
                  <a:schemeClr val="dk2"/>
                </a:solidFill>
              </a:rPr>
              <a:t>Problem Statement Category:</a:t>
            </a:r>
            <a:r>
              <a:rPr lang="en-GB" sz="1800" dirty="0">
                <a:solidFill>
                  <a:schemeClr val="dk2"/>
                </a:solidFill>
              </a:rPr>
              <a:t> </a:t>
            </a:r>
            <a:r>
              <a:rPr lang="en-GB" sz="1800" b="1" dirty="0">
                <a:solidFill>
                  <a:schemeClr val="dk2"/>
                </a:solidFill>
              </a:rPr>
              <a:t>Foundational or Scalable Solution</a:t>
            </a:r>
            <a:endParaRPr sz="1800" b="1"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r>
              <a:rPr lang="en-GB" sz="1800" b="1" dirty="0">
                <a:solidFill>
                  <a:schemeClr val="dk2"/>
                </a:solidFill>
              </a:rPr>
              <a:t>Problem Statement: Catalogue Scoring</a:t>
            </a:r>
            <a:endParaRPr sz="1800" dirty="0">
              <a:solidFill>
                <a:schemeClr val="dk2"/>
              </a:solidFill>
            </a:endParaRPr>
          </a:p>
        </p:txBody>
      </p:sp>
      <p:sp>
        <p:nvSpPr>
          <p:cNvPr id="61" name="Google Shape;61;p14"/>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rPr>
              <a:t>*You can make a copy of the slides. Do not change the template branding.</a:t>
            </a:r>
            <a:endParaRPr sz="10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0" y="0"/>
            <a:ext cx="9144018" cy="5143499"/>
          </a:xfrm>
          <a:prstGeom prst="rect">
            <a:avLst/>
          </a:prstGeom>
          <a:noFill/>
          <a:ln>
            <a:noFill/>
          </a:ln>
        </p:spPr>
      </p:pic>
      <p:sp>
        <p:nvSpPr>
          <p:cNvPr id="67" name="Google Shape;67;p15"/>
          <p:cNvSpPr txBox="1"/>
          <p:nvPr/>
        </p:nvSpPr>
        <p:spPr>
          <a:xfrm>
            <a:off x="185800" y="860500"/>
            <a:ext cx="69915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dk2"/>
                </a:solidFill>
              </a:rPr>
              <a:t>Architecture &amp; Design for the innovative solution.</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endParaRPr sz="1800" dirty="0">
              <a:solidFill>
                <a:schemeClr val="dk2"/>
              </a:solidFill>
            </a:endParaRPr>
          </a:p>
        </p:txBody>
      </p:sp>
      <p:sp>
        <p:nvSpPr>
          <p:cNvPr id="68" name="Google Shape;68;p15"/>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rPr>
              <a:t>*You can make a copy of the slides. Do not change the template branding.</a:t>
            </a:r>
            <a:endParaRPr sz="1000">
              <a:solidFill>
                <a:schemeClr val="dk2"/>
              </a:solidFill>
            </a:endParaRPr>
          </a:p>
        </p:txBody>
      </p:sp>
      <p:sp>
        <p:nvSpPr>
          <p:cNvPr id="2" name="Rectangle 1">
            <a:extLst>
              <a:ext uri="{FF2B5EF4-FFF2-40B4-BE49-F238E27FC236}">
                <a16:creationId xmlns:a16="http://schemas.microsoft.com/office/drawing/2014/main" id="{915C63F5-A1B0-7638-8624-B3CD2C3A4582}"/>
              </a:ext>
            </a:extLst>
          </p:cNvPr>
          <p:cNvSpPr/>
          <p:nvPr/>
        </p:nvSpPr>
        <p:spPr>
          <a:xfrm>
            <a:off x="174486" y="1469294"/>
            <a:ext cx="1528700" cy="1010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URL of Product</a:t>
            </a:r>
            <a:endParaRPr lang="en-IN" dirty="0"/>
          </a:p>
        </p:txBody>
      </p:sp>
      <p:cxnSp>
        <p:nvCxnSpPr>
          <p:cNvPr id="4" name="Straight Arrow Connector 3">
            <a:extLst>
              <a:ext uri="{FF2B5EF4-FFF2-40B4-BE49-F238E27FC236}">
                <a16:creationId xmlns:a16="http://schemas.microsoft.com/office/drawing/2014/main" id="{0FAEAAA7-8366-4818-6380-CCFFCC9FAAB0}"/>
              </a:ext>
            </a:extLst>
          </p:cNvPr>
          <p:cNvCxnSpPr>
            <a:stCxn id="2" idx="3"/>
          </p:cNvCxnSpPr>
          <p:nvPr/>
        </p:nvCxnSpPr>
        <p:spPr>
          <a:xfrm flipV="1">
            <a:off x="1703186" y="1962218"/>
            <a:ext cx="685800" cy="12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A476ECD-7529-F644-A770-FE6A911E4C8A}"/>
              </a:ext>
            </a:extLst>
          </p:cNvPr>
          <p:cNvSpPr/>
          <p:nvPr/>
        </p:nvSpPr>
        <p:spPr>
          <a:xfrm>
            <a:off x="2400300" y="1469294"/>
            <a:ext cx="1472453" cy="9982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extraction with help of script</a:t>
            </a:r>
            <a:endParaRPr lang="en-IN" dirty="0"/>
          </a:p>
        </p:txBody>
      </p:sp>
      <p:cxnSp>
        <p:nvCxnSpPr>
          <p:cNvPr id="7" name="Straight Arrow Connector 6">
            <a:extLst>
              <a:ext uri="{FF2B5EF4-FFF2-40B4-BE49-F238E27FC236}">
                <a16:creationId xmlns:a16="http://schemas.microsoft.com/office/drawing/2014/main" id="{E696444B-1513-37D2-7DA8-5649EE51D075}"/>
              </a:ext>
            </a:extLst>
          </p:cNvPr>
          <p:cNvCxnSpPr>
            <a:stCxn id="5" idx="3"/>
          </p:cNvCxnSpPr>
          <p:nvPr/>
        </p:nvCxnSpPr>
        <p:spPr>
          <a:xfrm flipV="1">
            <a:off x="3872753" y="1962217"/>
            <a:ext cx="827347" cy="6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AFEEC71-F3A6-4DA7-7507-D3AB3FA6F3F7}"/>
              </a:ext>
            </a:extLst>
          </p:cNvPr>
          <p:cNvSpPr/>
          <p:nvPr/>
        </p:nvSpPr>
        <p:spPr>
          <a:xfrm>
            <a:off x="4700100" y="1416033"/>
            <a:ext cx="1405218" cy="10515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Give metrics weightage to different data fields</a:t>
            </a:r>
            <a:endParaRPr lang="en-IN" dirty="0"/>
          </a:p>
        </p:txBody>
      </p:sp>
      <p:cxnSp>
        <p:nvCxnSpPr>
          <p:cNvPr id="10" name="Straight Arrow Connector 9">
            <a:extLst>
              <a:ext uri="{FF2B5EF4-FFF2-40B4-BE49-F238E27FC236}">
                <a16:creationId xmlns:a16="http://schemas.microsoft.com/office/drawing/2014/main" id="{B3A245A7-1A53-4B2F-EDB5-D1509461E903}"/>
              </a:ext>
            </a:extLst>
          </p:cNvPr>
          <p:cNvCxnSpPr>
            <a:stCxn id="8" idx="3"/>
          </p:cNvCxnSpPr>
          <p:nvPr/>
        </p:nvCxnSpPr>
        <p:spPr>
          <a:xfrm>
            <a:off x="6105318" y="1941784"/>
            <a:ext cx="75940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A5FF576-E485-0B24-0A09-2C09FC6E18F9}"/>
              </a:ext>
            </a:extLst>
          </p:cNvPr>
          <p:cNvSpPr/>
          <p:nvPr/>
        </p:nvSpPr>
        <p:spPr>
          <a:xfrm>
            <a:off x="6963118" y="3074406"/>
            <a:ext cx="1609735" cy="10514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Getting insights in graphical format </a:t>
            </a:r>
            <a:endParaRPr lang="en-IN" dirty="0"/>
          </a:p>
        </p:txBody>
      </p:sp>
      <p:sp>
        <p:nvSpPr>
          <p:cNvPr id="12" name="Rectangle 11">
            <a:extLst>
              <a:ext uri="{FF2B5EF4-FFF2-40B4-BE49-F238E27FC236}">
                <a16:creationId xmlns:a16="http://schemas.microsoft.com/office/drawing/2014/main" id="{5E5B5C9C-1AEB-DCE8-DBE2-85537E7FB78C}"/>
              </a:ext>
            </a:extLst>
          </p:cNvPr>
          <p:cNvSpPr/>
          <p:nvPr/>
        </p:nvSpPr>
        <p:spPr>
          <a:xfrm>
            <a:off x="6922050" y="1416033"/>
            <a:ext cx="1650803" cy="1051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Get product score on rate of 10</a:t>
            </a:r>
            <a:endParaRPr lang="en-IN" dirty="0"/>
          </a:p>
        </p:txBody>
      </p:sp>
      <p:cxnSp>
        <p:nvCxnSpPr>
          <p:cNvPr id="14" name="Straight Arrow Connector 13">
            <a:extLst>
              <a:ext uri="{FF2B5EF4-FFF2-40B4-BE49-F238E27FC236}">
                <a16:creationId xmlns:a16="http://schemas.microsoft.com/office/drawing/2014/main" id="{BE582561-A92A-7C4B-E509-6CF8D3B22F72}"/>
              </a:ext>
            </a:extLst>
          </p:cNvPr>
          <p:cNvCxnSpPr>
            <a:stCxn id="12" idx="2"/>
            <a:endCxn id="11" idx="0"/>
          </p:cNvCxnSpPr>
          <p:nvPr/>
        </p:nvCxnSpPr>
        <p:spPr>
          <a:xfrm>
            <a:off x="7747452" y="2467533"/>
            <a:ext cx="20534" cy="6068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a:alphaModFix/>
          </a:blip>
          <a:stretch>
            <a:fillRect/>
          </a:stretch>
        </p:blipFill>
        <p:spPr>
          <a:xfrm>
            <a:off x="0" y="0"/>
            <a:ext cx="9144018" cy="5143499"/>
          </a:xfrm>
          <a:prstGeom prst="rect">
            <a:avLst/>
          </a:prstGeom>
          <a:noFill/>
          <a:ln>
            <a:noFill/>
          </a:ln>
        </p:spPr>
      </p:pic>
      <p:sp>
        <p:nvSpPr>
          <p:cNvPr id="74" name="Google Shape;74;p16"/>
          <p:cNvSpPr txBox="1"/>
          <p:nvPr/>
        </p:nvSpPr>
        <p:spPr>
          <a:xfrm>
            <a:off x="234675" y="811625"/>
            <a:ext cx="7705500" cy="6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dk2"/>
                </a:solidFill>
              </a:rPr>
              <a:t>Define customization &amp; deployment options of your proposed solution.</a:t>
            </a:r>
            <a:endParaRPr sz="1800" dirty="0">
              <a:solidFill>
                <a:schemeClr val="dk2"/>
              </a:solidFill>
            </a:endParaRPr>
          </a:p>
        </p:txBody>
      </p:sp>
      <p:sp>
        <p:nvSpPr>
          <p:cNvPr id="75" name="Google Shape;75;p16"/>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rPr>
              <a:t>*You can make a copy of the slides. Do not change the template branding.</a:t>
            </a:r>
            <a:endParaRPr sz="1000">
              <a:solidFill>
                <a:schemeClr val="dk2"/>
              </a:solidFill>
            </a:endParaRPr>
          </a:p>
        </p:txBody>
      </p:sp>
      <p:sp>
        <p:nvSpPr>
          <p:cNvPr id="3" name="TextBox 2">
            <a:extLst>
              <a:ext uri="{FF2B5EF4-FFF2-40B4-BE49-F238E27FC236}">
                <a16:creationId xmlns:a16="http://schemas.microsoft.com/office/drawing/2014/main" id="{C0FFBC0D-834A-93D6-DF3F-ABCD0A75D340}"/>
              </a:ext>
            </a:extLst>
          </p:cNvPr>
          <p:cNvSpPr txBox="1"/>
          <p:nvPr/>
        </p:nvSpPr>
        <p:spPr>
          <a:xfrm>
            <a:off x="336176" y="1176618"/>
            <a:ext cx="8700248" cy="3631763"/>
          </a:xfrm>
          <a:prstGeom prst="rect">
            <a:avLst/>
          </a:prstGeom>
          <a:noFill/>
        </p:spPr>
        <p:txBody>
          <a:bodyPr wrap="square">
            <a:spAutoFit/>
          </a:bodyPr>
          <a:lstStyle/>
          <a:p>
            <a:r>
              <a:rPr lang="en-US" sz="1000" dirty="0"/>
              <a:t>Parameter Definition: Buyers can customize the parameters used for catalog scoring based on their specific requirements. For example, they can define parameters related to compliance, correctness, and completeness differently depending on their industry regulations or quality standards.</a:t>
            </a:r>
          </a:p>
          <a:p>
            <a:endParaRPr lang="en-US" sz="1000" dirty="0"/>
          </a:p>
          <a:p>
            <a:r>
              <a:rPr lang="en-US" sz="1000" dirty="0"/>
              <a:t>Weight Adjustment: Buyers have the flexibility to adjust the weights assigned to each parameter based on their importance. For instance, they may prioritize correctness over completeness in their catalog assessment.</a:t>
            </a:r>
          </a:p>
          <a:p>
            <a:endParaRPr lang="en-US" sz="1000" dirty="0"/>
          </a:p>
          <a:p>
            <a:r>
              <a:rPr lang="en-US" sz="1000" dirty="0"/>
              <a:t>Scoring Algorithm: The scoring algorithm can be customized to accommodate different scoring methodologies or algorithms preferred by buyers. This allows for flexibility in scoring calculation based on specific business needs.</a:t>
            </a:r>
          </a:p>
          <a:p>
            <a:endParaRPr lang="en-US" sz="1000" dirty="0"/>
          </a:p>
          <a:p>
            <a:r>
              <a:rPr lang="en-US" sz="1000" dirty="0"/>
              <a:t>Integration with Buyer Apps: The solution can be integrated with various buyer applications to seamlessly incorporate catalog scoring functionality. Customization options can be provided for integration to ensure compatibility with different systems.</a:t>
            </a:r>
          </a:p>
          <a:p>
            <a:endParaRPr lang="en-US" sz="1000" dirty="0"/>
          </a:p>
          <a:p>
            <a:r>
              <a:rPr lang="en-US" sz="1000" dirty="0"/>
              <a:t>Cloud Deployment: The solution can be deployed on cloud platforms such as AWS, Azure, or Google Cloud for scalability and accessibility. Buyers can choose the cloud provider and region based on their preferences and regulatory requirements.</a:t>
            </a:r>
          </a:p>
          <a:p>
            <a:endParaRPr lang="en-US" sz="1000" dirty="0"/>
          </a:p>
          <a:p>
            <a:r>
              <a:rPr lang="en-US" sz="1000" dirty="0"/>
              <a:t>On-Premises Deployment: For buyers with strict data privacy or security concerns, the solution can be deployed on-premises within their infrastructure. This provides full control over data and ensures compliance with internal policies.</a:t>
            </a:r>
          </a:p>
          <a:p>
            <a:endParaRPr lang="en-US" sz="1000" dirty="0"/>
          </a:p>
          <a:p>
            <a:r>
              <a:rPr lang="en-US" sz="1000" dirty="0"/>
              <a:t>Hybrid Deployment: A hybrid deployment model can be adopted, combining elements of both cloud and on-premises deployment. This allows buyers to leverage the scalability of the cloud while maintaining sensitive data on-premises.</a:t>
            </a:r>
          </a:p>
          <a:p>
            <a:endParaRPr lang="en-US" sz="1000" dirty="0"/>
          </a:p>
          <a:p>
            <a:r>
              <a:rPr lang="en-US" sz="1000" dirty="0"/>
              <a:t>Containerization: The solution can be containerized using technologies such as Docker and Kubernetes for easier deployment and management across different environments. This facilitates consistent deployment regardless of the underlying infrastructure.</a:t>
            </a:r>
            <a:endParaRPr lang="en-IN"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0" y="0"/>
            <a:ext cx="9144018" cy="5143499"/>
          </a:xfrm>
          <a:prstGeom prst="rect">
            <a:avLst/>
          </a:prstGeom>
          <a:noFill/>
          <a:ln>
            <a:noFill/>
          </a:ln>
        </p:spPr>
      </p:pic>
      <p:sp>
        <p:nvSpPr>
          <p:cNvPr id="81" name="Google Shape;81;p17"/>
          <p:cNvSpPr txBox="1"/>
          <p:nvPr/>
        </p:nvSpPr>
        <p:spPr>
          <a:xfrm>
            <a:off x="195575" y="850725"/>
            <a:ext cx="8761500" cy="56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a:solidFill>
                  <a:schemeClr val="dk2"/>
                </a:solidFill>
              </a:rPr>
              <a:t>Test cases &amp; data (as applicable) against which the eval criteria can be assessed</a:t>
            </a:r>
            <a:endParaRPr sz="1800">
              <a:solidFill>
                <a:schemeClr val="dk2"/>
              </a:solidFill>
            </a:endParaRPr>
          </a:p>
        </p:txBody>
      </p:sp>
      <p:sp>
        <p:nvSpPr>
          <p:cNvPr id="82" name="Google Shape;82;p17"/>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rPr>
              <a:t>*You can make a copy of the slides. Do not change the template branding.</a:t>
            </a:r>
            <a:endParaRPr sz="1000">
              <a:solidFill>
                <a:schemeClr val="dk2"/>
              </a:solidFill>
            </a:endParaRPr>
          </a:p>
        </p:txBody>
      </p:sp>
      <p:pic>
        <p:nvPicPr>
          <p:cNvPr id="3" name="Picture 2">
            <a:extLst>
              <a:ext uri="{FF2B5EF4-FFF2-40B4-BE49-F238E27FC236}">
                <a16:creationId xmlns:a16="http://schemas.microsoft.com/office/drawing/2014/main" id="{5EE4A192-F090-4F79-A94A-0C2290E9577E}"/>
              </a:ext>
            </a:extLst>
          </p:cNvPr>
          <p:cNvPicPr>
            <a:picLocks noChangeAspect="1"/>
          </p:cNvPicPr>
          <p:nvPr/>
        </p:nvPicPr>
        <p:blipFill>
          <a:blip r:embed="rId4"/>
          <a:stretch>
            <a:fillRect/>
          </a:stretch>
        </p:blipFill>
        <p:spPr>
          <a:xfrm>
            <a:off x="327244" y="2571750"/>
            <a:ext cx="2840740" cy="2161025"/>
          </a:xfrm>
          <a:prstGeom prst="rect">
            <a:avLst/>
          </a:prstGeom>
        </p:spPr>
      </p:pic>
      <p:pic>
        <p:nvPicPr>
          <p:cNvPr id="5" name="Picture 4">
            <a:extLst>
              <a:ext uri="{FF2B5EF4-FFF2-40B4-BE49-F238E27FC236}">
                <a16:creationId xmlns:a16="http://schemas.microsoft.com/office/drawing/2014/main" id="{4E07ED71-C434-F3A2-105D-DB49AAB8DC94}"/>
              </a:ext>
            </a:extLst>
          </p:cNvPr>
          <p:cNvPicPr>
            <a:picLocks noChangeAspect="1"/>
          </p:cNvPicPr>
          <p:nvPr/>
        </p:nvPicPr>
        <p:blipFill>
          <a:blip r:embed="rId5"/>
          <a:stretch>
            <a:fillRect/>
          </a:stretch>
        </p:blipFill>
        <p:spPr>
          <a:xfrm>
            <a:off x="6193772" y="2571750"/>
            <a:ext cx="2763303" cy="2208679"/>
          </a:xfrm>
          <a:prstGeom prst="rect">
            <a:avLst/>
          </a:prstGeom>
        </p:spPr>
      </p:pic>
      <p:pic>
        <p:nvPicPr>
          <p:cNvPr id="7" name="Picture 6">
            <a:extLst>
              <a:ext uri="{FF2B5EF4-FFF2-40B4-BE49-F238E27FC236}">
                <a16:creationId xmlns:a16="http://schemas.microsoft.com/office/drawing/2014/main" id="{B5DDC7F2-D504-5832-B93B-C772D7E91D1C}"/>
              </a:ext>
            </a:extLst>
          </p:cNvPr>
          <p:cNvPicPr>
            <a:picLocks noChangeAspect="1"/>
          </p:cNvPicPr>
          <p:nvPr/>
        </p:nvPicPr>
        <p:blipFill>
          <a:blip r:embed="rId6"/>
          <a:stretch>
            <a:fillRect/>
          </a:stretch>
        </p:blipFill>
        <p:spPr>
          <a:xfrm>
            <a:off x="3202585" y="1354031"/>
            <a:ext cx="2893399" cy="3378744"/>
          </a:xfrm>
          <a:prstGeom prst="rect">
            <a:avLst/>
          </a:prstGeom>
        </p:spPr>
      </p:pic>
      <p:sp>
        <p:nvSpPr>
          <p:cNvPr id="8" name="TextBox 7">
            <a:extLst>
              <a:ext uri="{FF2B5EF4-FFF2-40B4-BE49-F238E27FC236}">
                <a16:creationId xmlns:a16="http://schemas.microsoft.com/office/drawing/2014/main" id="{CB1B5681-770C-F466-0823-303E75A0C5BF}"/>
              </a:ext>
            </a:extLst>
          </p:cNvPr>
          <p:cNvSpPr txBox="1"/>
          <p:nvPr/>
        </p:nvSpPr>
        <p:spPr>
          <a:xfrm>
            <a:off x="195575" y="1499347"/>
            <a:ext cx="2909221" cy="1015663"/>
          </a:xfrm>
          <a:prstGeom prst="rect">
            <a:avLst/>
          </a:prstGeom>
          <a:noFill/>
        </p:spPr>
        <p:txBody>
          <a:bodyPr wrap="square" rtlCol="0">
            <a:spAutoFit/>
          </a:bodyPr>
          <a:lstStyle/>
          <a:p>
            <a:r>
              <a:rPr lang="en-US" sz="1000" dirty="0"/>
              <a:t>For low-value items (less than 300 INR): 5/100 user writes the review</a:t>
            </a:r>
          </a:p>
          <a:p>
            <a:r>
              <a:rPr lang="en-US" sz="1000" dirty="0"/>
              <a:t>For mid-value items (300 - 2000 INR): 15/100 user writes the review</a:t>
            </a:r>
          </a:p>
          <a:p>
            <a:r>
              <a:rPr lang="en-US" sz="1000" dirty="0"/>
              <a:t>For high-value items (greater than 2000 INR): 25/100 user writes the review</a:t>
            </a:r>
            <a:endParaRPr lang="en-IN"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0" y="0"/>
            <a:ext cx="9144018" cy="5143499"/>
          </a:xfrm>
          <a:prstGeom prst="rect">
            <a:avLst/>
          </a:prstGeom>
          <a:noFill/>
          <a:ln>
            <a:noFill/>
          </a:ln>
        </p:spPr>
      </p:pic>
      <p:sp>
        <p:nvSpPr>
          <p:cNvPr id="88" name="Google Shape;88;p18"/>
          <p:cNvSpPr txBox="1"/>
          <p:nvPr/>
        </p:nvSpPr>
        <p:spPr>
          <a:xfrm>
            <a:off x="221876" y="889849"/>
            <a:ext cx="7327049" cy="410237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dk2"/>
                </a:solidFill>
              </a:rPr>
              <a:t>Demonstrate working of the solution to the evaluation team</a:t>
            </a:r>
          </a:p>
          <a:p>
            <a:pPr marL="0" lvl="0" indent="0" algn="l" rtl="0">
              <a:spcBef>
                <a:spcPts val="0"/>
              </a:spcBef>
              <a:spcAft>
                <a:spcPts val="0"/>
              </a:spcAft>
              <a:buNone/>
            </a:pPr>
            <a:r>
              <a:rPr lang="en-GB" sz="1000" dirty="0">
                <a:solidFill>
                  <a:schemeClr val="dk2"/>
                </a:solidFill>
              </a:rPr>
              <a:t>1)Run the data extraction </a:t>
            </a:r>
            <a:r>
              <a:rPr lang="en-GB" sz="1000" dirty="0" err="1">
                <a:solidFill>
                  <a:schemeClr val="dk2"/>
                </a:solidFill>
              </a:rPr>
              <a:t>scriptby</a:t>
            </a:r>
            <a:r>
              <a:rPr lang="en-GB" sz="1000" dirty="0">
                <a:solidFill>
                  <a:schemeClr val="dk2"/>
                </a:solidFill>
              </a:rPr>
              <a:t> providing URL to get data in excel.</a:t>
            </a:r>
          </a:p>
          <a:p>
            <a:pPr marL="0" lvl="0" indent="0" algn="l" rtl="0">
              <a:spcBef>
                <a:spcPts val="0"/>
              </a:spcBef>
              <a:spcAft>
                <a:spcPts val="0"/>
              </a:spcAft>
              <a:buNone/>
            </a:pPr>
            <a:r>
              <a:rPr lang="en-GB" sz="1000" dirty="0">
                <a:solidFill>
                  <a:schemeClr val="dk2"/>
                </a:solidFill>
              </a:rPr>
              <a:t>2) </a:t>
            </a:r>
          </a:p>
          <a:p>
            <a:pPr marL="0" lvl="0" indent="0" algn="l" rtl="0">
              <a:spcBef>
                <a:spcPts val="0"/>
              </a:spcBef>
              <a:spcAft>
                <a:spcPts val="0"/>
              </a:spcAft>
              <a:buNone/>
            </a:pPr>
            <a:r>
              <a:rPr lang="en-US" sz="1000" dirty="0">
                <a:solidFill>
                  <a:schemeClr val="dk2"/>
                </a:solidFill>
              </a:rPr>
              <a:t>Product Name: 8</a:t>
            </a:r>
          </a:p>
          <a:p>
            <a:pPr marL="0" lvl="0" indent="0" algn="l" rtl="0">
              <a:spcBef>
                <a:spcPts val="0"/>
              </a:spcBef>
              <a:spcAft>
                <a:spcPts val="0"/>
              </a:spcAft>
              <a:buNone/>
            </a:pPr>
            <a:r>
              <a:rPr lang="en-US" sz="1000" dirty="0">
                <a:solidFill>
                  <a:schemeClr val="dk2"/>
                </a:solidFill>
              </a:rPr>
              <a:t>Description: 7</a:t>
            </a:r>
          </a:p>
          <a:p>
            <a:pPr marL="0" lvl="0" indent="0" algn="l" rtl="0">
              <a:spcBef>
                <a:spcPts val="0"/>
              </a:spcBef>
              <a:spcAft>
                <a:spcPts val="0"/>
              </a:spcAft>
              <a:buNone/>
            </a:pPr>
            <a:r>
              <a:rPr lang="en-US" sz="1000" dirty="0">
                <a:solidFill>
                  <a:schemeClr val="dk2"/>
                </a:solidFill>
              </a:rPr>
              <a:t>Number of Bank Offers: 5</a:t>
            </a:r>
          </a:p>
          <a:p>
            <a:pPr marL="0" lvl="0" indent="0" algn="l" rtl="0">
              <a:spcBef>
                <a:spcPts val="0"/>
              </a:spcBef>
              <a:spcAft>
                <a:spcPts val="0"/>
              </a:spcAft>
              <a:buNone/>
            </a:pPr>
            <a:r>
              <a:rPr lang="en-US" sz="1000" dirty="0">
                <a:solidFill>
                  <a:schemeClr val="dk2"/>
                </a:solidFill>
              </a:rPr>
              <a:t>Price: 3</a:t>
            </a:r>
          </a:p>
          <a:p>
            <a:pPr marL="0" lvl="0" indent="0" algn="l" rtl="0">
              <a:spcBef>
                <a:spcPts val="0"/>
              </a:spcBef>
              <a:spcAft>
                <a:spcPts val="0"/>
              </a:spcAft>
              <a:buNone/>
            </a:pPr>
            <a:r>
              <a:rPr lang="en-US" sz="1000" dirty="0">
                <a:solidFill>
                  <a:schemeClr val="dk2"/>
                </a:solidFill>
              </a:rPr>
              <a:t>Rating: 2</a:t>
            </a:r>
          </a:p>
          <a:p>
            <a:pPr marL="0" lvl="0" indent="0" algn="l" rtl="0">
              <a:spcBef>
                <a:spcPts val="0"/>
              </a:spcBef>
              <a:spcAft>
                <a:spcPts val="0"/>
              </a:spcAft>
              <a:buNone/>
            </a:pPr>
            <a:r>
              <a:rPr lang="en-US" sz="1000" dirty="0">
                <a:solidFill>
                  <a:schemeClr val="dk2"/>
                </a:solidFill>
              </a:rPr>
              <a:t>Number of Reviews: 4</a:t>
            </a:r>
          </a:p>
          <a:p>
            <a:pPr marL="0" lvl="0" indent="0" algn="l" rtl="0">
              <a:spcBef>
                <a:spcPts val="0"/>
              </a:spcBef>
              <a:spcAft>
                <a:spcPts val="0"/>
              </a:spcAft>
              <a:buNone/>
            </a:pPr>
            <a:r>
              <a:rPr lang="en-US" sz="1000" dirty="0">
                <a:solidFill>
                  <a:schemeClr val="dk2"/>
                </a:solidFill>
              </a:rPr>
              <a:t>Number of Images: 6</a:t>
            </a:r>
          </a:p>
          <a:p>
            <a:pPr marL="0" lvl="0" indent="0" algn="l" rtl="0">
              <a:spcBef>
                <a:spcPts val="0"/>
              </a:spcBef>
              <a:spcAft>
                <a:spcPts val="0"/>
              </a:spcAft>
              <a:buNone/>
            </a:pPr>
            <a:r>
              <a:rPr lang="en-US" sz="1000" dirty="0">
                <a:solidFill>
                  <a:schemeClr val="dk2"/>
                </a:solidFill>
              </a:rPr>
              <a:t>Best Seller (Yes/No): 1</a:t>
            </a:r>
          </a:p>
          <a:p>
            <a:pPr marL="0" lvl="0" indent="0" algn="l" rtl="0">
              <a:spcBef>
                <a:spcPts val="0"/>
              </a:spcBef>
              <a:spcAft>
                <a:spcPts val="0"/>
              </a:spcAft>
              <a:buNone/>
            </a:pPr>
            <a:r>
              <a:rPr lang="en-US" sz="1000" dirty="0">
                <a:solidFill>
                  <a:schemeClr val="dk2"/>
                </a:solidFill>
              </a:rPr>
              <a:t>These weightages determine the contribution of each data field to the overall catalog score.</a:t>
            </a:r>
          </a:p>
          <a:p>
            <a:pPr marL="0" lvl="0" indent="0" algn="l" rtl="0">
              <a:spcBef>
                <a:spcPts val="0"/>
              </a:spcBef>
              <a:spcAft>
                <a:spcPts val="0"/>
              </a:spcAft>
              <a:buNone/>
            </a:pPr>
            <a:r>
              <a:rPr lang="en-US" sz="1000" dirty="0">
                <a:solidFill>
                  <a:schemeClr val="dk2"/>
                </a:solidFill>
              </a:rPr>
              <a:t>3) Get product score on scale of 10</a:t>
            </a:r>
          </a:p>
          <a:p>
            <a:pPr marL="0" lvl="0" indent="0" algn="l" rtl="0">
              <a:spcBef>
                <a:spcPts val="0"/>
              </a:spcBef>
              <a:spcAft>
                <a:spcPts val="0"/>
              </a:spcAft>
              <a:buNone/>
            </a:pPr>
            <a:r>
              <a:rPr lang="en-US" sz="1000" dirty="0">
                <a:solidFill>
                  <a:schemeClr val="dk2"/>
                </a:solidFill>
              </a:rPr>
              <a:t>4) We'll generate insights in a graphical format using the provided metrics weightage to visualize the importance of each data field.</a:t>
            </a:r>
          </a:p>
          <a:p>
            <a:pPr marL="0" lvl="0" indent="0" algn="l" rtl="0">
              <a:spcBef>
                <a:spcPts val="0"/>
              </a:spcBef>
              <a:spcAft>
                <a:spcPts val="0"/>
              </a:spcAft>
              <a:buNone/>
            </a:pPr>
            <a:endParaRPr lang="en-US" sz="1000" dirty="0">
              <a:solidFill>
                <a:schemeClr val="dk2"/>
              </a:solidFill>
            </a:endParaRPr>
          </a:p>
          <a:p>
            <a:pPr marL="0" lvl="0" indent="0" algn="l" rtl="0">
              <a:spcBef>
                <a:spcPts val="0"/>
              </a:spcBef>
              <a:spcAft>
                <a:spcPts val="0"/>
              </a:spcAft>
              <a:buNone/>
            </a:pPr>
            <a:endParaRPr lang="en-GB" sz="1000" dirty="0">
              <a:solidFill>
                <a:schemeClr val="dk2"/>
              </a:solidFill>
            </a:endParaRPr>
          </a:p>
        </p:txBody>
      </p:sp>
      <p:sp>
        <p:nvSpPr>
          <p:cNvPr id="89" name="Google Shape;89;p18"/>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rPr>
              <a:t>*You can make a copy of the slides. Do not change the template branding.</a:t>
            </a:r>
            <a:endParaRPr sz="1000">
              <a:solidFill>
                <a:schemeClr val="dk2"/>
              </a:solidFill>
            </a:endParaRPr>
          </a:p>
        </p:txBody>
      </p:sp>
      <p:pic>
        <p:nvPicPr>
          <p:cNvPr id="2" name="Picture 1">
            <a:extLst>
              <a:ext uri="{FF2B5EF4-FFF2-40B4-BE49-F238E27FC236}">
                <a16:creationId xmlns:a16="http://schemas.microsoft.com/office/drawing/2014/main" id="{644E9C02-F641-79F1-7C56-9F4989A4CA5B}"/>
              </a:ext>
            </a:extLst>
          </p:cNvPr>
          <p:cNvPicPr>
            <a:picLocks noChangeAspect="1"/>
          </p:cNvPicPr>
          <p:nvPr/>
        </p:nvPicPr>
        <p:blipFill>
          <a:blip r:embed="rId4"/>
          <a:stretch>
            <a:fillRect/>
          </a:stretch>
        </p:blipFill>
        <p:spPr>
          <a:xfrm>
            <a:off x="383241" y="3581824"/>
            <a:ext cx="1855342" cy="1410396"/>
          </a:xfrm>
          <a:prstGeom prst="rect">
            <a:avLst/>
          </a:prstGeom>
        </p:spPr>
      </p:pic>
      <p:pic>
        <p:nvPicPr>
          <p:cNvPr id="3" name="Picture 2">
            <a:extLst>
              <a:ext uri="{FF2B5EF4-FFF2-40B4-BE49-F238E27FC236}">
                <a16:creationId xmlns:a16="http://schemas.microsoft.com/office/drawing/2014/main" id="{F9011BC8-2765-C45C-14B7-C88D745AD099}"/>
              </a:ext>
            </a:extLst>
          </p:cNvPr>
          <p:cNvPicPr>
            <a:picLocks noChangeAspect="1"/>
          </p:cNvPicPr>
          <p:nvPr/>
        </p:nvPicPr>
        <p:blipFill>
          <a:blip r:embed="rId5"/>
          <a:stretch>
            <a:fillRect/>
          </a:stretch>
        </p:blipFill>
        <p:spPr>
          <a:xfrm>
            <a:off x="2783540" y="3550501"/>
            <a:ext cx="1805621" cy="14417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9"/>
          <p:cNvPicPr preferRelativeResize="0"/>
          <p:nvPr/>
        </p:nvPicPr>
        <p:blipFill>
          <a:blip r:embed="rId3">
            <a:alphaModFix/>
          </a:blip>
          <a:stretch>
            <a:fillRect/>
          </a:stretch>
        </p:blipFill>
        <p:spPr>
          <a:xfrm>
            <a:off x="0" y="0"/>
            <a:ext cx="9144018" cy="5143499"/>
          </a:xfrm>
          <a:prstGeom prst="rect">
            <a:avLst/>
          </a:prstGeom>
          <a:noFill/>
          <a:ln>
            <a:noFill/>
          </a:ln>
        </p:spPr>
      </p:pic>
      <p:sp>
        <p:nvSpPr>
          <p:cNvPr id="95" name="Google Shape;95;p19"/>
          <p:cNvSpPr txBox="1"/>
          <p:nvPr/>
        </p:nvSpPr>
        <p:spPr>
          <a:xfrm>
            <a:off x="352025" y="958300"/>
            <a:ext cx="8409600" cy="369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u="sng" dirty="0">
                <a:solidFill>
                  <a:schemeClr val="dk2"/>
                </a:solidFill>
              </a:rPr>
              <a:t>Important Links:-</a:t>
            </a:r>
            <a:endParaRPr sz="1800" u="sng" dirty="0">
              <a:solidFill>
                <a:schemeClr val="dk2"/>
              </a:solidFill>
            </a:endParaRPr>
          </a:p>
          <a:p>
            <a:pPr marL="0" lvl="0" indent="0" algn="l" rtl="0">
              <a:spcBef>
                <a:spcPts val="0"/>
              </a:spcBef>
              <a:spcAft>
                <a:spcPts val="0"/>
              </a:spcAft>
              <a:buNone/>
            </a:pPr>
            <a:endParaRPr sz="1800" u="sng" dirty="0">
              <a:solidFill>
                <a:schemeClr val="dk2"/>
              </a:solidFill>
            </a:endParaRPr>
          </a:p>
          <a:p>
            <a:pPr marL="457200" lvl="0" indent="-342900" algn="l" rtl="0">
              <a:spcBef>
                <a:spcPts val="0"/>
              </a:spcBef>
              <a:spcAft>
                <a:spcPts val="0"/>
              </a:spcAft>
              <a:buClr>
                <a:schemeClr val="dk2"/>
              </a:buClr>
              <a:buSzPts val="1800"/>
              <a:buChar char="●"/>
            </a:pPr>
            <a:r>
              <a:rPr lang="en-GB" sz="1800" dirty="0">
                <a:solidFill>
                  <a:schemeClr val="dk2"/>
                </a:solidFill>
              </a:rPr>
              <a:t>GitHub Public Repository Link</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457200" lvl="0" indent="-342900" algn="l" rtl="0">
              <a:spcBef>
                <a:spcPts val="0"/>
              </a:spcBef>
              <a:spcAft>
                <a:spcPts val="0"/>
              </a:spcAft>
              <a:buClr>
                <a:schemeClr val="dk2"/>
              </a:buClr>
              <a:buSzPts val="1800"/>
              <a:buChar char="●"/>
            </a:pPr>
            <a:r>
              <a:rPr lang="en-GB" sz="1800" dirty="0">
                <a:solidFill>
                  <a:schemeClr val="dk2"/>
                </a:solidFill>
              </a:rPr>
              <a:t>Link to test cases and data files</a:t>
            </a:r>
            <a:endParaRPr sz="1800" dirty="0">
              <a:solidFill>
                <a:schemeClr val="dk2"/>
              </a:solidFill>
            </a:endParaRPr>
          </a:p>
        </p:txBody>
      </p:sp>
      <p:sp>
        <p:nvSpPr>
          <p:cNvPr id="96" name="Google Shape;96;p19"/>
          <p:cNvSpPr txBox="1"/>
          <p:nvPr/>
        </p:nvSpPr>
        <p:spPr>
          <a:xfrm>
            <a:off x="4700100" y="4732775"/>
            <a:ext cx="4443900" cy="19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rPr>
              <a:t>*You can make a copy of the slides. Do not change the template branding.</a:t>
            </a:r>
            <a:endParaRPr sz="1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0"/>
          <p:cNvPicPr preferRelativeResize="0"/>
          <p:nvPr/>
        </p:nvPicPr>
        <p:blipFill>
          <a:blip r:embed="rId3">
            <a:alphaModFix/>
          </a:blip>
          <a:stretch>
            <a:fillRect/>
          </a:stretch>
        </p:blipFill>
        <p:spPr>
          <a:xfrm>
            <a:off x="0" y="0"/>
            <a:ext cx="9143997" cy="514349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661</Words>
  <Application>Microsoft Office PowerPoint</Application>
  <PresentationFormat>On-screen Show (16:9)</PresentationFormat>
  <Paragraphs>60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Poppins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Aditya Lad</cp:lastModifiedBy>
  <cp:revision>1</cp:revision>
  <dcterms:modified xsi:type="dcterms:W3CDTF">2024-02-10T16:22:37Z</dcterms:modified>
</cp:coreProperties>
</file>