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9" r:id="rId5"/>
    <p:sldId id="297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67" autoAdjust="0"/>
  </p:normalViewPr>
  <p:slideViewPr>
    <p:cSldViewPr snapToGrid="0" snapToObject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19:21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24575,'103'2'0,"106"-4"0,61-8 0,-235 10 0,69 9 0,-37-8-1365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6T08:19:32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7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94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623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icte-india.org/" TargetMode="External"/><Relationship Id="rId5" Type="http://schemas.openxmlformats.org/officeDocument/2006/relationships/hyperlink" Target="http://www.ugc.ac.in/" TargetMode="External"/><Relationship Id="rId4" Type="http://schemas.openxmlformats.org/officeDocument/2006/relationships/hyperlink" Target="https://www.education.gov.in/" TargetMode="External"/><Relationship Id="rId9" Type="http://schemas.openxmlformats.org/officeDocument/2006/relationships/hyperlink" Target="https://github.com/AdityaLallchandani/sih2025/blob/main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54700"/>
            <a:ext cx="740465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400" b="1" dirty="0">
                <a:latin typeface="Arial"/>
                <a:cs typeface="Arial"/>
              </a:rPr>
              <a:t>Problem</a:t>
            </a:r>
            <a:r>
              <a:rPr lang="en-IN" sz="2400" b="1" spc="-40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Statement</a:t>
            </a:r>
            <a:r>
              <a:rPr lang="en-IN" sz="2400" b="1" spc="-35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ID</a:t>
            </a:r>
            <a:r>
              <a:rPr lang="en-IN" sz="2400" b="1" spc="-50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–</a:t>
            </a:r>
            <a:r>
              <a:rPr lang="en-IN" sz="2400" b="1" spc="-40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SIH</a:t>
            </a:r>
            <a:r>
              <a:rPr lang="en-IN" sz="2400" b="1" spc="-40" dirty="0">
                <a:latin typeface="Arial"/>
                <a:cs typeface="Arial"/>
              </a:rPr>
              <a:t> </a:t>
            </a:r>
            <a:r>
              <a:rPr lang="en-IN" sz="2400" b="1" spc="-10" dirty="0">
                <a:latin typeface="Arial"/>
                <a:cs typeface="Arial"/>
              </a:rPr>
              <a:t>25254</a:t>
            </a:r>
            <a:endParaRPr lang="en-IN" sz="2400" dirty="0">
              <a:latin typeface="Arial"/>
              <a:cs typeface="Arial"/>
            </a:endParaRPr>
          </a:p>
          <a:p>
            <a:pPr marL="299085" marR="5080" indent="-287020">
              <a:lnSpc>
                <a:spcPts val="5760"/>
              </a:lnSpc>
              <a:spcBef>
                <a:spcPts val="67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400" b="1" dirty="0">
                <a:latin typeface="Arial"/>
                <a:cs typeface="Arial"/>
              </a:rPr>
              <a:t>Problem</a:t>
            </a:r>
            <a:r>
              <a:rPr lang="en-IN" sz="2400" b="1" spc="10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Statement</a:t>
            </a:r>
            <a:r>
              <a:rPr lang="en-IN" sz="2400" b="1" spc="10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Title-</a:t>
            </a:r>
            <a:r>
              <a:rPr lang="en-IN" sz="2400" b="1" spc="5" dirty="0">
                <a:latin typeface="Arial"/>
                <a:cs typeface="Arial"/>
              </a:rPr>
              <a:t> </a:t>
            </a:r>
            <a:r>
              <a:rPr lang="en-US" sz="2400" dirty="0"/>
              <a:t>Retrieval of data from large databases of regulations, policies, projects, rules, schemes of higher education department.</a:t>
            </a:r>
            <a:endParaRPr lang="en-IN" sz="24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2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400" b="1" dirty="0">
                <a:latin typeface="Arial"/>
                <a:cs typeface="Arial"/>
              </a:rPr>
              <a:t>Theme-</a:t>
            </a:r>
            <a:r>
              <a:rPr lang="en-IN" sz="2400" b="1" spc="-65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Calibri"/>
                <a:cs typeface="Calibri"/>
              </a:rPr>
              <a:t>Smart Education</a:t>
            </a:r>
          </a:p>
          <a:p>
            <a:pPr marL="299085" indent="-28638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400" b="1" dirty="0">
                <a:latin typeface="Arial"/>
                <a:cs typeface="Arial"/>
              </a:rPr>
              <a:t>PS</a:t>
            </a:r>
            <a:r>
              <a:rPr lang="en-IN" sz="2400" b="1" spc="-90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Category-</a:t>
            </a:r>
            <a:r>
              <a:rPr lang="en-IN" sz="2400" b="1" spc="-65" dirty="0">
                <a:latin typeface="Arial"/>
                <a:cs typeface="Arial"/>
              </a:rPr>
              <a:t> </a:t>
            </a:r>
            <a:r>
              <a:rPr lang="en-IN" sz="2400" b="1" spc="-10" dirty="0">
                <a:latin typeface="Arial"/>
                <a:cs typeface="Arial"/>
              </a:rPr>
              <a:t>Software</a:t>
            </a:r>
            <a:endParaRPr lang="en-IN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lang="en-IN"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IN" sz="2400" b="1" spc="-35" dirty="0">
                <a:latin typeface="Arial"/>
                <a:cs typeface="Arial"/>
              </a:rPr>
              <a:t>Team</a:t>
            </a:r>
            <a:r>
              <a:rPr lang="en-IN" sz="2400" b="1" spc="-105" dirty="0">
                <a:latin typeface="Arial"/>
                <a:cs typeface="Arial"/>
              </a:rPr>
              <a:t> </a:t>
            </a:r>
            <a:r>
              <a:rPr lang="en-IN" sz="2400" b="1" spc="-25" dirty="0">
                <a:latin typeface="Arial"/>
                <a:cs typeface="Arial"/>
              </a:rPr>
              <a:t>ID-</a:t>
            </a:r>
            <a:endParaRPr lang="en-IN"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lang="en-IN"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IN" sz="2400" b="1" spc="-35" dirty="0">
                <a:latin typeface="Arial"/>
                <a:cs typeface="Arial"/>
              </a:rPr>
              <a:t>Team</a:t>
            </a:r>
            <a:r>
              <a:rPr lang="en-IN" sz="2400" b="1" spc="-55" dirty="0">
                <a:latin typeface="Arial"/>
                <a:cs typeface="Arial"/>
              </a:rPr>
              <a:t> </a:t>
            </a:r>
            <a:r>
              <a:rPr lang="en-IN" sz="2400" b="1" dirty="0">
                <a:latin typeface="Arial"/>
                <a:cs typeface="Arial"/>
              </a:rPr>
              <a:t>Name(Registered on portal):</a:t>
            </a:r>
            <a:r>
              <a:rPr lang="en-IN" sz="2400" b="1" spc="-30" dirty="0">
                <a:latin typeface="Arial"/>
                <a:cs typeface="Arial"/>
              </a:rPr>
              <a:t> </a:t>
            </a:r>
            <a:r>
              <a:rPr lang="en-IN" sz="2400" b="1" spc="-25" dirty="0">
                <a:latin typeface="Calibri"/>
                <a:cs typeface="Calibri"/>
              </a:rPr>
              <a:t>CODE</a:t>
            </a:r>
            <a:r>
              <a:rPr lang="en-IN" sz="2400" b="1" spc="-10" dirty="0">
                <a:latin typeface="Calibri"/>
                <a:cs typeface="Calibri"/>
              </a:rPr>
              <a:t>TIVATORS</a:t>
            </a:r>
            <a:endParaRPr lang="en-IN" sz="2400" dirty="0">
              <a:latin typeface="Calibri"/>
              <a:cs typeface="Calibri"/>
            </a:endParaRP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IN" sz="3600" b="1" spc="-25" dirty="0">
                <a:latin typeface="Calibri"/>
                <a:cs typeface="Calibri"/>
              </a:rPr>
              <a:t>CODE</a:t>
            </a:r>
            <a:r>
              <a:rPr lang="en-IN" sz="3600" b="1" spc="-10" dirty="0">
                <a:latin typeface="Calibri"/>
                <a:cs typeface="Calibri"/>
              </a:rPr>
              <a:t>TIVATORS (</a:t>
            </a:r>
            <a:r>
              <a:rPr lang="en-IN" sz="3600" b="1" dirty="0"/>
              <a:t>Insight AI</a:t>
            </a:r>
            <a:r>
              <a:rPr lang="en-IN" sz="3600" b="1" spc="-10" dirty="0">
                <a:latin typeface="Calibri"/>
                <a:cs typeface="Calibri"/>
              </a:rPr>
              <a:t>)</a:t>
            </a:r>
            <a:br>
              <a:rPr lang="en-IN" sz="3600" dirty="0">
                <a:latin typeface="Calibri"/>
                <a:cs typeface="Calibri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255002" y="1395246"/>
            <a:ext cx="6102910" cy="347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98450" indent="-285750">
              <a:spcBef>
                <a:spcPts val="2430"/>
              </a:spcBef>
              <a:buFont typeface="Wingdings"/>
              <a:buChar char=""/>
              <a:tabLst>
                <a:tab pos="298450" algn="l"/>
              </a:tabLst>
            </a:pPr>
            <a:r>
              <a:rPr lang="en-US" sz="16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Proposed</a:t>
            </a:r>
            <a:r>
              <a:rPr lang="en-US" sz="1600" b="1" u="sng" spc="-4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lang="en-US" sz="16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endParaRPr lang="en-US" sz="1600" dirty="0">
              <a:latin typeface="Arial"/>
              <a:cs typeface="Arial"/>
            </a:endParaRPr>
          </a:p>
          <a:p>
            <a:pPr marL="269875" marR="298450">
              <a:spcBef>
                <a:spcPts val="200"/>
              </a:spcBef>
            </a:pPr>
            <a:r>
              <a:rPr lang="en-US" sz="1600" b="1" dirty="0">
                <a:solidFill>
                  <a:srgbClr val="202429"/>
                </a:solidFill>
                <a:latin typeface="Calibri"/>
                <a:cs typeface="Calibri"/>
              </a:rPr>
              <a:t>Insight AI:</a:t>
            </a:r>
            <a:r>
              <a:rPr lang="en-US" sz="1600" b="1" spc="-60" dirty="0">
                <a:solidFill>
                  <a:srgbClr val="202429"/>
                </a:solidFill>
                <a:latin typeface="Calibri"/>
                <a:cs typeface="Calibri"/>
              </a:rPr>
              <a:t> </a:t>
            </a:r>
            <a:r>
              <a:rPr lang="en-US" sz="1600" b="1" dirty="0"/>
              <a:t>What is it?</a:t>
            </a:r>
            <a:r>
              <a:rPr lang="en-US" sz="1600" dirty="0"/>
              <a:t> A secure portal for instant, accurate policy answers, featuring:</a:t>
            </a:r>
            <a:endParaRPr lang="en-US" sz="1600" dirty="0">
              <a:latin typeface="Calibri"/>
              <a:cs typeface="Calibri"/>
            </a:endParaRPr>
          </a:p>
          <a:p>
            <a:pPr marL="446088" indent="-285750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02429"/>
                </a:solidFill>
                <a:latin typeface="Calibri"/>
                <a:cs typeface="Calibri"/>
              </a:rPr>
              <a:t>Multilingual Support</a:t>
            </a:r>
            <a:r>
              <a:rPr lang="en-US" sz="1600" dirty="0">
                <a:solidFill>
                  <a:srgbClr val="202429"/>
                </a:solidFill>
                <a:latin typeface="Calibri"/>
                <a:cs typeface="Calibri"/>
              </a:rPr>
              <a:t>: Queries &amp; answers in regional languages.</a:t>
            </a:r>
          </a:p>
          <a:p>
            <a:pPr marL="446088" indent="-285750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02429"/>
                </a:solidFill>
                <a:latin typeface="Calibri"/>
                <a:cs typeface="Calibri"/>
              </a:rPr>
              <a:t>Cross-Document Comparison</a:t>
            </a:r>
            <a:r>
              <a:rPr lang="en-US" sz="1600" dirty="0">
                <a:solidFill>
                  <a:srgbClr val="202429"/>
                </a:solidFill>
                <a:latin typeface="Calibri"/>
                <a:cs typeface="Calibri"/>
              </a:rPr>
              <a:t>: "Compare Policy A vs. Policy B".</a:t>
            </a:r>
          </a:p>
          <a:p>
            <a:pPr marL="446088" indent="-285750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02429"/>
                </a:solidFill>
                <a:latin typeface="Calibri"/>
                <a:cs typeface="Calibri"/>
              </a:rPr>
              <a:t>Automated Summarization</a:t>
            </a:r>
            <a:r>
              <a:rPr lang="en-US" sz="1600" dirty="0">
                <a:solidFill>
                  <a:srgbClr val="202429"/>
                </a:solidFill>
                <a:latin typeface="Calibri"/>
                <a:cs typeface="Calibri"/>
              </a:rPr>
              <a:t>: TL;DR for long policy documents.</a:t>
            </a:r>
          </a:p>
          <a:p>
            <a:pPr marL="446088" indent="-285750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IN" sz="1600" b="1" dirty="0"/>
              <a:t>Policy Relationship Graph</a:t>
            </a:r>
            <a:r>
              <a:rPr lang="en-IN" sz="1600" dirty="0"/>
              <a:t>: </a:t>
            </a:r>
            <a:r>
              <a:rPr lang="en-US" sz="1600" dirty="0"/>
              <a:t>Visual map linking schemes, policies, and acts.</a:t>
            </a:r>
          </a:p>
          <a:p>
            <a:pPr marL="446088" indent="-285750"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202429"/>
                </a:solidFill>
                <a:latin typeface="Calibri"/>
                <a:cs typeface="Calibri"/>
              </a:rPr>
              <a:t>Smart Financial Advisory (Policy-Aware Suggestion Engine):</a:t>
            </a:r>
            <a:r>
              <a:rPr lang="en-US" sz="1600" dirty="0">
                <a:solidFill>
                  <a:srgbClr val="202429"/>
                </a:solidFill>
                <a:latin typeface="Calibri"/>
                <a:cs typeface="Calibri"/>
              </a:rPr>
              <a:t>Helps officials and citizens identify cost-saving opportunities through government schemes.</a:t>
            </a:r>
          </a:p>
          <a:p>
            <a:pPr marL="269875">
              <a:spcBef>
                <a:spcPts val="200"/>
              </a:spcBef>
            </a:pPr>
            <a:r>
              <a:rPr lang="en-US" sz="1600" b="1" dirty="0"/>
              <a:t>How it Addresses the Problem:</a:t>
            </a:r>
            <a:r>
              <a:rPr lang="en-US" sz="1600" dirty="0"/>
              <a:t> Centralizes access to information. Provides answers directly from source documents.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D1430C-C35E-93A8-6D59-D1845171AE4F}"/>
              </a:ext>
            </a:extLst>
          </p:cNvPr>
          <p:cNvSpPr txBox="1"/>
          <p:nvPr/>
        </p:nvSpPr>
        <p:spPr>
          <a:xfrm>
            <a:off x="255002" y="4955886"/>
            <a:ext cx="5681671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"/>
              </a:spcBef>
            </a:pPr>
            <a:r>
              <a:rPr lang="en-US" sz="1600" b="1" dirty="0"/>
              <a:t>Innovation &amp; Uniqueness:</a:t>
            </a:r>
            <a:endParaRPr lang="en-US" sz="1600" dirty="0"/>
          </a:p>
          <a:p>
            <a:pPr marL="285750" indent="-285750"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Understands Intent:</a:t>
            </a:r>
            <a:r>
              <a:rPr lang="en-US" sz="1600" dirty="0"/>
              <a:t> Knows user meaning, not just keywords.</a:t>
            </a:r>
          </a:p>
          <a:p>
            <a:pPr marL="285750" indent="-285750"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Direct Answers:</a:t>
            </a:r>
            <a:r>
              <a:rPr lang="en-US" sz="1600" dirty="0"/>
              <a:t> Summarized answers, not just links.</a:t>
            </a:r>
          </a:p>
          <a:p>
            <a:pPr marL="285750" indent="-285750"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100% Verifiable:</a:t>
            </a:r>
            <a:r>
              <a:rPr lang="en-US" sz="1600" dirty="0"/>
              <a:t> Links to the exact source paragraph for full trust.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29E7E1-DB35-F2C1-36D5-752C0C95D74F}"/>
                  </a:ext>
                </a:extLst>
              </p14:cNvPr>
              <p14:cNvContentPartPr/>
              <p14:nvPr/>
            </p14:nvContentPartPr>
            <p14:xfrm>
              <a:off x="10578195" y="2769615"/>
              <a:ext cx="284400" cy="4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29E7E1-DB35-F2C1-36D5-752C0C95D7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60555" y="2751975"/>
                <a:ext cx="320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D4D395-0CF4-C0E0-EF86-FCE58CB58EBD}"/>
                  </a:ext>
                </a:extLst>
              </p14:cNvPr>
              <p14:cNvContentPartPr/>
              <p14:nvPr/>
            </p14:nvContentPartPr>
            <p14:xfrm>
              <a:off x="-1077040" y="215400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D4D395-0CF4-C0E0-EF86-FCE58CB58E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095040" y="213600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42C1C61-2AF9-3BB2-3C30-64123861C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895" y="361496"/>
            <a:ext cx="787258" cy="588834"/>
          </a:xfrm>
          <a:prstGeom prst="rect">
            <a:avLst/>
          </a:prstGeom>
        </p:spPr>
      </p:pic>
      <p:pic>
        <p:nvPicPr>
          <p:cNvPr id="15" name="Picture 14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D8909627-6F6E-73CD-34AA-49A1D67BAB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7957" y="1250909"/>
            <a:ext cx="5631125" cy="50924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50845" y="1328653"/>
            <a:ext cx="595945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/>
              <a:t>Core Technologies:</a:t>
            </a:r>
            <a:endParaRPr lang="en-IN" dirty="0"/>
          </a:p>
          <a:p>
            <a:pPr marL="446088" lvl="1" indent="-257175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en-IN" b="1" dirty="0"/>
              <a:t>Frontend (HTML, CSS, JS): </a:t>
            </a:r>
            <a:r>
              <a:rPr lang="en-IN" dirty="0"/>
              <a:t>For a responsive and accessible user interface for officials.</a:t>
            </a:r>
          </a:p>
          <a:p>
            <a:pPr marL="446088" lvl="1" indent="-257175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en-IN" b="1" dirty="0"/>
              <a:t>Backend (Python): </a:t>
            </a:r>
            <a:r>
              <a:rPr lang="en-IN" dirty="0"/>
              <a:t>Ideal for AI/ML integration and building a robust API.</a:t>
            </a:r>
          </a:p>
          <a:p>
            <a:pPr marL="446088" lvl="1" indent="-257175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en-US" b="1" dirty="0"/>
              <a:t>Backend Framework: </a:t>
            </a:r>
            <a:r>
              <a:rPr lang="en-US" dirty="0"/>
              <a:t>Flask OR </a:t>
            </a:r>
            <a:r>
              <a:rPr lang="en-US" dirty="0" err="1"/>
              <a:t>FastAPI</a:t>
            </a:r>
            <a:endParaRPr lang="en-IN" dirty="0"/>
          </a:p>
          <a:p>
            <a:pPr marL="446088" lvl="1" indent="-257175">
              <a:buFont typeface="Arial" panose="020B0604020202020204" pitchFamily="34" charset="0"/>
              <a:buChar char="•"/>
              <a:tabLst>
                <a:tab pos="539750" algn="l"/>
              </a:tabLst>
            </a:pPr>
            <a:r>
              <a:rPr lang="en-IN" b="1" dirty="0"/>
              <a:t>Vector DB (e.g., </a:t>
            </a:r>
            <a:r>
              <a:rPr lang="en-IN" b="1" dirty="0" err="1"/>
              <a:t>ChromaDB</a:t>
            </a:r>
            <a:r>
              <a:rPr lang="en-IN" b="1" dirty="0"/>
              <a:t>): </a:t>
            </a:r>
            <a:r>
              <a:rPr lang="en-IN" dirty="0"/>
              <a:t>For high-speed, accurate semantic search.</a:t>
            </a:r>
          </a:p>
          <a:p>
            <a:pPr marL="188913" lvl="1">
              <a:tabLst>
                <a:tab pos="539750" algn="l"/>
              </a:tabLst>
            </a:pPr>
            <a:r>
              <a:rPr lang="en-IN" b="1" dirty="0"/>
              <a:t>Methodology (RAG):</a:t>
            </a:r>
            <a:r>
              <a:rPr lang="en-IN" dirty="0"/>
              <a:t> </a:t>
            </a:r>
          </a:p>
          <a:p>
            <a:pPr marL="468312" indent="-285750">
              <a:buFont typeface="Arial" panose="020B0604020202020204" pitchFamily="34" charset="0"/>
              <a:buChar char="•"/>
            </a:pPr>
            <a:r>
              <a:rPr lang="en-IN" b="1" dirty="0"/>
              <a:t>Ingest:</a:t>
            </a:r>
            <a:r>
              <a:rPr lang="en-IN" dirty="0"/>
              <a:t> Feed official docs (MOE, UGC, AICTE).</a:t>
            </a:r>
          </a:p>
          <a:p>
            <a:pPr marL="446088" lvl="1" indent="-285750">
              <a:buFont typeface="Arial" panose="020B0604020202020204" pitchFamily="34" charset="0"/>
              <a:buChar char="•"/>
            </a:pPr>
            <a:r>
              <a:rPr lang="en-IN" b="1" dirty="0"/>
              <a:t>Index:</a:t>
            </a:r>
            <a:r>
              <a:rPr lang="en-IN" dirty="0"/>
              <a:t> Create a searchable “knowledge index”.</a:t>
            </a:r>
          </a:p>
          <a:p>
            <a:pPr marL="446088" lvl="1" indent="-285750">
              <a:buFont typeface="Arial" panose="020B0604020202020204" pitchFamily="34" charset="0"/>
              <a:buChar char="•"/>
            </a:pPr>
            <a:r>
              <a:rPr lang="en-IN" b="1" dirty="0"/>
              <a:t>Retrieve:</a:t>
            </a:r>
            <a:r>
              <a:rPr lang="en-IN" dirty="0"/>
              <a:t> Find relevant info for user query.</a:t>
            </a:r>
          </a:p>
          <a:p>
            <a:pPr marL="446088" lvl="1" indent="-285750">
              <a:buFont typeface="Arial" panose="020B0604020202020204" pitchFamily="34" charset="0"/>
              <a:buChar char="•"/>
            </a:pPr>
            <a:r>
              <a:rPr lang="en-IN" b="1" dirty="0"/>
              <a:t>Generate:</a:t>
            </a:r>
            <a:r>
              <a:rPr lang="en-IN" dirty="0"/>
              <a:t> Create a clear answer from retrieved info.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 descr="Your startup LOGO">
            <a:extLst>
              <a:ext uri="{FF2B5EF4-FFF2-40B4-BE49-F238E27FC236}">
                <a16:creationId xmlns:a16="http://schemas.microsoft.com/office/drawing/2014/main" id="{BC33F4FA-F849-9AF0-9E11-A35BF84814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725ACE-1357-8174-E9DB-79F160C38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95" y="361496"/>
            <a:ext cx="787258" cy="588834"/>
          </a:xfrm>
          <a:prstGeom prst="rect">
            <a:avLst/>
          </a:prstGeom>
        </p:spPr>
      </p:pic>
      <p:pic>
        <p:nvPicPr>
          <p:cNvPr id="26" name="Picture 25" descr="A group of colorful logos&#10;&#10;AI-generated content may be incorrect.">
            <a:extLst>
              <a:ext uri="{FF2B5EF4-FFF2-40B4-BE49-F238E27FC236}">
                <a16:creationId xmlns:a16="http://schemas.microsoft.com/office/drawing/2014/main" id="{CC6035FF-E545-0CB9-F327-D45FC4AACB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7072"/>
          <a:stretch>
            <a:fillRect/>
          </a:stretch>
        </p:blipFill>
        <p:spPr>
          <a:xfrm>
            <a:off x="515698" y="5278233"/>
            <a:ext cx="557452" cy="991939"/>
          </a:xfrm>
          <a:prstGeom prst="rect">
            <a:avLst/>
          </a:prstGeom>
        </p:spPr>
      </p:pic>
      <p:pic>
        <p:nvPicPr>
          <p:cNvPr id="28" name="Picture 2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C002967A-D690-B9A1-53C5-D4C499A6E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176" y="5373075"/>
            <a:ext cx="844550" cy="844550"/>
          </a:xfrm>
          <a:prstGeom prst="rect">
            <a:avLst/>
          </a:prstGeom>
        </p:spPr>
      </p:pic>
      <p:pic>
        <p:nvPicPr>
          <p:cNvPr id="30" name="Picture 29" descr="A colorful cube with a black background&#10;&#10;AI-generated content may be incorrect.">
            <a:extLst>
              <a:ext uri="{FF2B5EF4-FFF2-40B4-BE49-F238E27FC236}">
                <a16:creationId xmlns:a16="http://schemas.microsoft.com/office/drawing/2014/main" id="{C3ADBBF2-9CDB-83E4-483A-6D5F99907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713" y="5360510"/>
            <a:ext cx="788514" cy="827384"/>
          </a:xfrm>
          <a:prstGeom prst="rect">
            <a:avLst/>
          </a:prstGeom>
        </p:spPr>
      </p:pic>
      <p:pic>
        <p:nvPicPr>
          <p:cNvPr id="31" name="Picture 30" descr="A diagram of a process&#10;&#10;AI-generated content may be incorrect.">
            <a:extLst>
              <a:ext uri="{FF2B5EF4-FFF2-40B4-BE49-F238E27FC236}">
                <a16:creationId xmlns:a16="http://schemas.microsoft.com/office/drawing/2014/main" id="{3816A74A-8CF0-7EA3-B904-2EC39098754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034" b="8127"/>
          <a:stretch>
            <a:fillRect/>
          </a:stretch>
        </p:blipFill>
        <p:spPr>
          <a:xfrm>
            <a:off x="6259487" y="1284687"/>
            <a:ext cx="5681669" cy="4877103"/>
          </a:xfrm>
          <a:prstGeom prst="rect">
            <a:avLst/>
          </a:prstGeom>
        </p:spPr>
      </p:pic>
      <p:pic>
        <p:nvPicPr>
          <p:cNvPr id="34" name="Picture 33" descr="A group of colorful logos&#10;&#10;AI-generated content may be incorrect.">
            <a:extLst>
              <a:ext uri="{FF2B5EF4-FFF2-40B4-BE49-F238E27FC236}">
                <a16:creationId xmlns:a16="http://schemas.microsoft.com/office/drawing/2014/main" id="{93EAC2CB-EFDA-2C83-279A-9798AF634D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162" r="32998"/>
          <a:stretch>
            <a:fillRect/>
          </a:stretch>
        </p:blipFill>
        <p:spPr>
          <a:xfrm>
            <a:off x="1271482" y="5278233"/>
            <a:ext cx="589798" cy="991939"/>
          </a:xfrm>
          <a:prstGeom prst="rect">
            <a:avLst/>
          </a:prstGeom>
        </p:spPr>
      </p:pic>
      <p:pic>
        <p:nvPicPr>
          <p:cNvPr id="35" name="Picture 34" descr="A group of colorful logos&#10;&#10;AI-generated content may be incorrect.">
            <a:extLst>
              <a:ext uri="{FF2B5EF4-FFF2-40B4-BE49-F238E27FC236}">
                <a16:creationId xmlns:a16="http://schemas.microsoft.com/office/drawing/2014/main" id="{2FEC7997-79F2-52A3-4A36-B7FA252FCA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998" r="-1838"/>
          <a:stretch>
            <a:fillRect/>
          </a:stretch>
        </p:blipFill>
        <p:spPr>
          <a:xfrm>
            <a:off x="2059612" y="5278233"/>
            <a:ext cx="589798" cy="9919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684C2E8A-2075-5292-CF95-35B3AD3346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5476" y="1340568"/>
            <a:ext cx="54327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hangingPunct="0">
              <a:buAutoNum type="arabicPeriod"/>
            </a:pPr>
            <a:r>
              <a:rPr lang="en-US" sz="1600" b="1" dirty="0"/>
              <a:t>Technical</a:t>
            </a:r>
            <a:r>
              <a:rPr lang="en-US" sz="1600" dirty="0"/>
              <a:t>: High; RAG is a mature and well-documented AI architecture.</a:t>
            </a:r>
          </a:p>
          <a:p>
            <a:pPr marL="342900" indent="-342900" defTabSz="914400" eaLnBrk="0" hangingPunct="0">
              <a:buAutoNum type="arabicPeriod"/>
            </a:pPr>
            <a:r>
              <a:rPr lang="en-US" sz="1600" b="1" dirty="0"/>
              <a:t>Data</a:t>
            </a:r>
            <a:r>
              <a:rPr lang="en-US" sz="1600" dirty="0"/>
              <a:t>: High; All source documents from </a:t>
            </a:r>
            <a:r>
              <a:rPr lang="en-US" sz="1600" dirty="0" err="1"/>
              <a:t>MoE</a:t>
            </a:r>
            <a:r>
              <a:rPr lang="en-US" sz="1600" dirty="0"/>
              <a:t>, UGC, and AICTE are publicly available.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E8826-EAD3-58F1-A041-CB05C96FFE39}"/>
              </a:ext>
            </a:extLst>
          </p:cNvPr>
          <p:cNvSpPr txBox="1"/>
          <p:nvPr/>
        </p:nvSpPr>
        <p:spPr>
          <a:xfrm>
            <a:off x="534897" y="2680500"/>
            <a:ext cx="5561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/>
              <a:t>Citizen-Facing Chatbots</a:t>
            </a:r>
            <a:r>
              <a:rPr lang="en-US" sz="1600" dirty="0"/>
              <a:t>: These answer simple public FAQs.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Our System's Difference</a:t>
            </a:r>
            <a:r>
              <a:rPr lang="en-US" sz="1600" dirty="0"/>
              <a:t>: A sophisticated internal tool for officials, handling complex queries by synthesizing information from technical documents.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0E273-CE1A-0450-72E6-45B4DBD43632}"/>
              </a:ext>
            </a:extLst>
          </p:cNvPr>
          <p:cNvSpPr txBox="1"/>
          <p:nvPr/>
        </p:nvSpPr>
        <p:spPr>
          <a:xfrm>
            <a:off x="609600" y="3875983"/>
            <a:ext cx="5029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/>
              <a:t>Timeline Analysis</a:t>
            </a:r>
            <a:r>
              <a:rPr lang="en-US" sz="1600" dirty="0"/>
              <a:t>: Visualize policy changes over time.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Proactive Alerts</a:t>
            </a:r>
            <a:r>
              <a:rPr lang="en-US" sz="1600" dirty="0"/>
              <a:t>: Notifications on document updates for subscribed topics.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Role-Based Access</a:t>
            </a:r>
            <a:r>
              <a:rPr lang="en-US" sz="1600" dirty="0"/>
              <a:t>: Secure access based on an</a:t>
            </a:r>
          </a:p>
          <a:p>
            <a:r>
              <a:rPr lang="en-US" sz="1600" dirty="0"/>
              <a:t>	 official's role.</a:t>
            </a:r>
          </a:p>
        </p:txBody>
      </p:sp>
      <p:pic>
        <p:nvPicPr>
          <p:cNvPr id="1032" name="Picture 8" descr="Feasibility - Free miscellaneous icons">
            <a:extLst>
              <a:ext uri="{FF2B5EF4-FFF2-40B4-BE49-F238E27FC236}">
                <a16:creationId xmlns:a16="http://schemas.microsoft.com/office/drawing/2014/main" id="{EDFA8772-53F7-BA27-FB3A-134F1AB5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4" y="1051827"/>
            <a:ext cx="481840" cy="48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9C45FF-B239-4FA2-482C-7BAEDD6697DA}"/>
              </a:ext>
            </a:extLst>
          </p:cNvPr>
          <p:cNvSpPr txBox="1"/>
          <p:nvPr/>
        </p:nvSpPr>
        <p:spPr>
          <a:xfrm>
            <a:off x="585477" y="1077089"/>
            <a:ext cx="1505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Feasibility</a:t>
            </a:r>
            <a:r>
              <a:rPr lang="en-US" sz="16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:</a:t>
            </a:r>
            <a:endParaRPr lang="en-IN" sz="1600" dirty="0"/>
          </a:p>
        </p:txBody>
      </p:sp>
      <p:pic>
        <p:nvPicPr>
          <p:cNvPr id="1034" name="Picture 10" descr="Economic Viability Assessment Icon ...">
            <a:extLst>
              <a:ext uri="{FF2B5EF4-FFF2-40B4-BE49-F238E27FC236}">
                <a16:creationId xmlns:a16="http://schemas.microsoft.com/office/drawing/2014/main" id="{4988E5A5-9813-AF90-4B66-D30BD85EA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1" y="2254101"/>
            <a:ext cx="505963" cy="5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C9D123-C949-C266-7453-340058199017}"/>
              </a:ext>
            </a:extLst>
          </p:cNvPr>
          <p:cNvSpPr txBox="1"/>
          <p:nvPr/>
        </p:nvSpPr>
        <p:spPr>
          <a:xfrm>
            <a:off x="574895" y="2400703"/>
            <a:ext cx="4414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Analysis of Similar Systems:</a:t>
            </a:r>
            <a:endParaRPr lang="en-IN" sz="1600" b="1" u="sng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</p:txBody>
      </p:sp>
      <p:pic>
        <p:nvPicPr>
          <p:cNvPr id="1040" name="Picture 16" descr="Use case - Free files and folders icons">
            <a:extLst>
              <a:ext uri="{FF2B5EF4-FFF2-40B4-BE49-F238E27FC236}">
                <a16:creationId xmlns:a16="http://schemas.microsoft.com/office/drawing/2014/main" id="{2135F92F-0DE7-2346-D324-69B83A68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0" y="3638001"/>
            <a:ext cx="407504" cy="55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3D5EC5-A3A6-A61F-11AC-53862B700B35}"/>
              </a:ext>
            </a:extLst>
          </p:cNvPr>
          <p:cNvSpPr txBox="1"/>
          <p:nvPr/>
        </p:nvSpPr>
        <p:spPr>
          <a:xfrm>
            <a:off x="609600" y="3629762"/>
            <a:ext cx="3914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Future Scope: Advanced Capabilities:</a:t>
            </a:r>
          </a:p>
        </p:txBody>
      </p:sp>
      <p:sp>
        <p:nvSpPr>
          <p:cNvPr id="33" name="Oval 32" descr="Your startup LOGO">
            <a:extLst>
              <a:ext uri="{FF2B5EF4-FFF2-40B4-BE49-F238E27FC236}">
                <a16:creationId xmlns:a16="http://schemas.microsoft.com/office/drawing/2014/main" id="{00C68D15-029B-5B61-BDFF-9752E41614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BF55260-3E49-AC8B-2007-EE1535122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95" y="361496"/>
            <a:ext cx="787258" cy="58883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BC17EE-FDE1-55A5-9643-ED694305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44667"/>
              </p:ext>
            </p:extLst>
          </p:nvPr>
        </p:nvGraphicFramePr>
        <p:xfrm>
          <a:off x="5912087" y="788263"/>
          <a:ext cx="5919000" cy="383869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79750">
                  <a:extLst>
                    <a:ext uri="{9D8B030D-6E8A-4147-A177-3AD203B41FA5}">
                      <a16:colId xmlns:a16="http://schemas.microsoft.com/office/drawing/2014/main" val="3228019198"/>
                    </a:ext>
                  </a:extLst>
                </a:gridCol>
                <a:gridCol w="1479750">
                  <a:extLst>
                    <a:ext uri="{9D8B030D-6E8A-4147-A177-3AD203B41FA5}">
                      <a16:colId xmlns:a16="http://schemas.microsoft.com/office/drawing/2014/main" val="1287130243"/>
                    </a:ext>
                  </a:extLst>
                </a:gridCol>
                <a:gridCol w="1479750">
                  <a:extLst>
                    <a:ext uri="{9D8B030D-6E8A-4147-A177-3AD203B41FA5}">
                      <a16:colId xmlns:a16="http://schemas.microsoft.com/office/drawing/2014/main" val="4106635166"/>
                    </a:ext>
                  </a:extLst>
                </a:gridCol>
                <a:gridCol w="1479750">
                  <a:extLst>
                    <a:ext uri="{9D8B030D-6E8A-4147-A177-3AD203B41FA5}">
                      <a16:colId xmlns:a16="http://schemas.microsoft.com/office/drawing/2014/main" val="483174813"/>
                    </a:ext>
                  </a:extLst>
                </a:gridCol>
              </a:tblGrid>
              <a:tr h="500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Existing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Limitation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How Yours Improves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383362"/>
                  </a:ext>
                </a:extLst>
              </a:tr>
              <a:tr h="706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Bhashini / Anuvadini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Multilingual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No retrieval or summarization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Insight AI adds semantic search +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826795"/>
                  </a:ext>
                </a:extLst>
              </a:tr>
              <a:tr h="706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RTI Portal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Provides info upon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Manual, time-consuming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Insight AI provides instant verified answers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3152148"/>
                  </a:ext>
                </a:extLst>
              </a:tr>
              <a:tr h="912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India Code Portal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Legal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Not AI-based; no intent understanding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Insight AI provides intelligent Q&amp;A + summaries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173175"/>
                  </a:ext>
                </a:extLst>
              </a:tr>
              <a:tr h="912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 err="1"/>
                        <a:t>PolicyDB</a:t>
                      </a:r>
                      <a:r>
                        <a:rPr lang="en-IN" sz="1400" b="1" dirty="0"/>
                        <a:t> (ResearchGate project)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Stores policies globally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Not specific to Indian higher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Ours is domain-specific &amp; official-source verified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9982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5B7A95-4DDC-0FA2-C69B-343517F7C41E}"/>
              </a:ext>
            </a:extLst>
          </p:cNvPr>
          <p:cNvSpPr txBox="1"/>
          <p:nvPr/>
        </p:nvSpPr>
        <p:spPr>
          <a:xfrm>
            <a:off x="574895" y="5405500"/>
            <a:ext cx="367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Paperless queries save trees annually</a:t>
            </a:r>
          </a:p>
          <a:p>
            <a:pPr marL="342900" indent="-342900">
              <a:buAutoNum type="arabicPeriod"/>
            </a:pPr>
            <a:r>
              <a:rPr lang="en-US" sz="1600" dirty="0"/>
              <a:t>Reduces travel for document verification (Green initiative)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32889-71F0-54D8-4E8D-7D15158F6D72}"/>
              </a:ext>
            </a:extLst>
          </p:cNvPr>
          <p:cNvSpPr txBox="1"/>
          <p:nvPr/>
        </p:nvSpPr>
        <p:spPr>
          <a:xfrm>
            <a:off x="574895" y="5042123"/>
            <a:ext cx="3914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Environmental/Social Impact</a:t>
            </a:r>
          </a:p>
        </p:txBody>
      </p:sp>
      <p:pic>
        <p:nvPicPr>
          <p:cNvPr id="11" name="Picture 10" descr="Explore 6,876+ Free Earth Illustrations ...">
            <a:extLst>
              <a:ext uri="{FF2B5EF4-FFF2-40B4-BE49-F238E27FC236}">
                <a16:creationId xmlns:a16="http://schemas.microsoft.com/office/drawing/2014/main" id="{AEB4FA6D-3C30-7A40-5312-99AAE979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9" y="5010202"/>
            <a:ext cx="393950" cy="36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C852D1-7703-F16D-6B04-C92C4B927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09528"/>
              </p:ext>
            </p:extLst>
          </p:nvPr>
        </p:nvGraphicFramePr>
        <p:xfrm>
          <a:off x="4989136" y="4661724"/>
          <a:ext cx="7237568" cy="167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04696">
                  <a:extLst>
                    <a:ext uri="{9D8B030D-6E8A-4147-A177-3AD203B41FA5}">
                      <a16:colId xmlns:a16="http://schemas.microsoft.com/office/drawing/2014/main" val="3476011976"/>
                    </a:ext>
                  </a:extLst>
                </a:gridCol>
                <a:gridCol w="740432">
                  <a:extLst>
                    <a:ext uri="{9D8B030D-6E8A-4147-A177-3AD203B41FA5}">
                      <a16:colId xmlns:a16="http://schemas.microsoft.com/office/drawing/2014/main" val="2430931122"/>
                    </a:ext>
                  </a:extLst>
                </a:gridCol>
                <a:gridCol w="894945">
                  <a:extLst>
                    <a:ext uri="{9D8B030D-6E8A-4147-A177-3AD203B41FA5}">
                      <a16:colId xmlns:a16="http://schemas.microsoft.com/office/drawing/2014/main" val="228366029"/>
                    </a:ext>
                  </a:extLst>
                </a:gridCol>
                <a:gridCol w="1078711">
                  <a:extLst>
                    <a:ext uri="{9D8B030D-6E8A-4147-A177-3AD203B41FA5}">
                      <a16:colId xmlns:a16="http://schemas.microsoft.com/office/drawing/2014/main" val="2334767260"/>
                    </a:ext>
                  </a:extLst>
                </a:gridCol>
                <a:gridCol w="904696">
                  <a:extLst>
                    <a:ext uri="{9D8B030D-6E8A-4147-A177-3AD203B41FA5}">
                      <a16:colId xmlns:a16="http://schemas.microsoft.com/office/drawing/2014/main" val="3430655261"/>
                    </a:ext>
                  </a:extLst>
                </a:gridCol>
                <a:gridCol w="904696">
                  <a:extLst>
                    <a:ext uri="{9D8B030D-6E8A-4147-A177-3AD203B41FA5}">
                      <a16:colId xmlns:a16="http://schemas.microsoft.com/office/drawing/2014/main" val="3731367799"/>
                    </a:ext>
                  </a:extLst>
                </a:gridCol>
                <a:gridCol w="904696">
                  <a:extLst>
                    <a:ext uri="{9D8B030D-6E8A-4147-A177-3AD203B41FA5}">
                      <a16:colId xmlns:a16="http://schemas.microsoft.com/office/drawing/2014/main" val="44638155"/>
                    </a:ext>
                  </a:extLst>
                </a:gridCol>
                <a:gridCol w="904696">
                  <a:extLst>
                    <a:ext uri="{9D8B030D-6E8A-4147-A177-3AD203B41FA5}">
                      <a16:colId xmlns:a16="http://schemas.microsoft.com/office/drawing/2014/main" val="3234448786"/>
                    </a:ext>
                  </a:extLst>
                </a:gridCol>
              </a:tblGrid>
              <a:tr h="239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Frontend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Backend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LLM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Embedding Model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Vector Database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OCR Engine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Translation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Hosting</a:t>
                      </a:r>
                      <a:endParaRPr lang="en-IN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6301402"/>
                  </a:ext>
                </a:extLst>
              </a:tr>
              <a:tr h="547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HTML + CSS +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FastAPI + Python 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[SPECIFY: GPT-4 / Llama / Gemini]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sentence-transformers (all-MiniLM-L6-v2)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ChromaDB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Tesseract + PaddleOCR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400"/>
                        <a:t>Bhashini API / Google Translate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AWS / Azure / On-Premise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099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49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5745B4-4F23-F8D3-B091-2BF6EA69BD91}"/>
              </a:ext>
            </a:extLst>
          </p:cNvPr>
          <p:cNvSpPr txBox="1"/>
          <p:nvPr/>
        </p:nvSpPr>
        <p:spPr>
          <a:xfrm>
            <a:off x="609600" y="1539799"/>
            <a:ext cx="4934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Reduces time spent on document search.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Supports informed, confident, and consistent decisions.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3FA52E-6499-C33D-60DA-923C60A389C1}"/>
              </a:ext>
            </a:extLst>
          </p:cNvPr>
          <p:cNvSpPr txBox="1"/>
          <p:nvPr/>
        </p:nvSpPr>
        <p:spPr>
          <a:xfrm>
            <a:off x="170319" y="2466235"/>
            <a:ext cx="390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Potential Challenges &amp; Solutions:</a:t>
            </a:r>
            <a:endParaRPr lang="en-IN" sz="1400" b="1" u="sng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</p:txBody>
      </p:sp>
      <p:sp>
        <p:nvSpPr>
          <p:cNvPr id="26" name="Oval 25" descr="Your startup LOGO">
            <a:extLst>
              <a:ext uri="{FF2B5EF4-FFF2-40B4-BE49-F238E27FC236}">
                <a16:creationId xmlns:a16="http://schemas.microsoft.com/office/drawing/2014/main" id="{A33831D1-B888-0C12-E515-65281D1E38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4C4A58-586F-6CEE-AE93-9FC8A7D7C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95" y="361496"/>
            <a:ext cx="787258" cy="5888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8CE454-382A-3C5F-9F0C-2E986F445631}"/>
              </a:ext>
            </a:extLst>
          </p:cNvPr>
          <p:cNvSpPr txBox="1"/>
          <p:nvPr/>
        </p:nvSpPr>
        <p:spPr>
          <a:xfrm>
            <a:off x="258923" y="1222531"/>
            <a:ext cx="1669639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ts val="237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US" sz="14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For Officials</a:t>
            </a:r>
            <a:endParaRPr lang="en-IN" sz="1400" b="1" u="sng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B1B6C7-4422-F67A-B0DD-33067E79FB6C}"/>
              </a:ext>
            </a:extLst>
          </p:cNvPr>
          <p:cNvSpPr txBox="1"/>
          <p:nvPr/>
        </p:nvSpPr>
        <p:spPr>
          <a:xfrm>
            <a:off x="6803771" y="2255478"/>
            <a:ext cx="4866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Contributes to an efficient education system.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Promotes transparency &amp; consistent policy application.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Result</a:t>
            </a:r>
            <a:r>
              <a:rPr lang="en-US" sz="1600" dirty="0"/>
              <a:t>: Supports positive educational outcomes.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95044-0B37-66CE-9E67-9F4BB68F0575}"/>
              </a:ext>
            </a:extLst>
          </p:cNvPr>
          <p:cNvSpPr txBox="1"/>
          <p:nvPr/>
        </p:nvSpPr>
        <p:spPr>
          <a:xfrm>
            <a:off x="6556872" y="832430"/>
            <a:ext cx="3375964" cy="36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ts val="237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US" sz="14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For Students &amp; Universities:</a:t>
            </a:r>
            <a:endParaRPr lang="en-IN" sz="1400" b="1" u="sng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B65F-86C1-66A8-8ECF-D8034E43FAF1}"/>
              </a:ext>
            </a:extLst>
          </p:cNvPr>
          <p:cNvSpPr txBox="1"/>
          <p:nvPr/>
        </p:nvSpPr>
        <p:spPr>
          <a:xfrm>
            <a:off x="6556872" y="1932167"/>
            <a:ext cx="3284494" cy="36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42900">
              <a:lnSpc>
                <a:spcPts val="2370"/>
              </a:lnSpc>
              <a:spcBef>
                <a:spcPts val="105"/>
              </a:spcBef>
              <a:buFont typeface="Wingdings"/>
              <a:buChar char=""/>
              <a:tabLst>
                <a:tab pos="355600" algn="l"/>
              </a:tabLst>
            </a:pPr>
            <a:r>
              <a:rPr lang="en-US" sz="14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For the Public:</a:t>
            </a:r>
            <a:endParaRPr lang="en-IN" sz="1400" b="1" u="sng" dirty="0">
              <a:solidFill>
                <a:srgbClr val="1F487C"/>
              </a:solidFill>
              <a:uFill>
                <a:solidFill>
                  <a:srgbClr val="1F487C"/>
                </a:solidFill>
              </a:uFill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A4BB3-DDD1-EABD-BC3E-1B607A3019FA}"/>
              </a:ext>
            </a:extLst>
          </p:cNvPr>
          <p:cNvSpPr txBox="1"/>
          <p:nvPr/>
        </p:nvSpPr>
        <p:spPr>
          <a:xfrm>
            <a:off x="6887773" y="1124301"/>
            <a:ext cx="479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Streamlines scholarship verification.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Streamlines approval for courses &amp; grants.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Result</a:t>
            </a:r>
            <a:r>
              <a:rPr lang="en-US" sz="1600" dirty="0"/>
              <a:t>: Facilitates student aid and university growth.</a:t>
            </a:r>
            <a:endParaRPr lang="en-IN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8A4DB-5475-CFE3-687C-FEABA38C06C5}"/>
              </a:ext>
            </a:extLst>
          </p:cNvPr>
          <p:cNvSpPr txBox="1"/>
          <p:nvPr/>
        </p:nvSpPr>
        <p:spPr>
          <a:xfrm>
            <a:off x="382656" y="2715764"/>
            <a:ext cx="5570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1.Challenge</a:t>
            </a:r>
            <a:r>
              <a:rPr lang="en-US" sz="1600" dirty="0"/>
              <a:t>: Complex documents (scans, formats).</a:t>
            </a:r>
          </a:p>
          <a:p>
            <a:pPr marL="1168400" indent="-717550"/>
            <a:r>
              <a:rPr lang="en-US" sz="1600" b="1" dirty="0"/>
              <a:t>Solution</a:t>
            </a:r>
            <a:r>
              <a:rPr lang="en-US" sz="1600" dirty="0"/>
              <a:t>: Use advanced OCR for text extraction.</a:t>
            </a:r>
          </a:p>
          <a:p>
            <a:r>
              <a:rPr lang="en-US" sz="1600" b="1" dirty="0"/>
              <a:t>2.Challenge</a:t>
            </a:r>
            <a:r>
              <a:rPr lang="en-US" sz="1600" dirty="0"/>
              <a:t>: Keeping data current.</a:t>
            </a:r>
          </a:p>
          <a:p>
            <a:pPr marL="1168400" indent="-717550"/>
            <a:r>
              <a:rPr lang="en-US" sz="1600" b="1" dirty="0"/>
              <a:t>Solution</a:t>
            </a:r>
            <a:r>
              <a:rPr lang="en-US" sz="1600" dirty="0"/>
              <a:t>: Automated web crawlers for new document ingestion.</a:t>
            </a:r>
          </a:p>
          <a:p>
            <a:r>
              <a:rPr lang="en-US" sz="1600" b="1" dirty="0"/>
              <a:t>3.Challenge</a:t>
            </a:r>
            <a:r>
              <a:rPr lang="en-US" sz="1600" dirty="0"/>
              <a:t>: What if AI gives wrong answer?</a:t>
            </a:r>
          </a:p>
          <a:p>
            <a:pPr marL="1168400" indent="-717550"/>
            <a:r>
              <a:rPr lang="en-US" sz="1600" b="1" dirty="0"/>
              <a:t>Solution</a:t>
            </a:r>
            <a:r>
              <a:rPr lang="en-US" sz="1600" dirty="0"/>
              <a:t>: Human-in-the-loop verification for critical decisions + Confidence score display</a:t>
            </a:r>
          </a:p>
          <a:p>
            <a:r>
              <a:rPr lang="en-US" sz="1600" b="1" dirty="0"/>
              <a:t>4.Challenge</a:t>
            </a:r>
            <a:r>
              <a:rPr lang="en-US" sz="1600" dirty="0"/>
              <a:t>: Multilingual accuracy issues.</a:t>
            </a:r>
          </a:p>
          <a:p>
            <a:pPr marL="1168400" indent="-717550"/>
            <a:r>
              <a:rPr lang="en-US" sz="1600" b="1" dirty="0"/>
              <a:t>Solution</a:t>
            </a:r>
            <a:r>
              <a:rPr lang="en-US" sz="1600" dirty="0"/>
              <a:t>: Domain-specific fine-tuning on translated policy corpus</a:t>
            </a:r>
          </a:p>
          <a:p>
            <a:r>
              <a:rPr lang="en-US" sz="1600" b="1" dirty="0"/>
              <a:t>5.Challenge</a:t>
            </a:r>
            <a:r>
              <a:rPr lang="en-US" sz="1600" dirty="0"/>
              <a:t>: User adoption resistance.</a:t>
            </a:r>
          </a:p>
          <a:p>
            <a:pPr marL="1168400" indent="-717550"/>
            <a:r>
              <a:rPr lang="en-US" sz="1600" b="1" dirty="0"/>
              <a:t>Solution</a:t>
            </a:r>
            <a:r>
              <a:rPr lang="en-US" sz="1600" dirty="0"/>
              <a:t>: Mandatory training + Gamification (leaderboard for most queries)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E25824-7722-5E52-36BB-BEC27BCC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28843"/>
              </p:ext>
            </p:extLst>
          </p:nvPr>
        </p:nvGraphicFramePr>
        <p:xfrm>
          <a:off x="5953328" y="3456280"/>
          <a:ext cx="6254410" cy="288815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13127">
                  <a:extLst>
                    <a:ext uri="{9D8B030D-6E8A-4147-A177-3AD203B41FA5}">
                      <a16:colId xmlns:a16="http://schemas.microsoft.com/office/drawing/2014/main" val="694422688"/>
                    </a:ext>
                  </a:extLst>
                </a:gridCol>
                <a:gridCol w="1356480">
                  <a:extLst>
                    <a:ext uri="{9D8B030D-6E8A-4147-A177-3AD203B41FA5}">
                      <a16:colId xmlns:a16="http://schemas.microsoft.com/office/drawing/2014/main" val="527512845"/>
                    </a:ext>
                  </a:extLst>
                </a:gridCol>
                <a:gridCol w="2084803">
                  <a:extLst>
                    <a:ext uri="{9D8B030D-6E8A-4147-A177-3AD203B41FA5}">
                      <a16:colId xmlns:a16="http://schemas.microsoft.com/office/drawing/2014/main" val="905143378"/>
                    </a:ext>
                  </a:extLst>
                </a:gridCol>
              </a:tblGrid>
              <a:tr h="312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Risk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Probability</a:t>
                      </a:r>
                      <a:endParaRPr lang="en-I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Mitigation</a:t>
                      </a:r>
                      <a:endParaRPr lang="en-I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078060"/>
                  </a:ext>
                </a:extLst>
              </a:tr>
              <a:tr h="6196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Data quality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Manual verification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290800"/>
                  </a:ext>
                </a:extLst>
              </a:tr>
              <a:tr h="6196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LLM hallucinations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Always show source citations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758399"/>
                  </a:ext>
                </a:extLst>
              </a:tr>
              <a:tr h="358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Slow 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Training workshops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750000"/>
                  </a:ext>
                </a:extLst>
              </a:tr>
              <a:tr h="6196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Outdated documents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Daily automated crawlers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22274"/>
                  </a:ext>
                </a:extLst>
              </a:tr>
              <a:tr h="3290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Security breaches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RBAC + Audit 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13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4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58554" y="971711"/>
            <a:ext cx="1956227" cy="38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98450" marR="0" lvl="0" indent="-285750" eaLnBrk="1" latinLnBrk="0" hangingPunct="1">
              <a:lnSpc>
                <a:spcPts val="2370"/>
              </a:lnSpc>
              <a:spcBef>
                <a:spcPts val="105"/>
              </a:spcBef>
              <a:buClrTx/>
              <a:buSzTx/>
              <a:buFont typeface="Wingdings" panose="05000000000000000000" pitchFamily="2" charset="2"/>
              <a:buChar char="v"/>
              <a:tabLst>
                <a:tab pos="355600" algn="l"/>
              </a:tabLst>
              <a:defRPr/>
            </a:pPr>
            <a:r>
              <a:rPr lang="en-US" sz="16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FE27C4-4FBF-8070-2377-E750633AEE49}"/>
              </a:ext>
            </a:extLst>
          </p:cNvPr>
          <p:cNvSpPr txBox="1"/>
          <p:nvPr/>
        </p:nvSpPr>
        <p:spPr>
          <a:xfrm>
            <a:off x="403938" y="1181274"/>
            <a:ext cx="101417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b="1" dirty="0"/>
              <a:t>Primary Data Sources:</a:t>
            </a:r>
          </a:p>
          <a:p>
            <a:r>
              <a:rPr lang="en-US" sz="1400" dirty="0"/>
              <a:t>Ministry of Education, Government of India. Retrieved from </a:t>
            </a:r>
            <a:r>
              <a:rPr lang="en-US" sz="1400" dirty="0">
                <a:hlinkClick r:id="rId4"/>
              </a:rPr>
              <a:t>https://www.education.gov.in</a:t>
            </a:r>
            <a:endParaRPr lang="en-US" sz="1400" dirty="0"/>
          </a:p>
          <a:p>
            <a:r>
              <a:rPr lang="en-US" sz="1400" dirty="0"/>
              <a:t>University Grants Commission (UGC), India. Retrieved from </a:t>
            </a:r>
            <a:r>
              <a:rPr lang="en-US" sz="1400" dirty="0">
                <a:hlinkClick r:id="rId5"/>
              </a:rPr>
              <a:t>www.ugc.ac.in</a:t>
            </a:r>
            <a:endParaRPr lang="en-US" sz="1400" dirty="0"/>
          </a:p>
          <a:p>
            <a:r>
              <a:rPr lang="en-US" sz="1400" dirty="0"/>
              <a:t>All India Council for Technical Education (AICTE). Retrieved from </a:t>
            </a:r>
            <a:r>
              <a:rPr lang="en-US" sz="1400" dirty="0">
                <a:hlinkClick r:id="rId6"/>
              </a:rPr>
              <a:t>https://www.aicte-india.org</a:t>
            </a:r>
            <a:endParaRPr lang="en-US" sz="1400" dirty="0"/>
          </a:p>
          <a:p>
            <a:r>
              <a:rPr lang="en-US" sz="1600" b="1" dirty="0"/>
              <a:t>Key Reference Documents:</a:t>
            </a:r>
          </a:p>
          <a:p>
            <a:r>
              <a:rPr lang="en-US" sz="1400" b="1" dirty="0"/>
              <a:t>Ministry of Education. (2020). </a:t>
            </a:r>
            <a:r>
              <a:rPr lang="en-US" sz="1400" dirty="0"/>
              <a:t>National Education Policy 2020. Government of India.</a:t>
            </a:r>
          </a:p>
          <a:p>
            <a:r>
              <a:rPr lang="en-US" sz="1400" b="1" dirty="0"/>
              <a:t>All India Council for Technical Education</a:t>
            </a:r>
            <a:r>
              <a:rPr lang="en-US" sz="1400" dirty="0"/>
              <a:t>. Approval Process Handbook (Latest Edition).</a:t>
            </a:r>
          </a:p>
          <a:p>
            <a:r>
              <a:rPr lang="en-US" sz="1400" b="1" dirty="0"/>
              <a:t>Ministry of Education</a:t>
            </a:r>
            <a:r>
              <a:rPr lang="en-US" sz="1400" dirty="0"/>
              <a:t>. </a:t>
            </a:r>
            <a:r>
              <a:rPr lang="en-US" sz="1400" dirty="0" err="1"/>
              <a:t>Rashtriya</a:t>
            </a:r>
            <a:r>
              <a:rPr lang="en-US" sz="1400" dirty="0"/>
              <a:t> </a:t>
            </a:r>
            <a:r>
              <a:rPr lang="en-US" sz="1400" dirty="0" err="1"/>
              <a:t>Uchchatar</a:t>
            </a:r>
            <a:r>
              <a:rPr lang="en-US" sz="1400" dirty="0"/>
              <a:t> Shiksha Abhiyan (RUSA) - Master Content &amp; Guidelines.</a:t>
            </a:r>
          </a:p>
          <a:p>
            <a:r>
              <a:rPr lang="en-US" sz="1400" dirty="0"/>
              <a:t>Julija, D. (2021, August 5). </a:t>
            </a:r>
            <a:r>
              <a:rPr lang="en-US" sz="1400" b="1" dirty="0"/>
              <a:t>What is Retrieval-Augmented Generation (RAG)?</a:t>
            </a:r>
            <a:r>
              <a:rPr lang="en-US" sz="1400" dirty="0"/>
              <a:t> Medium. https://medium.com/@drjulija/what-is-retrieval-augmented-generation-rag-938e4f6e03d1</a:t>
            </a:r>
            <a:endParaRPr lang="en-IN" sz="1400" dirty="0"/>
          </a:p>
        </p:txBody>
      </p:sp>
      <p:sp>
        <p:nvSpPr>
          <p:cNvPr id="25" name="Oval 24" descr="Your startup LOGO">
            <a:extLst>
              <a:ext uri="{FF2B5EF4-FFF2-40B4-BE49-F238E27FC236}">
                <a16:creationId xmlns:a16="http://schemas.microsoft.com/office/drawing/2014/main" id="{53B4BC2C-2B0A-EB51-49FF-C7ACFFC4AC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8554" y="36945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BDD60F1-3B6F-BE88-1B71-7BBFED595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53" y="156936"/>
            <a:ext cx="787258" cy="5888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FCE365-3A74-6419-ED96-BE211B10A8A8}"/>
              </a:ext>
            </a:extLst>
          </p:cNvPr>
          <p:cNvSpPr txBox="1"/>
          <p:nvPr/>
        </p:nvSpPr>
        <p:spPr>
          <a:xfrm>
            <a:off x="520523" y="4194425"/>
            <a:ext cx="580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Dr. Akash Mecwan</a:t>
            </a:r>
            <a:r>
              <a:rPr lang="en-US" sz="1400" dirty="0"/>
              <a:t>(Electronics and Communication Engineering Department)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7E54D-3162-3FD6-00BC-BE916110049C}"/>
              </a:ext>
            </a:extLst>
          </p:cNvPr>
          <p:cNvSpPr txBox="1"/>
          <p:nvPr/>
        </p:nvSpPr>
        <p:spPr>
          <a:xfrm>
            <a:off x="403938" y="3855871"/>
            <a:ext cx="2303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rgbClr val="1F487C"/>
                </a:solidFill>
                <a:latin typeface="Arial"/>
                <a:ea typeface="+mn-ea"/>
                <a:cs typeface="Arial"/>
              </a:rPr>
              <a:t>Our SIH Mentor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65227-F17C-9036-EC46-6B98F69A9EB8}"/>
              </a:ext>
            </a:extLst>
          </p:cNvPr>
          <p:cNvSpPr/>
          <p:nvPr/>
        </p:nvSpPr>
        <p:spPr>
          <a:xfrm>
            <a:off x="6803770" y="5412605"/>
            <a:ext cx="4778630" cy="8807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GitHub Logo, symbol, meaning, history ...">
            <a:extLst>
              <a:ext uri="{FF2B5EF4-FFF2-40B4-BE49-F238E27FC236}">
                <a16:creationId xmlns:a16="http://schemas.microsoft.com/office/drawing/2014/main" id="{2DDFC05C-5B92-012F-9EBB-754A0DB8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06" y="5574607"/>
            <a:ext cx="972390" cy="49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35B4CA-1732-16FA-478F-4580EFE6E006}"/>
              </a:ext>
            </a:extLst>
          </p:cNvPr>
          <p:cNvSpPr txBox="1"/>
          <p:nvPr/>
        </p:nvSpPr>
        <p:spPr>
          <a:xfrm>
            <a:off x="7854196" y="5483639"/>
            <a:ext cx="3728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Documentation and Prototype Video: </a:t>
            </a:r>
            <a:r>
              <a:rPr lang="en-US" dirty="0">
                <a:hlinkClick r:id="rId9"/>
              </a:rPr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9126</TotalTime>
  <Words>942</Words>
  <Application>Microsoft Office PowerPoint</Application>
  <PresentationFormat>Widescreen</PresentationFormat>
  <Paragraphs>151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Arial MT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CODETIVATORS (Insight AI)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Aditya Lallchandani</cp:lastModifiedBy>
  <cp:revision>186</cp:revision>
  <dcterms:created xsi:type="dcterms:W3CDTF">2013-12-12T18:46:50Z</dcterms:created>
  <dcterms:modified xsi:type="dcterms:W3CDTF">2025-10-15T09:11:44Z</dcterms:modified>
  <cp:category/>
</cp:coreProperties>
</file>