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0" r:id="rId1"/>
  </p:sldMasterIdLst>
  <p:sldIdLst>
    <p:sldId id="256" r:id="rId2"/>
    <p:sldId id="257" r:id="rId3"/>
    <p:sldId id="259" r:id="rId4"/>
    <p:sldId id="258"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1276" y="-4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7/3/2020</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7/3/2020</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7/3/2020</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7/3/2020</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7/3/2020</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7/3/2020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7/3/2020</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7/3/2020</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Internet" TargetMode="External"/><Relationship Id="rId2" Type="http://schemas.openxmlformats.org/officeDocument/2006/relationships/hyperlink" Target="https://en.wikipedia.org/wiki/Communication" TargetMode="External"/><Relationship Id="rId1" Type="http://schemas.openxmlformats.org/officeDocument/2006/relationships/slideLayout" Target="../slideLayouts/slideLayout1.xml"/><Relationship Id="rId5" Type="http://schemas.openxmlformats.org/officeDocument/2006/relationships/hyperlink" Target="https://en.wikipedia.org/wiki/Text-based" TargetMode="External"/><Relationship Id="rId4" Type="http://schemas.openxmlformats.org/officeDocument/2006/relationships/hyperlink" Target="https://en.wikipedia.org/wiki/Real-time_tex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376" y="1143000"/>
            <a:ext cx="7772400" cy="1600200"/>
          </a:xfrm>
        </p:spPr>
        <p:txBody>
          <a:bodyPr>
            <a:normAutofit/>
          </a:bodyPr>
          <a:lstStyle/>
          <a:p>
            <a:pPr algn="ctr"/>
            <a:r>
              <a:rPr lang="en-US" sz="8000" dirty="0" smtClean="0"/>
              <a:t>CHATROOM</a:t>
            </a:r>
            <a:endParaRPr lang="en-US" sz="8000" dirty="0"/>
          </a:p>
        </p:txBody>
      </p:sp>
      <p:sp>
        <p:nvSpPr>
          <p:cNvPr id="3" name="Subtitle 2"/>
          <p:cNvSpPr>
            <a:spLocks noGrp="1"/>
          </p:cNvSpPr>
          <p:nvPr>
            <p:ph type="subTitle" idx="1"/>
          </p:nvPr>
        </p:nvSpPr>
        <p:spPr>
          <a:xfrm>
            <a:off x="457200" y="3276600"/>
            <a:ext cx="8229600" cy="2971800"/>
          </a:xfrm>
        </p:spPr>
        <p:txBody>
          <a:bodyPr>
            <a:normAutofit/>
          </a:bodyPr>
          <a:lstStyle/>
          <a:p>
            <a:r>
              <a:rPr lang="en-US" b="1" dirty="0" smtClean="0">
                <a:solidFill>
                  <a:schemeClr val="tx1"/>
                </a:solidFill>
                <a:latin typeface="Bodoni MT" pitchFamily="18" charset="0"/>
              </a:rPr>
              <a:t>Team Lead: </a:t>
            </a:r>
            <a:r>
              <a:rPr lang="en-US" dirty="0" err="1" smtClean="0">
                <a:solidFill>
                  <a:schemeClr val="tx1"/>
                </a:solidFill>
                <a:latin typeface="Bodoni MT" pitchFamily="18" charset="0"/>
              </a:rPr>
              <a:t>Vidushi</a:t>
            </a:r>
            <a:r>
              <a:rPr lang="en-US" dirty="0" smtClean="0">
                <a:solidFill>
                  <a:schemeClr val="tx1"/>
                </a:solidFill>
                <a:latin typeface="Bodoni MT" pitchFamily="18" charset="0"/>
              </a:rPr>
              <a:t>  </a:t>
            </a:r>
            <a:r>
              <a:rPr lang="en-US" dirty="0" err="1" smtClean="0">
                <a:solidFill>
                  <a:schemeClr val="tx1"/>
                </a:solidFill>
                <a:latin typeface="Bodoni MT" pitchFamily="18" charset="0"/>
              </a:rPr>
              <a:t>Dhakar</a:t>
            </a:r>
            <a:endParaRPr lang="en-US" dirty="0" smtClean="0">
              <a:solidFill>
                <a:schemeClr val="tx1"/>
              </a:solidFill>
              <a:latin typeface="Bodoni MT" pitchFamily="18" charset="0"/>
            </a:endParaRPr>
          </a:p>
          <a:p>
            <a:r>
              <a:rPr lang="en-US" b="1" dirty="0" smtClean="0">
                <a:solidFill>
                  <a:schemeClr val="tx1"/>
                </a:solidFill>
                <a:latin typeface="Bodoni MT" pitchFamily="18" charset="0"/>
              </a:rPr>
              <a:t>Team members: </a:t>
            </a:r>
            <a:r>
              <a:rPr lang="en-US" b="1" dirty="0" err="1" smtClean="0">
                <a:solidFill>
                  <a:schemeClr val="tx1"/>
                </a:solidFill>
                <a:latin typeface="Bodoni MT" pitchFamily="18" charset="0"/>
              </a:rPr>
              <a:t>G</a:t>
            </a:r>
            <a:r>
              <a:rPr lang="en-US" dirty="0" err="1" smtClean="0">
                <a:solidFill>
                  <a:schemeClr val="tx1"/>
                </a:solidFill>
                <a:latin typeface="Bodoni MT" pitchFamily="18" charset="0"/>
              </a:rPr>
              <a:t>azala</a:t>
            </a:r>
            <a:r>
              <a:rPr lang="en-US" dirty="0" smtClean="0">
                <a:solidFill>
                  <a:schemeClr val="tx1"/>
                </a:solidFill>
                <a:latin typeface="Bodoni MT" pitchFamily="18" charset="0"/>
              </a:rPr>
              <a:t>  </a:t>
            </a:r>
            <a:r>
              <a:rPr lang="en-US" dirty="0" err="1" smtClean="0">
                <a:solidFill>
                  <a:schemeClr val="tx1"/>
                </a:solidFill>
                <a:latin typeface="Bodoni MT" pitchFamily="18" charset="0"/>
              </a:rPr>
              <a:t>Patwala</a:t>
            </a:r>
            <a:endParaRPr lang="en-US" dirty="0" smtClean="0">
              <a:solidFill>
                <a:schemeClr val="tx1"/>
              </a:solidFill>
              <a:latin typeface="Bodoni MT" pitchFamily="18" charset="0"/>
            </a:endParaRPr>
          </a:p>
          <a:p>
            <a:r>
              <a:rPr lang="en-US" b="1" dirty="0" smtClean="0">
                <a:solidFill>
                  <a:schemeClr val="tx1"/>
                </a:solidFill>
                <a:latin typeface="Bodoni MT" pitchFamily="18" charset="0"/>
              </a:rPr>
              <a:t>                            </a:t>
            </a:r>
            <a:r>
              <a:rPr lang="en-US" b="1" dirty="0" err="1" smtClean="0">
                <a:solidFill>
                  <a:schemeClr val="tx1"/>
                </a:solidFill>
                <a:latin typeface="Bodoni MT" pitchFamily="18" charset="0"/>
              </a:rPr>
              <a:t>Y</a:t>
            </a:r>
            <a:r>
              <a:rPr lang="en-US" dirty="0" err="1" smtClean="0">
                <a:solidFill>
                  <a:schemeClr val="tx1"/>
                </a:solidFill>
                <a:latin typeface="Bodoni MT" pitchFamily="18" charset="0"/>
              </a:rPr>
              <a:t>ash</a:t>
            </a:r>
            <a:r>
              <a:rPr lang="en-US" dirty="0" smtClean="0">
                <a:solidFill>
                  <a:schemeClr val="tx1"/>
                </a:solidFill>
                <a:latin typeface="Bodoni MT" pitchFamily="18" charset="0"/>
              </a:rPr>
              <a:t>  </a:t>
            </a:r>
            <a:r>
              <a:rPr lang="en-US" dirty="0" err="1" smtClean="0">
                <a:solidFill>
                  <a:schemeClr val="tx1"/>
                </a:solidFill>
                <a:latin typeface="Bodoni MT" pitchFamily="18" charset="0"/>
              </a:rPr>
              <a:t>Porwal</a:t>
            </a:r>
            <a:endParaRPr lang="en-US" dirty="0" smtClean="0">
              <a:solidFill>
                <a:schemeClr val="tx1"/>
              </a:solidFill>
              <a:latin typeface="Bodoni MT" pitchFamily="18" charset="0"/>
            </a:endParaRPr>
          </a:p>
          <a:p>
            <a:r>
              <a:rPr lang="en-US" b="1" dirty="0" smtClean="0">
                <a:solidFill>
                  <a:schemeClr val="tx1"/>
                </a:solidFill>
                <a:latin typeface="Bodoni MT" pitchFamily="18" charset="0"/>
              </a:rPr>
              <a:t>Institution: </a:t>
            </a:r>
            <a:r>
              <a:rPr lang="en-US" dirty="0" smtClean="0">
                <a:solidFill>
                  <a:schemeClr val="tx1"/>
                </a:solidFill>
                <a:latin typeface="Bodoni MT" pitchFamily="18" charset="0"/>
              </a:rPr>
              <a:t>Techno  India  NJR</a:t>
            </a:r>
            <a:endParaRPr lang="en-US" b="1" dirty="0" smtClean="0">
              <a:solidFill>
                <a:schemeClr val="tx1"/>
              </a:solidFill>
              <a:latin typeface="Bodoni MT"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3124200"/>
            <a:ext cx="7772400" cy="3505200"/>
          </a:xfrm>
        </p:spPr>
        <p:txBody>
          <a:bodyPr numCol="1">
            <a:normAutofit fontScale="90000"/>
          </a:bodyPr>
          <a:lstStyle/>
          <a:p>
            <a:r>
              <a:rPr lang="en-US" sz="2000" b="0" dirty="0" smtClean="0">
                <a:latin typeface="Consolas" pitchFamily="49" charset="0"/>
                <a:cs typeface="Arial" pitchFamily="34" charset="0"/>
              </a:rPr>
              <a:t>Project is an example of chat application which is basically based on private </a:t>
            </a:r>
            <a:r>
              <a:rPr lang="en-US" sz="2000" b="0" dirty="0" err="1" smtClean="0">
                <a:latin typeface="Consolas" pitchFamily="49" charset="0"/>
                <a:cs typeface="Arial" pitchFamily="34" charset="0"/>
              </a:rPr>
              <a:t>chATting</a:t>
            </a:r>
            <a:r>
              <a:rPr lang="en-US" sz="2000" b="0" dirty="0" smtClean="0">
                <a:latin typeface="Consolas" pitchFamily="49" charset="0"/>
                <a:cs typeface="Arial" pitchFamily="34" charset="0"/>
              </a:rPr>
              <a:t>.</a:t>
            </a:r>
            <a:br>
              <a:rPr lang="en-US" sz="2000" b="0" dirty="0" smtClean="0">
                <a:latin typeface="Consolas" pitchFamily="49" charset="0"/>
                <a:cs typeface="Arial" pitchFamily="34" charset="0"/>
              </a:rPr>
            </a:br>
            <a:r>
              <a:rPr lang="en-US" sz="2000" b="0" dirty="0" smtClean="0">
                <a:latin typeface="Consolas" pitchFamily="49" charset="0"/>
                <a:cs typeface="Arial" pitchFamily="34" charset="0"/>
              </a:rPr>
              <a:t>It is made up of two applications-</a:t>
            </a:r>
            <a:br>
              <a:rPr lang="en-US" sz="2000" b="0" dirty="0" smtClean="0">
                <a:latin typeface="Consolas" pitchFamily="49" charset="0"/>
                <a:cs typeface="Arial" pitchFamily="34" charset="0"/>
              </a:rPr>
            </a:br>
            <a:r>
              <a:rPr lang="en-US" sz="2000" b="0" dirty="0" smtClean="0">
                <a:latin typeface="Consolas" pitchFamily="49" charset="0"/>
                <a:cs typeface="Arial" pitchFamily="34" charset="0"/>
              </a:rPr>
              <a:t>1.client application which runs on user’s pc.</a:t>
            </a:r>
            <a:br>
              <a:rPr lang="en-US" sz="2000" b="0" dirty="0" smtClean="0">
                <a:latin typeface="Consolas" pitchFamily="49" charset="0"/>
                <a:cs typeface="Arial" pitchFamily="34" charset="0"/>
              </a:rPr>
            </a:br>
            <a:r>
              <a:rPr lang="en-US" sz="2000" b="0" dirty="0" smtClean="0">
                <a:latin typeface="Consolas" pitchFamily="49" charset="0"/>
                <a:cs typeface="Arial" pitchFamily="34" charset="0"/>
              </a:rPr>
              <a:t>2.server application which runs on any pc on the network.</a:t>
            </a:r>
            <a:br>
              <a:rPr lang="en-US" sz="2000" b="0" dirty="0" smtClean="0">
                <a:latin typeface="Consolas" pitchFamily="49" charset="0"/>
                <a:cs typeface="Arial" pitchFamily="34" charset="0"/>
              </a:rPr>
            </a:br>
            <a:r>
              <a:rPr lang="en-US" sz="2000" b="0" dirty="0" smtClean="0">
                <a:latin typeface="Consolas" pitchFamily="49" charset="0"/>
                <a:cs typeface="Arial" pitchFamily="34" charset="0"/>
              </a:rPr>
              <a:t>To start chatting client should be connected to server.</a:t>
            </a:r>
            <a:br>
              <a:rPr lang="en-US" sz="2000" b="0" dirty="0" smtClean="0">
                <a:latin typeface="Consolas" pitchFamily="49" charset="0"/>
                <a:cs typeface="Arial" pitchFamily="34" charset="0"/>
              </a:rPr>
            </a:br>
            <a:r>
              <a:rPr lang="en-US" sz="2000" b="0" dirty="0" smtClean="0">
                <a:latin typeface="Consolas" pitchFamily="49" charset="0"/>
                <a:cs typeface="Arial" pitchFamily="34" charset="0"/>
              </a:rPr>
              <a:t/>
            </a:r>
            <a:br>
              <a:rPr lang="en-US" sz="2000" b="0" dirty="0" smtClean="0">
                <a:latin typeface="Consolas" pitchFamily="49" charset="0"/>
                <a:cs typeface="Arial" pitchFamily="34" charset="0"/>
              </a:rPr>
            </a:br>
            <a:r>
              <a:rPr lang="en-US" sz="2000" b="0" dirty="0" smtClean="0">
                <a:latin typeface="Consolas" pitchFamily="49" charset="0"/>
                <a:cs typeface="Arial" pitchFamily="34" charset="0"/>
              </a:rPr>
              <a:t>What is chat application?</a:t>
            </a:r>
            <a:br>
              <a:rPr lang="en-US" sz="2000" b="0" dirty="0" smtClean="0">
                <a:latin typeface="Consolas" pitchFamily="49" charset="0"/>
                <a:cs typeface="Arial" pitchFamily="34" charset="0"/>
              </a:rPr>
            </a:br>
            <a:r>
              <a:rPr lang="en-US" sz="2000" dirty="0" smtClean="0"/>
              <a:t>chat</a:t>
            </a:r>
            <a:r>
              <a:rPr lang="en-US" sz="2000" b="0" dirty="0" smtClean="0"/>
              <a:t> may refer to any kind of </a:t>
            </a:r>
            <a:r>
              <a:rPr lang="en-US" sz="2000" b="0" dirty="0" smtClean="0">
                <a:hlinkClick r:id="rId2" tooltip="Communication"/>
              </a:rPr>
              <a:t>communication</a:t>
            </a:r>
            <a:r>
              <a:rPr lang="en-US" sz="2000" b="0" dirty="0" smtClean="0"/>
              <a:t> over the </a:t>
            </a:r>
            <a:r>
              <a:rPr lang="en-US" sz="2000" b="0" dirty="0" smtClean="0">
                <a:hlinkClick r:id="rId3" tooltip="Internet"/>
              </a:rPr>
              <a:t>Internet</a:t>
            </a:r>
            <a:r>
              <a:rPr lang="en-US" sz="2000" b="0" dirty="0" smtClean="0"/>
              <a:t> that offers a </a:t>
            </a:r>
            <a:r>
              <a:rPr lang="en-US" sz="2000" b="0" dirty="0" smtClean="0">
                <a:hlinkClick r:id="rId4" tooltip="Real-time text"/>
              </a:rPr>
              <a:t>real-time</a:t>
            </a:r>
            <a:r>
              <a:rPr lang="en-US" sz="2000" b="0" dirty="0" smtClean="0"/>
              <a:t> transmission of </a:t>
            </a:r>
            <a:r>
              <a:rPr lang="en-US" sz="2000" b="0" dirty="0" smtClean="0">
                <a:hlinkClick r:id="rId5" tooltip="Text-based"/>
              </a:rPr>
              <a:t>text</a:t>
            </a:r>
            <a:r>
              <a:rPr lang="en-US" sz="2000" b="0" dirty="0" smtClean="0"/>
              <a:t> messages from sender to receiver.</a:t>
            </a:r>
            <a:r>
              <a:rPr lang="en-US" sz="2000" dirty="0" smtClean="0"/>
              <a:t> Online chat</a:t>
            </a:r>
            <a:r>
              <a:rPr lang="en-US" sz="2000" b="0" dirty="0" smtClean="0"/>
              <a:t> may refer to any kind of </a:t>
            </a:r>
            <a:r>
              <a:rPr lang="en-US" sz="2000" b="0" dirty="0" smtClean="0">
                <a:hlinkClick r:id="rId2" tooltip="Communication"/>
              </a:rPr>
              <a:t>communication</a:t>
            </a:r>
            <a:r>
              <a:rPr lang="en-US" sz="2000" b="0" dirty="0" smtClean="0"/>
              <a:t> over the </a:t>
            </a:r>
            <a:r>
              <a:rPr lang="en-US" sz="2000" b="0" dirty="0" smtClean="0">
                <a:hlinkClick r:id="rId3" tooltip="Internet"/>
              </a:rPr>
              <a:t>Internet</a:t>
            </a:r>
            <a:r>
              <a:rPr lang="en-US" sz="2000" b="0" dirty="0" smtClean="0"/>
              <a:t> that offers a </a:t>
            </a:r>
            <a:r>
              <a:rPr lang="en-US" sz="2000" b="0" dirty="0" smtClean="0">
                <a:hlinkClick r:id="rId4" tooltip="Real-time text"/>
              </a:rPr>
              <a:t>real-time</a:t>
            </a:r>
            <a:r>
              <a:rPr lang="en-US" sz="2000" b="0" dirty="0" smtClean="0"/>
              <a:t> transmission of </a:t>
            </a:r>
            <a:r>
              <a:rPr lang="en-US" sz="2000" b="0" dirty="0" smtClean="0">
                <a:hlinkClick r:id="rId5" tooltip="Text-based"/>
              </a:rPr>
              <a:t>text</a:t>
            </a:r>
            <a:r>
              <a:rPr lang="en-US" sz="2000" b="0" dirty="0" smtClean="0"/>
              <a:t> messages from sender to receiver. </a:t>
            </a:r>
            <a:br>
              <a:rPr lang="en-US" sz="2000" b="0" dirty="0" smtClean="0"/>
            </a:br>
            <a:r>
              <a:rPr lang="en-US" sz="2000" b="0" dirty="0" smtClean="0"/>
              <a:t> </a:t>
            </a:r>
            <a:r>
              <a:rPr lang="en-US" sz="2000" b="0" dirty="0" smtClean="0">
                <a:latin typeface="Consolas" pitchFamily="49" charset="0"/>
                <a:cs typeface="Arial" pitchFamily="34" charset="0"/>
              </a:rPr>
              <a:t/>
            </a:r>
            <a:br>
              <a:rPr lang="en-US" sz="2000" b="0" dirty="0" smtClean="0">
                <a:latin typeface="Consolas" pitchFamily="49" charset="0"/>
                <a:cs typeface="Arial" pitchFamily="34" charset="0"/>
              </a:rPr>
            </a:br>
            <a:r>
              <a:rPr lang="en-US" sz="2000" b="0" dirty="0" smtClean="0">
                <a:latin typeface="Calibri" pitchFamily="34" charset="0"/>
                <a:cs typeface="Calibri" pitchFamily="34" charset="0"/>
              </a:rPr>
              <a:t/>
            </a:r>
            <a:br>
              <a:rPr lang="en-US" sz="2000" b="0" dirty="0" smtClean="0">
                <a:latin typeface="Calibri" pitchFamily="34" charset="0"/>
                <a:cs typeface="Calibri" pitchFamily="34" charset="0"/>
              </a:rPr>
            </a:br>
            <a:r>
              <a:rPr lang="en-US" sz="2000" b="0" dirty="0" smtClean="0">
                <a:latin typeface="Calibri" pitchFamily="34" charset="0"/>
                <a:cs typeface="Calibri" pitchFamily="34" charset="0"/>
              </a:rPr>
              <a:t/>
            </a:r>
            <a:br>
              <a:rPr lang="en-US" sz="2000" b="0" dirty="0" smtClean="0">
                <a:latin typeface="Calibri" pitchFamily="34" charset="0"/>
                <a:cs typeface="Calibri" pitchFamily="34" charset="0"/>
              </a:rPr>
            </a:br>
            <a:r>
              <a:rPr lang="en-US" sz="1800" b="0" dirty="0" smtClean="0">
                <a:latin typeface="Calibri" pitchFamily="34" charset="0"/>
                <a:cs typeface="Calibri" pitchFamily="34" charset="0"/>
              </a:rPr>
              <a:t/>
            </a:r>
            <a:br>
              <a:rPr lang="en-US" sz="1800" b="0" dirty="0" smtClean="0">
                <a:latin typeface="Calibri" pitchFamily="34" charset="0"/>
                <a:cs typeface="Calibri" pitchFamily="34" charset="0"/>
              </a:rPr>
            </a:br>
            <a:endParaRPr lang="en-US" sz="1800" b="0" dirty="0">
              <a:latin typeface="Calibri" pitchFamily="34" charset="0"/>
              <a:cs typeface="Calibri" pitchFamily="34" charset="0"/>
            </a:endParaRPr>
          </a:p>
        </p:txBody>
      </p:sp>
      <p:sp>
        <p:nvSpPr>
          <p:cNvPr id="3" name="Subtitle 2"/>
          <p:cNvSpPr>
            <a:spLocks noGrp="1"/>
          </p:cNvSpPr>
          <p:nvPr>
            <p:ph type="subTitle" idx="1"/>
          </p:nvPr>
        </p:nvSpPr>
        <p:spPr>
          <a:xfrm>
            <a:off x="914400" y="0"/>
            <a:ext cx="7772400" cy="1524000"/>
          </a:xfrm>
        </p:spPr>
        <p:txBody>
          <a:bodyPr>
            <a:normAutofit/>
          </a:bodyPr>
          <a:lstStyle/>
          <a:p>
            <a:pPr algn="ctr"/>
            <a:r>
              <a:rPr lang="en-US" sz="6000" b="1" u="sng" dirty="0" smtClean="0"/>
              <a:t>INTRODUCTION</a:t>
            </a:r>
            <a:endParaRPr lang="en-US" sz="6000" b="1" u="sng"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LANGUAGES AND FRAMEWORKS</a:t>
            </a:r>
            <a:endParaRPr lang="en-US" dirty="0"/>
          </a:p>
        </p:txBody>
      </p:sp>
      <p:sp>
        <p:nvSpPr>
          <p:cNvPr id="3" name="Content Placeholder 2"/>
          <p:cNvSpPr>
            <a:spLocks noGrp="1"/>
          </p:cNvSpPr>
          <p:nvPr>
            <p:ph sz="quarter" idx="1"/>
          </p:nvPr>
        </p:nvSpPr>
        <p:spPr/>
        <p:txBody>
          <a:bodyPr>
            <a:normAutofit fontScale="92500" lnSpcReduction="20000"/>
          </a:bodyPr>
          <a:lstStyle/>
          <a:p>
            <a:pPr>
              <a:buNone/>
            </a:pPr>
            <a:r>
              <a:rPr lang="en-US" dirty="0" smtClean="0"/>
              <a:t>FRONTEND-</a:t>
            </a:r>
          </a:p>
          <a:p>
            <a:r>
              <a:rPr lang="en-US" dirty="0" smtClean="0"/>
              <a:t>HTML</a:t>
            </a:r>
          </a:p>
          <a:p>
            <a:r>
              <a:rPr lang="en-US" dirty="0" smtClean="0"/>
              <a:t>CSS</a:t>
            </a:r>
          </a:p>
          <a:p>
            <a:r>
              <a:rPr lang="en-US" dirty="0" smtClean="0"/>
              <a:t>JAVASCRIPT</a:t>
            </a:r>
          </a:p>
          <a:p>
            <a:r>
              <a:rPr lang="en-US" dirty="0" smtClean="0"/>
              <a:t>ANGUALR</a:t>
            </a:r>
          </a:p>
          <a:p>
            <a:r>
              <a:rPr lang="en-US" dirty="0" smtClean="0"/>
              <a:t>BOOTSTRAP</a:t>
            </a:r>
          </a:p>
          <a:p>
            <a:pPr>
              <a:buNone/>
            </a:pPr>
            <a:endParaRPr lang="en-US" dirty="0" smtClean="0"/>
          </a:p>
          <a:p>
            <a:pPr>
              <a:buNone/>
            </a:pPr>
            <a:r>
              <a:rPr lang="en-US" dirty="0" smtClean="0"/>
              <a:t>DATABASE-</a:t>
            </a:r>
          </a:p>
          <a:p>
            <a:r>
              <a:rPr lang="en-US" dirty="0" smtClean="0"/>
              <a:t>MOGODB</a:t>
            </a:r>
          </a:p>
          <a:p>
            <a:pPr>
              <a:buNone/>
            </a:pPr>
            <a:r>
              <a:rPr lang="en-US" dirty="0" smtClean="0"/>
              <a:t>  (ATLAS)</a:t>
            </a:r>
            <a:endParaRPr lang="en-US" dirty="0"/>
          </a:p>
        </p:txBody>
      </p:sp>
      <p:sp>
        <p:nvSpPr>
          <p:cNvPr id="7" name="Content Placeholder 6"/>
          <p:cNvSpPr>
            <a:spLocks noGrp="1"/>
          </p:cNvSpPr>
          <p:nvPr>
            <p:ph sz="quarter" idx="2"/>
          </p:nvPr>
        </p:nvSpPr>
        <p:spPr/>
        <p:txBody>
          <a:bodyPr>
            <a:normAutofit fontScale="92500" lnSpcReduction="20000"/>
          </a:bodyPr>
          <a:lstStyle/>
          <a:p>
            <a:pPr>
              <a:buNone/>
            </a:pPr>
            <a:r>
              <a:rPr lang="en-US" dirty="0" smtClean="0"/>
              <a:t>BACKEND-</a:t>
            </a:r>
          </a:p>
          <a:p>
            <a:r>
              <a:rPr lang="en-US" dirty="0" smtClean="0"/>
              <a:t>JAVASCRIPT</a:t>
            </a:r>
          </a:p>
          <a:p>
            <a:r>
              <a:rPr lang="en-US" dirty="0" smtClean="0"/>
              <a:t>TYPESCRIPT</a:t>
            </a:r>
          </a:p>
          <a:p>
            <a:r>
              <a:rPr lang="en-US" dirty="0" smtClean="0"/>
              <a:t>AJAX</a:t>
            </a:r>
          </a:p>
          <a:p>
            <a:r>
              <a:rPr lang="en-US" dirty="0" smtClean="0"/>
              <a:t>JQUERY</a:t>
            </a:r>
          </a:p>
          <a:p>
            <a:r>
              <a:rPr lang="en-US" dirty="0" smtClean="0"/>
              <a:t>EXPRESS.JS</a:t>
            </a:r>
          </a:p>
          <a:p>
            <a:r>
              <a:rPr lang="en-US" dirty="0" smtClean="0"/>
              <a:t>NODE.JS</a:t>
            </a:r>
          </a:p>
          <a:p>
            <a:r>
              <a:rPr lang="en-US" dirty="0" smtClean="0"/>
              <a:t>SOCKET.IO</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 </a:t>
            </a:r>
            <a:endParaRPr lang="en-US" dirty="0"/>
          </a:p>
        </p:txBody>
      </p:sp>
      <p:pic>
        <p:nvPicPr>
          <p:cNvPr id="12" name="Content Placeholder 11" descr="WhatsApp Image 2020-07-03 at 4.11.10 PM.jpeg"/>
          <p:cNvPicPr>
            <a:picLocks noGrp="1" noChangeAspect="1"/>
          </p:cNvPicPr>
          <p:nvPr>
            <p:ph sz="quarter" idx="4"/>
          </p:nvPr>
        </p:nvPicPr>
        <p:blipFill>
          <a:blip r:embed="rId2"/>
          <a:stretch>
            <a:fillRect/>
          </a:stretch>
        </p:blipFill>
        <p:spPr>
          <a:xfrm>
            <a:off x="4800600" y="2438400"/>
            <a:ext cx="3886200" cy="2667000"/>
          </a:xfrm>
        </p:spPr>
      </p:pic>
      <p:sp>
        <p:nvSpPr>
          <p:cNvPr id="7" name="Text Placeholder 6"/>
          <p:cNvSpPr>
            <a:spLocks noGrp="1"/>
          </p:cNvSpPr>
          <p:nvPr>
            <p:ph type="body" sz="quarter" idx="1"/>
          </p:nvPr>
        </p:nvSpPr>
        <p:spPr/>
        <p:txBody>
          <a:bodyPr>
            <a:noAutofit/>
          </a:bodyPr>
          <a:lstStyle/>
          <a:p>
            <a:r>
              <a:rPr lang="en-US" sz="4400" dirty="0" smtClean="0">
                <a:solidFill>
                  <a:schemeClr val="accent5">
                    <a:lumMod val="50000"/>
                  </a:schemeClr>
                </a:solidFill>
                <a:latin typeface="Calibri" pitchFamily="34" charset="0"/>
                <a:cs typeface="Calibri" pitchFamily="34" charset="0"/>
              </a:rPr>
              <a:t>SIGN UP</a:t>
            </a:r>
            <a:endParaRPr lang="en-US" sz="4400" dirty="0">
              <a:solidFill>
                <a:schemeClr val="accent5">
                  <a:lumMod val="50000"/>
                </a:schemeClr>
              </a:solidFill>
              <a:latin typeface="Calibri" pitchFamily="34" charset="0"/>
              <a:cs typeface="Calibri" pitchFamily="34" charset="0"/>
            </a:endParaRPr>
          </a:p>
        </p:txBody>
      </p:sp>
      <p:sp>
        <p:nvSpPr>
          <p:cNvPr id="9" name="Text Placeholder 8"/>
          <p:cNvSpPr>
            <a:spLocks noGrp="1"/>
          </p:cNvSpPr>
          <p:nvPr>
            <p:ph type="body" sz="quarter" idx="3"/>
          </p:nvPr>
        </p:nvSpPr>
        <p:spPr/>
        <p:txBody>
          <a:bodyPr>
            <a:noAutofit/>
          </a:bodyPr>
          <a:lstStyle/>
          <a:p>
            <a:r>
              <a:rPr lang="en-US" sz="4000" dirty="0" smtClean="0">
                <a:solidFill>
                  <a:schemeClr val="accent5">
                    <a:lumMod val="50000"/>
                  </a:schemeClr>
                </a:solidFill>
                <a:latin typeface="Calibri" pitchFamily="34" charset="0"/>
                <a:cs typeface="Calibri" pitchFamily="34" charset="0"/>
              </a:rPr>
              <a:t>SIGN IN</a:t>
            </a:r>
            <a:endParaRPr lang="en-US" sz="4000" dirty="0">
              <a:solidFill>
                <a:schemeClr val="accent5">
                  <a:lumMod val="50000"/>
                </a:schemeClr>
              </a:solidFill>
              <a:latin typeface="Calibri" pitchFamily="34" charset="0"/>
              <a:cs typeface="Calibri" pitchFamily="34" charset="0"/>
            </a:endParaRPr>
          </a:p>
        </p:txBody>
      </p:sp>
      <p:pic>
        <p:nvPicPr>
          <p:cNvPr id="14" name="Content Placeholder 13" descr="WhatsApp Image 2020-07-03 at 4.11.09 PM (3).jpeg"/>
          <p:cNvPicPr>
            <a:picLocks noGrp="1" noChangeAspect="1"/>
          </p:cNvPicPr>
          <p:nvPr>
            <p:ph sz="quarter" idx="2"/>
          </p:nvPr>
        </p:nvPicPr>
        <p:blipFill>
          <a:blip r:embed="rId3"/>
          <a:stretch>
            <a:fillRect/>
          </a:stretch>
        </p:blipFill>
        <p:spPr>
          <a:xfrm>
            <a:off x="609600" y="2438400"/>
            <a:ext cx="3886200" cy="2667000"/>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solidFill>
                  <a:srgbClr val="002060"/>
                </a:solidFill>
                <a:latin typeface="Lucida Fax" pitchFamily="18" charset="0"/>
                <a:cs typeface="Nirmala UI Semilight" pitchFamily="34" charset="0"/>
              </a:rPr>
              <a:t>CHATWINDOW</a:t>
            </a:r>
            <a:endParaRPr lang="en-US" sz="4000" dirty="0">
              <a:solidFill>
                <a:srgbClr val="002060"/>
              </a:solidFill>
              <a:latin typeface="Lucida Fax" pitchFamily="18" charset="0"/>
              <a:cs typeface="Nirmala UI Semilight" pitchFamily="34" charset="0"/>
            </a:endParaRPr>
          </a:p>
        </p:txBody>
      </p:sp>
      <p:sp>
        <p:nvSpPr>
          <p:cNvPr id="5" name="Text Placeholder 4"/>
          <p:cNvSpPr>
            <a:spLocks noGrp="1"/>
          </p:cNvSpPr>
          <p:nvPr>
            <p:ph type="body" idx="2"/>
          </p:nvPr>
        </p:nvSpPr>
        <p:spPr/>
        <p:txBody>
          <a:bodyPr>
            <a:normAutofit/>
          </a:bodyPr>
          <a:lstStyle/>
          <a:p>
            <a:endParaRPr lang="en-US" dirty="0" smtClean="0"/>
          </a:p>
          <a:p>
            <a:pPr>
              <a:buFont typeface="Wingdings" pitchFamily="2" charset="2"/>
              <a:buChar char="v"/>
            </a:pPr>
            <a:endParaRPr lang="en-US" dirty="0"/>
          </a:p>
        </p:txBody>
      </p:sp>
      <p:pic>
        <p:nvPicPr>
          <p:cNvPr id="26" name="Picture Placeholder 25" descr="WhatsApp Image 2020-07-03 at 4.11.09 PM (5).jpeg"/>
          <p:cNvPicPr>
            <a:picLocks noGrp="1" noChangeAspect="1"/>
          </p:cNvPicPr>
          <p:nvPr>
            <p:ph sz="quarter" idx="1"/>
          </p:nvPr>
        </p:nvPicPr>
        <p:blipFill>
          <a:blip r:embed="rId2"/>
          <a:stretch>
            <a:fillRect/>
          </a:stretch>
        </p:blipFill>
        <p:spPr>
          <a:xfrm>
            <a:off x="2362200" y="2162175"/>
            <a:ext cx="6400800" cy="3600450"/>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type="body" idx="1"/>
          </p:nvPr>
        </p:nvSpPr>
        <p:spPr>
          <a:xfrm>
            <a:off x="1371600" y="2743200"/>
            <a:ext cx="7123113" cy="3048000"/>
          </a:xfrm>
        </p:spPr>
        <p:txBody>
          <a:bodyPr numCol="1"/>
          <a:lstStyle/>
          <a:p>
            <a:pPr>
              <a:buFont typeface="Wingdings" pitchFamily="2" charset="2"/>
              <a:buChar char="Ø"/>
            </a:pPr>
            <a:r>
              <a:rPr lang="en-US" b="1" dirty="0" smtClean="0">
                <a:solidFill>
                  <a:schemeClr val="accent5">
                    <a:lumMod val="75000"/>
                  </a:schemeClr>
                </a:solidFill>
                <a:latin typeface="Calibri" pitchFamily="34" charset="0"/>
                <a:cs typeface="Calibri" pitchFamily="34" charset="0"/>
              </a:rPr>
              <a:t>CONTACTS :-  </a:t>
            </a:r>
            <a:r>
              <a:rPr lang="en-US" sz="2400" dirty="0" smtClean="0">
                <a:solidFill>
                  <a:srgbClr val="C00000"/>
                </a:solidFill>
                <a:latin typeface="Calibri" pitchFamily="34" charset="0"/>
                <a:cs typeface="Calibri" pitchFamily="34" charset="0"/>
              </a:rPr>
              <a:t>ALL,ONLINE,OFFLINE,ADD FRIEND</a:t>
            </a:r>
          </a:p>
          <a:p>
            <a:pPr>
              <a:buFont typeface="Wingdings" pitchFamily="2" charset="2"/>
              <a:buChar char="Ø"/>
            </a:pPr>
            <a:r>
              <a:rPr lang="en-US" b="1" dirty="0" smtClean="0">
                <a:solidFill>
                  <a:schemeClr val="accent5">
                    <a:lumMod val="75000"/>
                  </a:schemeClr>
                </a:solidFill>
                <a:latin typeface="Calibri" pitchFamily="34" charset="0"/>
                <a:cs typeface="Calibri" pitchFamily="34" charset="0"/>
              </a:rPr>
              <a:t>NOTIFICATION</a:t>
            </a:r>
          </a:p>
          <a:p>
            <a:pPr>
              <a:buFont typeface="Wingdings" pitchFamily="2" charset="2"/>
              <a:buChar char="Ø"/>
            </a:pPr>
            <a:r>
              <a:rPr lang="en-US" b="1" dirty="0" smtClean="0">
                <a:solidFill>
                  <a:schemeClr val="accent5">
                    <a:lumMod val="75000"/>
                  </a:schemeClr>
                </a:solidFill>
                <a:latin typeface="Calibri" pitchFamily="34" charset="0"/>
                <a:cs typeface="Calibri" pitchFamily="34" charset="0"/>
              </a:rPr>
              <a:t>SETTINGS :- </a:t>
            </a:r>
            <a:r>
              <a:rPr lang="en-US" sz="2400" dirty="0" smtClean="0">
                <a:solidFill>
                  <a:srgbClr val="C00000"/>
                </a:solidFill>
                <a:latin typeface="Calibri" pitchFamily="34" charset="0"/>
                <a:cs typeface="Calibri" pitchFamily="34" charset="0"/>
              </a:rPr>
              <a:t>MY ACCOUNT</a:t>
            </a:r>
          </a:p>
          <a:p>
            <a:pPr>
              <a:buFont typeface="Wingdings" pitchFamily="2" charset="2"/>
              <a:buChar char="Ø"/>
            </a:pPr>
            <a:r>
              <a:rPr lang="en-US" b="1" dirty="0" smtClean="0">
                <a:solidFill>
                  <a:schemeClr val="accent5">
                    <a:lumMod val="75000"/>
                  </a:schemeClr>
                </a:solidFill>
                <a:latin typeface="Calibri" pitchFamily="34" charset="0"/>
                <a:cs typeface="Calibri" pitchFamily="34" charset="0"/>
              </a:rPr>
              <a:t>LOG OUT</a:t>
            </a:r>
          </a:p>
          <a:p>
            <a:pPr>
              <a:buFont typeface="Wingdings" pitchFamily="2" charset="2"/>
              <a:buChar char="Ø"/>
            </a:pPr>
            <a:r>
              <a:rPr lang="en-US" b="1" dirty="0" smtClean="0">
                <a:solidFill>
                  <a:schemeClr val="accent5">
                    <a:lumMod val="75000"/>
                  </a:schemeClr>
                </a:solidFill>
                <a:latin typeface="Calibri" pitchFamily="34" charset="0"/>
                <a:cs typeface="Calibri" pitchFamily="34" charset="0"/>
              </a:rPr>
              <a:t>CHAT PANNEL :- </a:t>
            </a:r>
            <a:r>
              <a:rPr lang="en-US" sz="2400" dirty="0" smtClean="0">
                <a:solidFill>
                  <a:srgbClr val="C00000"/>
                </a:solidFill>
                <a:latin typeface="Calibri" pitchFamily="34" charset="0"/>
                <a:cs typeface="Calibri" pitchFamily="34" charset="0"/>
              </a:rPr>
              <a:t>TEXT AREA,SEND BUTTON</a:t>
            </a:r>
          </a:p>
          <a:p>
            <a:endParaRPr lang="en-US" dirty="0"/>
          </a:p>
        </p:txBody>
      </p:sp>
      <p:sp>
        <p:nvSpPr>
          <p:cNvPr id="5" name="Title 4"/>
          <p:cNvSpPr>
            <a:spLocks noGrp="1"/>
          </p:cNvSpPr>
          <p:nvPr>
            <p:ph type="title"/>
          </p:nvPr>
        </p:nvSpPr>
        <p:spPr/>
        <p:txBody>
          <a:bodyPr>
            <a:normAutofit/>
          </a:bodyPr>
          <a:lstStyle/>
          <a:p>
            <a:r>
              <a:rPr lang="en-IN" dirty="0" smtClean="0">
                <a:latin typeface="Lucida Fax" pitchFamily="18" charset="0"/>
              </a:rPr>
              <a:t>FEATURES</a:t>
            </a:r>
            <a:endParaRPr lang="en-US" dirty="0">
              <a:latin typeface="Lucida Fax"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COMPONENTS IN CHATWINDOW</a:t>
            </a:r>
            <a:endParaRPr lang="en-US" dirty="0"/>
          </a:p>
        </p:txBody>
      </p:sp>
      <p:pic>
        <p:nvPicPr>
          <p:cNvPr id="9" name="Content Placeholder 8" descr="WhatsApp Image 2020-07-03 at 4.11.08 PM (1).jpeg"/>
          <p:cNvPicPr>
            <a:picLocks noGrp="1" noChangeAspect="1"/>
          </p:cNvPicPr>
          <p:nvPr>
            <p:ph sz="quarter" idx="1"/>
          </p:nvPr>
        </p:nvPicPr>
        <p:blipFill>
          <a:blip r:embed="rId2"/>
          <a:stretch>
            <a:fillRect/>
          </a:stretch>
        </p:blipFill>
        <p:spPr>
          <a:xfrm>
            <a:off x="4724400" y="2362200"/>
            <a:ext cx="4038600" cy="4267200"/>
          </a:xfrm>
        </p:spPr>
      </p:pic>
      <p:pic>
        <p:nvPicPr>
          <p:cNvPr id="10" name="Picture 9" descr="WhatsApp Image 2020-07-03 at 4.11.08 PM (2).jpeg"/>
          <p:cNvPicPr>
            <a:picLocks noChangeAspect="1"/>
          </p:cNvPicPr>
          <p:nvPr/>
        </p:nvPicPr>
        <p:blipFill>
          <a:blip r:embed="rId3"/>
          <a:stretch>
            <a:fillRect/>
          </a:stretch>
        </p:blipFill>
        <p:spPr>
          <a:xfrm>
            <a:off x="228600" y="2438400"/>
            <a:ext cx="3657600" cy="4191000"/>
          </a:xfrm>
          <a:prstGeom prst="rect">
            <a:avLst/>
          </a:prstGeom>
        </p:spPr>
      </p:pic>
      <p:sp>
        <p:nvSpPr>
          <p:cNvPr id="11" name="TextBox 10"/>
          <p:cNvSpPr txBox="1"/>
          <p:nvPr/>
        </p:nvSpPr>
        <p:spPr>
          <a:xfrm>
            <a:off x="609600" y="1676400"/>
            <a:ext cx="2590800" cy="707886"/>
          </a:xfrm>
          <a:prstGeom prst="rect">
            <a:avLst/>
          </a:prstGeom>
          <a:noFill/>
        </p:spPr>
        <p:txBody>
          <a:bodyPr wrap="square" rtlCol="0">
            <a:spAutoFit/>
          </a:bodyPr>
          <a:lstStyle/>
          <a:p>
            <a:r>
              <a:rPr lang="en-IN" sz="4000" dirty="0" smtClean="0">
                <a:solidFill>
                  <a:schemeClr val="accent5">
                    <a:lumMod val="50000"/>
                  </a:schemeClr>
                </a:solidFill>
                <a:latin typeface="Algerian" pitchFamily="82" charset="0"/>
              </a:rPr>
              <a:t>SETTINGS</a:t>
            </a:r>
            <a:endParaRPr lang="en-US" sz="4000" dirty="0">
              <a:solidFill>
                <a:schemeClr val="accent5">
                  <a:lumMod val="50000"/>
                </a:schemeClr>
              </a:solidFill>
              <a:latin typeface="Algerian" pitchFamily="82" charset="0"/>
            </a:endParaRPr>
          </a:p>
        </p:txBody>
      </p:sp>
      <p:sp>
        <p:nvSpPr>
          <p:cNvPr id="12" name="TextBox 11"/>
          <p:cNvSpPr txBox="1"/>
          <p:nvPr/>
        </p:nvSpPr>
        <p:spPr>
          <a:xfrm>
            <a:off x="5029200" y="1676400"/>
            <a:ext cx="2971800" cy="646331"/>
          </a:xfrm>
          <a:prstGeom prst="rect">
            <a:avLst/>
          </a:prstGeom>
          <a:noFill/>
        </p:spPr>
        <p:txBody>
          <a:bodyPr wrap="square" rtlCol="0">
            <a:spAutoFit/>
          </a:bodyPr>
          <a:lstStyle/>
          <a:p>
            <a:r>
              <a:rPr lang="en-IN" sz="3600" dirty="0" smtClean="0">
                <a:solidFill>
                  <a:schemeClr val="accent5">
                    <a:lumMod val="75000"/>
                  </a:schemeClr>
                </a:solidFill>
                <a:latin typeface="Algerian" pitchFamily="82" charset="0"/>
              </a:rPr>
              <a:t>MY </a:t>
            </a:r>
            <a:r>
              <a:rPr lang="en-IN" sz="3600" dirty="0" smtClean="0">
                <a:solidFill>
                  <a:schemeClr val="accent5">
                    <a:lumMod val="50000"/>
                  </a:schemeClr>
                </a:solidFill>
                <a:latin typeface="Algerian" pitchFamily="82" charset="0"/>
              </a:rPr>
              <a:t>ACCOUNT</a:t>
            </a:r>
            <a:endParaRPr lang="en-US" sz="3600" dirty="0">
              <a:solidFill>
                <a:schemeClr val="accent5">
                  <a:lumMod val="50000"/>
                </a:schemeClr>
              </a:solidFill>
              <a:latin typeface="Algerian" pitchFamily="82"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COMPONENTS IN CHATWINDOW</a:t>
            </a:r>
            <a:endParaRPr lang="en-US" dirty="0"/>
          </a:p>
        </p:txBody>
      </p:sp>
      <p:pic>
        <p:nvPicPr>
          <p:cNvPr id="9" name="Content Placeholder 8" descr="WhatsApp Image 2020-07-03 at 4.11.08 PM (3).jpeg"/>
          <p:cNvPicPr>
            <a:picLocks noGrp="1" noChangeAspect="1"/>
          </p:cNvPicPr>
          <p:nvPr>
            <p:ph sz="quarter" idx="1"/>
          </p:nvPr>
        </p:nvPicPr>
        <p:blipFill>
          <a:blip r:embed="rId2"/>
          <a:stretch>
            <a:fillRect/>
          </a:stretch>
        </p:blipFill>
        <p:spPr>
          <a:xfrm>
            <a:off x="685800" y="2286000"/>
            <a:ext cx="3200400" cy="3982720"/>
          </a:xfrm>
        </p:spPr>
      </p:pic>
      <p:pic>
        <p:nvPicPr>
          <p:cNvPr id="10" name="Picture 9" descr="WhatsApp Image 2020-07-03 at 4.11.09 PM.jpeg"/>
          <p:cNvPicPr>
            <a:picLocks noChangeAspect="1"/>
          </p:cNvPicPr>
          <p:nvPr/>
        </p:nvPicPr>
        <p:blipFill>
          <a:blip r:embed="rId3"/>
          <a:stretch>
            <a:fillRect/>
          </a:stretch>
        </p:blipFill>
        <p:spPr>
          <a:xfrm>
            <a:off x="4648200" y="2286000"/>
            <a:ext cx="3886200" cy="3965510"/>
          </a:xfrm>
          <a:prstGeom prst="rect">
            <a:avLst/>
          </a:prstGeom>
        </p:spPr>
      </p:pic>
      <p:sp>
        <p:nvSpPr>
          <p:cNvPr id="11" name="TextBox 10"/>
          <p:cNvSpPr txBox="1"/>
          <p:nvPr/>
        </p:nvSpPr>
        <p:spPr>
          <a:xfrm>
            <a:off x="609600" y="1524000"/>
            <a:ext cx="3474028" cy="707886"/>
          </a:xfrm>
          <a:prstGeom prst="rect">
            <a:avLst/>
          </a:prstGeom>
          <a:noFill/>
        </p:spPr>
        <p:txBody>
          <a:bodyPr wrap="none" rtlCol="0">
            <a:spAutoFit/>
          </a:bodyPr>
          <a:lstStyle/>
          <a:p>
            <a:r>
              <a:rPr lang="en-IN" sz="4000" dirty="0" smtClean="0">
                <a:solidFill>
                  <a:schemeClr val="accent5">
                    <a:lumMod val="50000"/>
                  </a:schemeClr>
                </a:solidFill>
                <a:latin typeface="Algerian" pitchFamily="82" charset="0"/>
              </a:rPr>
              <a:t>NOTIFICATION</a:t>
            </a:r>
            <a:endParaRPr lang="en-US" sz="4000" dirty="0">
              <a:solidFill>
                <a:schemeClr val="accent5">
                  <a:lumMod val="50000"/>
                </a:schemeClr>
              </a:solidFill>
              <a:latin typeface="Algerian" pitchFamily="82" charset="0"/>
            </a:endParaRPr>
          </a:p>
        </p:txBody>
      </p:sp>
      <p:sp>
        <p:nvSpPr>
          <p:cNvPr id="12" name="TextBox 11"/>
          <p:cNvSpPr txBox="1"/>
          <p:nvPr/>
        </p:nvSpPr>
        <p:spPr>
          <a:xfrm>
            <a:off x="5105400" y="1524000"/>
            <a:ext cx="3020379" cy="707886"/>
          </a:xfrm>
          <a:prstGeom prst="rect">
            <a:avLst/>
          </a:prstGeom>
          <a:noFill/>
        </p:spPr>
        <p:txBody>
          <a:bodyPr wrap="none" rtlCol="0">
            <a:spAutoFit/>
          </a:bodyPr>
          <a:lstStyle/>
          <a:p>
            <a:r>
              <a:rPr lang="en-IN" sz="4000" dirty="0" smtClean="0">
                <a:solidFill>
                  <a:schemeClr val="accent5">
                    <a:lumMod val="50000"/>
                  </a:schemeClr>
                </a:solidFill>
                <a:latin typeface="Algerian" pitchFamily="82" charset="0"/>
              </a:rPr>
              <a:t>ADD FRIEND</a:t>
            </a:r>
            <a:endParaRPr lang="en-US" sz="4000" dirty="0">
              <a:solidFill>
                <a:schemeClr val="accent5">
                  <a:lumMod val="50000"/>
                </a:schemeClr>
              </a:solidFill>
              <a:latin typeface="Algerian" pitchFamily="82" charset="0"/>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6000" dirty="0" smtClean="0">
                <a:solidFill>
                  <a:srgbClr val="C00000"/>
                </a:solidFill>
                <a:latin typeface="Algerian" pitchFamily="82" charset="0"/>
              </a:rPr>
              <a:t>CONCLUSION</a:t>
            </a:r>
            <a:endParaRPr lang="en-US" sz="6000" dirty="0">
              <a:solidFill>
                <a:srgbClr val="C00000"/>
              </a:solidFill>
              <a:latin typeface="Algerian" pitchFamily="82" charset="0"/>
            </a:endParaRPr>
          </a:p>
        </p:txBody>
      </p:sp>
      <p:sp>
        <p:nvSpPr>
          <p:cNvPr id="3" name="Content Placeholder 2"/>
          <p:cNvSpPr>
            <a:spLocks noGrp="1"/>
          </p:cNvSpPr>
          <p:nvPr>
            <p:ph sz="quarter" idx="1"/>
          </p:nvPr>
        </p:nvSpPr>
        <p:spPr>
          <a:xfrm>
            <a:off x="612648" y="1600200"/>
            <a:ext cx="8153400" cy="4876800"/>
          </a:xfrm>
        </p:spPr>
        <p:txBody>
          <a:bodyPr>
            <a:normAutofit fontScale="92500" lnSpcReduction="10000"/>
          </a:bodyPr>
          <a:lstStyle/>
          <a:p>
            <a:pPr>
              <a:buNone/>
            </a:pPr>
            <a:r>
              <a:rPr lang="en-IN" sz="3200" dirty="0" smtClean="0">
                <a:latin typeface="Microsoft Himalaya" pitchFamily="2" charset="0"/>
                <a:ea typeface="Microsoft Himalaya" pitchFamily="2" charset="0"/>
                <a:cs typeface="Microsoft Himalaya" pitchFamily="2" charset="0"/>
              </a:rPr>
              <a:t>   There is always a room for improvements in any software </a:t>
            </a:r>
            <a:r>
              <a:rPr lang="en-IN" sz="3200" dirty="0" err="1" smtClean="0">
                <a:latin typeface="Microsoft Himalaya" pitchFamily="2" charset="0"/>
                <a:ea typeface="Microsoft Himalaya" pitchFamily="2" charset="0"/>
                <a:cs typeface="Microsoft Himalaya" pitchFamily="2" charset="0"/>
              </a:rPr>
              <a:t>package,however</a:t>
            </a:r>
            <a:r>
              <a:rPr lang="en-IN" sz="3200" dirty="0" smtClean="0">
                <a:latin typeface="Microsoft Himalaya" pitchFamily="2" charset="0"/>
                <a:ea typeface="Microsoft Himalaya" pitchFamily="2" charset="0"/>
                <a:cs typeface="Microsoft Himalaya" pitchFamily="2" charset="0"/>
              </a:rPr>
              <a:t> good and efficient it may be </a:t>
            </a:r>
            <a:r>
              <a:rPr lang="en-IN" sz="3200" dirty="0" err="1" smtClean="0">
                <a:latin typeface="Microsoft Himalaya" pitchFamily="2" charset="0"/>
                <a:ea typeface="Microsoft Himalaya" pitchFamily="2" charset="0"/>
                <a:cs typeface="Microsoft Himalaya" pitchFamily="2" charset="0"/>
              </a:rPr>
              <a:t>done.But</a:t>
            </a:r>
            <a:r>
              <a:rPr lang="en-IN" sz="3200" dirty="0" smtClean="0">
                <a:latin typeface="Microsoft Himalaya" pitchFamily="2" charset="0"/>
                <a:ea typeface="Microsoft Himalaya" pitchFamily="2" charset="0"/>
                <a:cs typeface="Microsoft Himalaya" pitchFamily="2" charset="0"/>
              </a:rPr>
              <a:t> the most important thing should be flexible to accept further modifications. Right now we are just dealing with text communication. In future this software may be extended to include features such as-</a:t>
            </a:r>
          </a:p>
          <a:p>
            <a:r>
              <a:rPr lang="en-IN" sz="3200" b="1" u="sng" dirty="0" smtClean="0">
                <a:latin typeface="Microsoft Himalaya" pitchFamily="2" charset="0"/>
                <a:ea typeface="Microsoft Himalaya" pitchFamily="2" charset="0"/>
                <a:cs typeface="Microsoft Himalaya" pitchFamily="2" charset="0"/>
              </a:rPr>
              <a:t>FILE TRANSFER</a:t>
            </a:r>
            <a:r>
              <a:rPr lang="en-IN" sz="3200" dirty="0" smtClean="0">
                <a:latin typeface="Microsoft Himalaya" pitchFamily="2" charset="0"/>
                <a:ea typeface="Microsoft Himalaya" pitchFamily="2" charset="0"/>
                <a:cs typeface="Microsoft Himalaya" pitchFamily="2" charset="0"/>
              </a:rPr>
              <a:t>: This will enable the user to send files of different formats to other via the chat application.</a:t>
            </a:r>
          </a:p>
          <a:p>
            <a:r>
              <a:rPr lang="en-IN" sz="3200" b="1" u="sng" dirty="0" smtClean="0">
                <a:latin typeface="Microsoft Himalaya" pitchFamily="2" charset="0"/>
                <a:ea typeface="Microsoft Himalaya" pitchFamily="2" charset="0"/>
                <a:cs typeface="Microsoft Himalaya" pitchFamily="2" charset="0"/>
              </a:rPr>
              <a:t>VOICE CHAT</a:t>
            </a:r>
            <a:r>
              <a:rPr lang="en-IN" sz="3200" dirty="0" smtClean="0">
                <a:latin typeface="Microsoft Himalaya" pitchFamily="2" charset="0"/>
                <a:ea typeface="Microsoft Himalaya" pitchFamily="2" charset="0"/>
                <a:cs typeface="Microsoft Himalaya" pitchFamily="2" charset="0"/>
              </a:rPr>
              <a:t>: This will enhance the application to higher level where communication will be possible via voice calling as in telephone.</a:t>
            </a:r>
          </a:p>
          <a:p>
            <a:r>
              <a:rPr lang="en-IN" sz="3200" b="1" u="sng" dirty="0" smtClean="0">
                <a:latin typeface="Microsoft Himalaya" pitchFamily="2" charset="0"/>
                <a:ea typeface="Microsoft Himalaya" pitchFamily="2" charset="0"/>
                <a:cs typeface="Microsoft Himalaya" pitchFamily="2" charset="0"/>
              </a:rPr>
              <a:t>VIDEO CALL- </a:t>
            </a:r>
            <a:r>
              <a:rPr lang="en-IN" sz="3200" dirty="0" smtClean="0">
                <a:latin typeface="Microsoft Himalaya" pitchFamily="2" charset="0"/>
                <a:ea typeface="Microsoft Himalaya" pitchFamily="2" charset="0"/>
                <a:cs typeface="Microsoft Himalaya" pitchFamily="2" charset="0"/>
              </a:rPr>
              <a:t>Communication will be possible via video calling.</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550</TotalTime>
  <Words>202</Words>
  <Application>Microsoft Office PowerPoint</Application>
  <PresentationFormat>On-screen Show (4:3)</PresentationFormat>
  <Paragraphs>47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Median</vt:lpstr>
      <vt:lpstr>CHATROOM</vt:lpstr>
      <vt:lpstr>Project is an example of chat application which is basically based on private chATting. It is made up of two applications- 1.client application which runs on user’s pc. 2.server application which runs on any pc on the network. To start chatting client should be connected to server.  What is chat application? chat may refer to any kind of communication over the Internet that offers a real-time transmission of text messages from sender to receiver. Online chat may refer to any kind of communication over the Internet that offers a real-time transmission of text messages from sender to receiver.       </vt:lpstr>
      <vt:lpstr>LANGUAGES AND FRAMEWORKS</vt:lpstr>
      <vt:lpstr> </vt:lpstr>
      <vt:lpstr>CHATWINDOW</vt:lpstr>
      <vt:lpstr>FEATURES</vt:lpstr>
      <vt:lpstr>COMPONENTS IN CHATWINDOW</vt:lpstr>
      <vt:lpstr>COMPONENTS IN CHATWINDOW</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CHATROOM</dc:title>
  <dc:creator>user</dc:creator>
  <cp:lastModifiedBy>user</cp:lastModifiedBy>
  <cp:revision>42</cp:revision>
  <dcterms:created xsi:type="dcterms:W3CDTF">2006-08-16T00:00:00Z</dcterms:created>
  <dcterms:modified xsi:type="dcterms:W3CDTF">2020-07-03T17:08:38Z</dcterms:modified>
</cp:coreProperties>
</file>