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sldIdLst>
    <p:sldId id="321" r:id="rId2"/>
    <p:sldId id="301" r:id="rId3"/>
    <p:sldId id="302" r:id="rId4"/>
    <p:sldId id="320" r:id="rId5"/>
    <p:sldId id="315" r:id="rId6"/>
    <p:sldId id="316" r:id="rId7"/>
    <p:sldId id="311" r:id="rId8"/>
    <p:sldId id="313" r:id="rId9"/>
    <p:sldId id="312" r:id="rId10"/>
    <p:sldId id="322" r:id="rId11"/>
    <p:sldId id="332" r:id="rId12"/>
    <p:sldId id="334" r:id="rId13"/>
    <p:sldId id="330" r:id="rId14"/>
    <p:sldId id="327" r:id="rId15"/>
    <p:sldId id="328" r:id="rId16"/>
    <p:sldId id="325" r:id="rId17"/>
    <p:sldId id="324" r:id="rId18"/>
    <p:sldId id="308" r:id="rId19"/>
    <p:sldId id="323" r:id="rId20"/>
    <p:sldId id="329" r:id="rId21"/>
    <p:sldId id="333" r:id="rId22"/>
    <p:sldId id="331" r:id="rId23"/>
    <p:sldId id="318" r:id="rId24"/>
    <p:sldId id="310" r:id="rId25"/>
    <p:sldId id="309" r:id="rId26"/>
    <p:sldId id="28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09" autoAdjust="0"/>
    <p:restoredTop sz="94660"/>
  </p:normalViewPr>
  <p:slideViewPr>
    <p:cSldViewPr snapToGrid="0">
      <p:cViewPr>
        <p:scale>
          <a:sx n="81" d="100"/>
          <a:sy n="81" d="100"/>
        </p:scale>
        <p:origin x="-581" y="-2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A70D97-5983-4052-BD71-2BBE70EC5704}" type="datetimeFigureOut">
              <a:rPr lang="en-IN" smtClean="0"/>
              <a:t>29-04-2022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F976907-8758-4F84-ADA1-0A7860D990BA}" type="slidenum">
              <a:rPr lang="en-IN" smtClean="0"/>
              <a:t>‹#›</a:t>
            </a:fld>
            <a:endParaRPr lang="en-IN" dirty="0"/>
          </a:p>
        </p:txBody>
      </p:sp>
    </p:spTree>
    <p:extLst>
      <p:ext uri="{BB962C8B-B14F-4D97-AF65-F5344CB8AC3E}">
        <p14:creationId xmlns:p14="http://schemas.microsoft.com/office/powerpoint/2010/main" val="1352748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70D97-5983-4052-BD71-2BBE70EC5704}" type="datetimeFigureOut">
              <a:rPr lang="en-IN" smtClean="0"/>
              <a:t>29-04-2022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976907-8758-4F84-ADA1-0A7860D990BA}" type="slidenum">
              <a:rPr lang="en-IN" smtClean="0"/>
              <a:t>‹#›</a:t>
            </a:fld>
            <a:endParaRPr lang="en-IN" dirty="0"/>
          </a:p>
        </p:txBody>
      </p:sp>
    </p:spTree>
    <p:extLst>
      <p:ext uri="{BB962C8B-B14F-4D97-AF65-F5344CB8AC3E}">
        <p14:creationId xmlns:p14="http://schemas.microsoft.com/office/powerpoint/2010/main" val="2316000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70D97-5983-4052-BD71-2BBE70EC5704}" type="datetimeFigureOut">
              <a:rPr lang="en-IN" smtClean="0"/>
              <a:t>29-04-2022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976907-8758-4F84-ADA1-0A7860D990BA}" type="slidenum">
              <a:rPr lang="en-IN" smtClean="0"/>
              <a:t>‹#›</a:t>
            </a:fld>
            <a:endParaRPr lang="en-IN" dirty="0"/>
          </a:p>
        </p:txBody>
      </p:sp>
    </p:spTree>
    <p:extLst>
      <p:ext uri="{BB962C8B-B14F-4D97-AF65-F5344CB8AC3E}">
        <p14:creationId xmlns:p14="http://schemas.microsoft.com/office/powerpoint/2010/main" val="3019083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70D97-5983-4052-BD71-2BBE70EC5704}" type="datetimeFigureOut">
              <a:rPr lang="en-IN" smtClean="0"/>
              <a:t>29-04-2022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976907-8758-4F84-ADA1-0A7860D990BA}" type="slidenum">
              <a:rPr lang="en-IN" smtClean="0"/>
              <a:t>‹#›</a:t>
            </a:fld>
            <a:endParaRPr lang="en-IN" dirty="0"/>
          </a:p>
        </p:txBody>
      </p:sp>
    </p:spTree>
    <p:extLst>
      <p:ext uri="{BB962C8B-B14F-4D97-AF65-F5344CB8AC3E}">
        <p14:creationId xmlns:p14="http://schemas.microsoft.com/office/powerpoint/2010/main" val="1894524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9A70D97-5983-4052-BD71-2BBE70EC5704}" type="datetimeFigureOut">
              <a:rPr lang="en-IN" smtClean="0"/>
              <a:t>29-04-2022</a:t>
            </a:fld>
            <a:endParaRPr lang="en-IN" dirty="0"/>
          </a:p>
        </p:txBody>
      </p:sp>
      <p:sp>
        <p:nvSpPr>
          <p:cNvPr id="5" name="Footer Placeholder 4"/>
          <p:cNvSpPr>
            <a:spLocks noGrp="1"/>
          </p:cNvSpPr>
          <p:nvPr>
            <p:ph type="ftr" sz="quarter" idx="11"/>
          </p:nvPr>
        </p:nvSpPr>
        <p:spPr>
          <a:xfrm>
            <a:off x="2182708" y="6272784"/>
            <a:ext cx="6327648" cy="365125"/>
          </a:xfrm>
        </p:spPr>
        <p:txBody>
          <a:bodyPr/>
          <a:lstStyle/>
          <a:p>
            <a:endParaRPr lang="en-IN"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F976907-8758-4F84-ADA1-0A7860D990BA}" type="slidenum">
              <a:rPr lang="en-IN" smtClean="0"/>
              <a:t>‹#›</a:t>
            </a:fld>
            <a:endParaRPr lang="en-IN" dirty="0"/>
          </a:p>
        </p:txBody>
      </p:sp>
    </p:spTree>
    <p:extLst>
      <p:ext uri="{BB962C8B-B14F-4D97-AF65-F5344CB8AC3E}">
        <p14:creationId xmlns:p14="http://schemas.microsoft.com/office/powerpoint/2010/main" val="1272483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A70D97-5983-4052-BD71-2BBE70EC5704}" type="datetimeFigureOut">
              <a:rPr lang="en-IN" smtClean="0"/>
              <a:t>29-04-2022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F976907-8758-4F84-ADA1-0A7860D990BA}" type="slidenum">
              <a:rPr lang="en-IN" smtClean="0"/>
              <a:t>‹#›</a:t>
            </a:fld>
            <a:endParaRPr lang="en-IN" dirty="0"/>
          </a:p>
        </p:txBody>
      </p:sp>
    </p:spTree>
    <p:extLst>
      <p:ext uri="{BB962C8B-B14F-4D97-AF65-F5344CB8AC3E}">
        <p14:creationId xmlns:p14="http://schemas.microsoft.com/office/powerpoint/2010/main" val="892181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A70D97-5983-4052-BD71-2BBE70EC5704}" type="datetimeFigureOut">
              <a:rPr lang="en-IN" smtClean="0"/>
              <a:t>29-04-2022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F976907-8758-4F84-ADA1-0A7860D990BA}" type="slidenum">
              <a:rPr lang="en-IN" smtClean="0"/>
              <a:t>‹#›</a:t>
            </a:fld>
            <a:endParaRPr lang="en-IN" dirty="0"/>
          </a:p>
        </p:txBody>
      </p:sp>
    </p:spTree>
    <p:extLst>
      <p:ext uri="{BB962C8B-B14F-4D97-AF65-F5344CB8AC3E}">
        <p14:creationId xmlns:p14="http://schemas.microsoft.com/office/powerpoint/2010/main" val="2754272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A70D97-5983-4052-BD71-2BBE70EC5704}" type="datetimeFigureOut">
              <a:rPr lang="en-IN" smtClean="0"/>
              <a:t>29-04-2022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F976907-8758-4F84-ADA1-0A7860D990BA}" type="slidenum">
              <a:rPr lang="en-IN" smtClean="0"/>
              <a:t>‹#›</a:t>
            </a:fld>
            <a:endParaRPr lang="en-IN" dirty="0"/>
          </a:p>
        </p:txBody>
      </p:sp>
    </p:spTree>
    <p:extLst>
      <p:ext uri="{BB962C8B-B14F-4D97-AF65-F5344CB8AC3E}">
        <p14:creationId xmlns:p14="http://schemas.microsoft.com/office/powerpoint/2010/main" val="3468381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70D97-5983-4052-BD71-2BBE70EC5704}" type="datetimeFigureOut">
              <a:rPr lang="en-IN" smtClean="0"/>
              <a:t>29-04-2022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F976907-8758-4F84-ADA1-0A7860D990BA}" type="slidenum">
              <a:rPr lang="en-IN" smtClean="0"/>
              <a:t>‹#›</a:t>
            </a:fld>
            <a:endParaRPr lang="en-IN" dirty="0"/>
          </a:p>
        </p:txBody>
      </p:sp>
    </p:spTree>
    <p:extLst>
      <p:ext uri="{BB962C8B-B14F-4D97-AF65-F5344CB8AC3E}">
        <p14:creationId xmlns:p14="http://schemas.microsoft.com/office/powerpoint/2010/main" val="102955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A70D97-5983-4052-BD71-2BBE70EC5704}" type="datetimeFigureOut">
              <a:rPr lang="en-IN" smtClean="0"/>
              <a:t>29-04-2022</a:t>
            </a:fld>
            <a:endParaRPr lang="en-IN" dirty="0"/>
          </a:p>
        </p:txBody>
      </p:sp>
      <p:sp>
        <p:nvSpPr>
          <p:cNvPr id="6" name="Footer Placeholder 5"/>
          <p:cNvSpPr>
            <a:spLocks noGrp="1"/>
          </p:cNvSpPr>
          <p:nvPr>
            <p:ph type="ftr" sz="quarter" idx="11"/>
          </p:nvPr>
        </p:nvSpPr>
        <p:spPr/>
        <p:txBody>
          <a:bodyPr/>
          <a:lstStyle/>
          <a:p>
            <a:endParaRPr lang="en-IN"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F976907-8758-4F84-ADA1-0A7860D990BA}" type="slidenum">
              <a:rPr lang="en-IN" smtClean="0"/>
              <a:t>‹#›</a:t>
            </a:fld>
            <a:endParaRPr lang="en-IN" dirty="0"/>
          </a:p>
        </p:txBody>
      </p:sp>
    </p:spTree>
    <p:extLst>
      <p:ext uri="{BB962C8B-B14F-4D97-AF65-F5344CB8AC3E}">
        <p14:creationId xmlns:p14="http://schemas.microsoft.com/office/powerpoint/2010/main" val="269580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A70D97-5983-4052-BD71-2BBE70EC5704}" type="datetimeFigureOut">
              <a:rPr lang="en-IN" smtClean="0"/>
              <a:t>29-04-2022</a:t>
            </a:fld>
            <a:endParaRPr lang="en-IN"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F976907-8758-4F84-ADA1-0A7860D990BA}" type="slidenum">
              <a:rPr lang="en-IN" smtClean="0"/>
              <a:t>‹#›</a:t>
            </a:fld>
            <a:endParaRPr lang="en-IN" dirty="0"/>
          </a:p>
        </p:txBody>
      </p:sp>
    </p:spTree>
    <p:extLst>
      <p:ext uri="{BB962C8B-B14F-4D97-AF65-F5344CB8AC3E}">
        <p14:creationId xmlns:p14="http://schemas.microsoft.com/office/powerpoint/2010/main" val="94161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9A70D97-5983-4052-BD71-2BBE70EC5704}" type="datetimeFigureOut">
              <a:rPr lang="en-IN" smtClean="0"/>
              <a:t>29-04-2022</a:t>
            </a:fld>
            <a:endParaRPr lang="en-IN"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F976907-8758-4F84-ADA1-0A7860D990BA}" type="slidenum">
              <a:rPr lang="en-IN" smtClean="0"/>
              <a:t>‹#›</a:t>
            </a:fld>
            <a:endParaRPr lang="en-IN" dirty="0"/>
          </a:p>
        </p:txBody>
      </p:sp>
    </p:spTree>
    <p:extLst>
      <p:ext uri="{BB962C8B-B14F-4D97-AF65-F5344CB8AC3E}">
        <p14:creationId xmlns:p14="http://schemas.microsoft.com/office/powerpoint/2010/main" val="4003447285"/>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trailhead.salesforce.com/content/learn/modules" TargetMode="External"/><Relationship Id="rId3" Type="http://schemas.openxmlformats.org/officeDocument/2006/relationships/hyperlink" Target="https://gist.github.com/KorbenC/24f04b4d0f4bcf65ce5a" TargetMode="External"/><Relationship Id="rId7" Type="http://schemas.openxmlformats.org/officeDocument/2006/relationships/hyperlink" Target="https://help.salesforce.com/s/" TargetMode="External"/><Relationship Id="rId12" Type="http://schemas.openxmlformats.org/officeDocument/2006/relationships/hyperlink" Target="https://studyportals.com/blog/the-importance-of-customer-relationship-management-crm-systems-in-higher-education/" TargetMode="External"/><Relationship Id="rId2" Type="http://schemas.openxmlformats.org/officeDocument/2006/relationships/hyperlink" Target="https://www.sfdcpoint.com/salesforce/apex-trigger-in-salesforce/" TargetMode="External"/><Relationship Id="rId1" Type="http://schemas.openxmlformats.org/officeDocument/2006/relationships/slideLayout" Target="../slideLayouts/slideLayout4.xml"/><Relationship Id="rId6" Type="http://schemas.openxmlformats.org/officeDocument/2006/relationships/hyperlink" Target="https://developer.salesforce.com/docs" TargetMode="External"/><Relationship Id="rId11" Type="http://schemas.openxmlformats.org/officeDocument/2006/relationships/hyperlink" Target="https://workbench.developerforce.com/" TargetMode="External"/><Relationship Id="rId5" Type="http://schemas.openxmlformats.org/officeDocument/2006/relationships/hyperlink" Target="https://www1.nseindia.com/products/content/equities/equities/archieve_eq.htm" TargetMode="External"/><Relationship Id="rId10" Type="http://schemas.openxmlformats.org/officeDocument/2006/relationships/hyperlink" Target="https://creately.com/" TargetMode="External"/><Relationship Id="rId4" Type="http://schemas.openxmlformats.org/officeDocument/2006/relationships/hyperlink" Target="https://docs.google.com/spreadsheets/d/17yNbjwIy_8Ngp2HgKKc57njrEMhujfaC-jjx1Xih_cI/edit?usp=sharing" TargetMode="External"/><Relationship Id="rId9" Type="http://schemas.openxmlformats.org/officeDocument/2006/relationships/hyperlink" Target="https://www.visual-paradigm.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96EB2B-1313-4769-9515-20D54896B976}"/>
              </a:ext>
            </a:extLst>
          </p:cNvPr>
          <p:cNvSpPr>
            <a:spLocks noGrp="1"/>
          </p:cNvSpPr>
          <p:nvPr>
            <p:ph type="ctrTitle"/>
          </p:nvPr>
        </p:nvSpPr>
        <p:spPr>
          <a:xfrm>
            <a:off x="882383" y="1416846"/>
            <a:ext cx="10427234" cy="2439955"/>
          </a:xfrm>
        </p:spPr>
        <p:txBody>
          <a:bodyPr>
            <a:normAutofit fontScale="90000"/>
          </a:bodyPr>
          <a:lstStyle/>
          <a:p>
            <a:r>
              <a:rPr lang="en-IN" sz="5400" b="1" dirty="0" smtClean="0">
                <a:latin typeface="Times New Roman" panose="02020603050405020304" pitchFamily="18" charset="0"/>
                <a:cs typeface="Times New Roman" panose="02020603050405020304" pitchFamily="18" charset="0"/>
              </a:rPr>
              <a:t>Software Project Major</a:t>
            </a:r>
            <a:r>
              <a:rPr lang="en-IN" sz="5400" b="1" dirty="0">
                <a:latin typeface="Times New Roman" panose="02020603050405020304" pitchFamily="18" charset="0"/>
                <a:cs typeface="Times New Roman" panose="02020603050405020304" pitchFamily="18" charset="0"/>
              </a:rPr>
              <a:t/>
            </a:r>
            <a:br>
              <a:rPr lang="en-IN" sz="5400" b="1" dirty="0">
                <a:latin typeface="Times New Roman" panose="02020603050405020304" pitchFamily="18" charset="0"/>
                <a:cs typeface="Times New Roman" panose="02020603050405020304" pitchFamily="18" charset="0"/>
              </a:rPr>
            </a:br>
            <a:r>
              <a:rPr lang="en-IN" sz="5400" b="1" dirty="0" smtClean="0">
                <a:latin typeface="Times New Roman" panose="02020603050405020304" pitchFamily="18" charset="0"/>
                <a:cs typeface="Times New Roman" panose="02020603050405020304" pitchFamily="18" charset="0"/>
              </a:rPr>
              <a:t>IT447</a:t>
            </a:r>
            <a:r>
              <a:rPr lang="en-IN" sz="5400" b="1" dirty="0">
                <a:latin typeface="Times New Roman" panose="02020603050405020304" pitchFamily="18" charset="0"/>
                <a:cs typeface="Times New Roman" panose="02020603050405020304" pitchFamily="18" charset="0"/>
              </a:rPr>
              <a:t/>
            </a:r>
            <a:br>
              <a:rPr lang="en-IN" sz="5400" b="1" dirty="0">
                <a:latin typeface="Times New Roman" panose="02020603050405020304" pitchFamily="18" charset="0"/>
                <a:cs typeface="Times New Roman" panose="02020603050405020304" pitchFamily="18" charset="0"/>
              </a:rPr>
            </a:br>
            <a:r>
              <a:rPr lang="en-IN" b="1" dirty="0"/>
              <a:t/>
            </a:r>
            <a:br>
              <a:rPr lang="en-IN" b="1" dirty="0"/>
            </a:br>
            <a:r>
              <a:rPr lang="en-IN" b="1" dirty="0">
                <a:latin typeface="Times New Roman" panose="02020603050405020304" pitchFamily="18" charset="0"/>
                <a:cs typeface="Times New Roman" panose="02020603050405020304" pitchFamily="18" charset="0"/>
              </a:rPr>
              <a:t>A. Y. </a:t>
            </a:r>
            <a:r>
              <a:rPr lang="en-IN" b="1" dirty="0" smtClean="0">
                <a:latin typeface="Times New Roman" panose="02020603050405020304" pitchFamily="18" charset="0"/>
                <a:cs typeface="Times New Roman" panose="02020603050405020304" pitchFamily="18" charset="0"/>
              </a:rPr>
              <a:t>2021-22</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748DF9C8-D8FE-4A18-A77F-91D58ED4E441}"/>
              </a:ext>
            </a:extLst>
          </p:cNvPr>
          <p:cNvPicPr>
            <a:picLocks noChangeAspect="1"/>
          </p:cNvPicPr>
          <p:nvPr/>
        </p:nvPicPr>
        <p:blipFill>
          <a:blip r:embed="rId2"/>
          <a:stretch>
            <a:fillRect/>
          </a:stretch>
        </p:blipFill>
        <p:spPr>
          <a:xfrm>
            <a:off x="0" y="2"/>
            <a:ext cx="4068147" cy="823929"/>
          </a:xfrm>
          <a:prstGeom prst="rect">
            <a:avLst/>
          </a:prstGeom>
        </p:spPr>
      </p:pic>
      <p:sp>
        <p:nvSpPr>
          <p:cNvPr id="5" name="AutoShape 2">
            <a:extLst>
              <a:ext uri="{FF2B5EF4-FFF2-40B4-BE49-F238E27FC236}">
                <a16:creationId xmlns:a16="http://schemas.microsoft.com/office/drawing/2014/main" xmlns="" id="{F3668344-BC23-481D-B1AF-BC5A96BE9D1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6" name="AutoShape 4">
            <a:extLst>
              <a:ext uri="{FF2B5EF4-FFF2-40B4-BE49-F238E27FC236}">
                <a16:creationId xmlns:a16="http://schemas.microsoft.com/office/drawing/2014/main" xmlns="" id="{657B0495-36CA-4457-BBB7-A53DCDC4119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8" name="Picture 7">
            <a:extLst>
              <a:ext uri="{FF2B5EF4-FFF2-40B4-BE49-F238E27FC236}">
                <a16:creationId xmlns:a16="http://schemas.microsoft.com/office/drawing/2014/main" xmlns="" id="{253523F9-50C5-452B-8604-05A5647620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0400" y="0"/>
            <a:ext cx="1371600" cy="1171575"/>
          </a:xfrm>
          <a:prstGeom prst="rect">
            <a:avLst/>
          </a:prstGeom>
        </p:spPr>
      </p:pic>
      <p:sp>
        <p:nvSpPr>
          <p:cNvPr id="10" name="Content Placeholder 2">
            <a:extLst>
              <a:ext uri="{FF2B5EF4-FFF2-40B4-BE49-F238E27FC236}">
                <a16:creationId xmlns:a16="http://schemas.microsoft.com/office/drawing/2014/main" xmlns="" id="{0370AE1B-C05B-42B7-9BFF-B69411631CCA}"/>
              </a:ext>
            </a:extLst>
          </p:cNvPr>
          <p:cNvSpPr txBox="1">
            <a:spLocks/>
          </p:cNvSpPr>
          <p:nvPr/>
        </p:nvSpPr>
        <p:spPr>
          <a:xfrm>
            <a:off x="883103" y="4329932"/>
            <a:ext cx="5365297" cy="194147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IN" b="1" dirty="0" smtClean="0"/>
              <a:t>Prepared By:</a:t>
            </a:r>
          </a:p>
          <a:p>
            <a:pPr marL="0" lvl="1" algn="l">
              <a:spcBef>
                <a:spcPts val="1200"/>
              </a:spcBef>
              <a:spcAft>
                <a:spcPts val="0"/>
              </a:spcAft>
            </a:pPr>
            <a:r>
              <a:rPr lang="en-IN" b="1" dirty="0"/>
              <a:t>	</a:t>
            </a:r>
            <a:r>
              <a:rPr lang="en-IN" b="1" dirty="0" smtClean="0"/>
              <a:t>18IT052:Aditya Lalwani</a:t>
            </a:r>
            <a:endParaRPr lang="en-IN" b="1" dirty="0"/>
          </a:p>
        </p:txBody>
      </p:sp>
      <p:sp>
        <p:nvSpPr>
          <p:cNvPr id="9" name="Content Placeholder 2">
            <a:extLst>
              <a:ext uri="{FF2B5EF4-FFF2-40B4-BE49-F238E27FC236}">
                <a16:creationId xmlns:a16="http://schemas.microsoft.com/office/drawing/2014/main" xmlns="" id="{0370AE1B-C05B-42B7-9BFF-B69411631CCA}"/>
              </a:ext>
            </a:extLst>
          </p:cNvPr>
          <p:cNvSpPr txBox="1">
            <a:spLocks/>
          </p:cNvSpPr>
          <p:nvPr/>
        </p:nvSpPr>
        <p:spPr>
          <a:xfrm>
            <a:off x="5315361" y="4331500"/>
            <a:ext cx="6458717" cy="235210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IN" b="1" dirty="0" smtClean="0"/>
              <a:t>Guided By:</a:t>
            </a:r>
          </a:p>
          <a:p>
            <a:pPr marL="0" lvl="1" algn="l">
              <a:spcBef>
                <a:spcPts val="1200"/>
              </a:spcBef>
              <a:spcAft>
                <a:spcPts val="0"/>
              </a:spcAft>
            </a:pPr>
            <a:r>
              <a:rPr lang="en-IN" b="1" dirty="0" smtClean="0"/>
              <a:t>Internal Guide : Dr. Parth Shah</a:t>
            </a:r>
          </a:p>
          <a:p>
            <a:pPr marL="0" lvl="1" algn="l">
              <a:spcBef>
                <a:spcPts val="1200"/>
              </a:spcBef>
              <a:spcAft>
                <a:spcPts val="0"/>
              </a:spcAft>
            </a:pPr>
            <a:r>
              <a:rPr lang="en-IN" b="1" dirty="0"/>
              <a:t>	</a:t>
            </a:r>
            <a:r>
              <a:rPr lang="en-IN" b="1" dirty="0" smtClean="0"/>
              <a:t>	      (HOD, IT)</a:t>
            </a:r>
          </a:p>
          <a:p>
            <a:pPr marL="0" lvl="1" algn="l">
              <a:spcBef>
                <a:spcPts val="1200"/>
              </a:spcBef>
              <a:spcAft>
                <a:spcPts val="0"/>
              </a:spcAft>
            </a:pPr>
            <a:r>
              <a:rPr lang="en-IN" b="1" dirty="0" smtClean="0"/>
              <a:t>External Guide : Mr. Sudhir Panchware</a:t>
            </a:r>
          </a:p>
          <a:p>
            <a:pPr marL="0" lvl="1" algn="l">
              <a:spcBef>
                <a:spcPts val="1200"/>
              </a:spcBef>
              <a:spcAft>
                <a:spcPts val="0"/>
              </a:spcAft>
            </a:pPr>
            <a:r>
              <a:rPr lang="en-IN" b="1" dirty="0"/>
              <a:t>	</a:t>
            </a:r>
            <a:r>
              <a:rPr lang="en-IN" b="1" dirty="0" smtClean="0"/>
              <a:t>	       (Functional Consultant, TCS)</a:t>
            </a:r>
            <a:endParaRPr lang="en-IN" b="1" dirty="0"/>
          </a:p>
        </p:txBody>
      </p:sp>
    </p:spTree>
    <p:extLst>
      <p:ext uri="{BB962C8B-B14F-4D97-AF65-F5344CB8AC3E}">
        <p14:creationId xmlns:p14="http://schemas.microsoft.com/office/powerpoint/2010/main" val="29066575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a:t>requirement</a:t>
            </a:r>
          </a:p>
        </p:txBody>
      </p:sp>
      <p:sp>
        <p:nvSpPr>
          <p:cNvPr id="3" name="Content Placeholder 2"/>
          <p:cNvSpPr>
            <a:spLocks noGrp="1"/>
          </p:cNvSpPr>
          <p:nvPr>
            <p:ph idx="1"/>
          </p:nvPr>
        </p:nvSpPr>
        <p:spPr/>
        <p:txBody>
          <a:bodyPr/>
          <a:lstStyle/>
          <a:p>
            <a:pPr lvl="0" algn="just"/>
            <a:r>
              <a:rPr lang="en-US" dirty="0"/>
              <a:t>User should be able view Summary of all the shared in his portfolio. It should show all the different shares, total shares, current price, profit/loss and net profit/loss of the portfolio.</a:t>
            </a:r>
          </a:p>
          <a:p>
            <a:pPr lvl="0" algn="just"/>
            <a:r>
              <a:rPr lang="en-US" dirty="0"/>
              <a:t>User should be able to add new shares, its quantity, and purchase and/or sell price to the portfolio.</a:t>
            </a:r>
          </a:p>
          <a:p>
            <a:pPr lvl="0" algn="just"/>
            <a:r>
              <a:rPr lang="en-US" dirty="0"/>
              <a:t>User should be able to Buy and Sell Shares.</a:t>
            </a:r>
          </a:p>
          <a:p>
            <a:pPr lvl="0" algn="just"/>
            <a:r>
              <a:rPr lang="en-US" dirty="0"/>
              <a:t>He/She can able to see Profit/Loss Gained by Selling each share</a:t>
            </a:r>
          </a:p>
          <a:p>
            <a:pPr lvl="0" algn="just"/>
            <a:r>
              <a:rPr lang="en-US" dirty="0"/>
              <a:t>Additionally, user should also be able to see other assets like Mutual funds, Debts, etc.</a:t>
            </a:r>
          </a:p>
          <a:p>
            <a:endParaRPr lang="en-US" dirty="0"/>
          </a:p>
        </p:txBody>
      </p:sp>
    </p:spTree>
    <p:extLst>
      <p:ext uri="{BB962C8B-B14F-4D97-AF65-F5344CB8AC3E}">
        <p14:creationId xmlns:p14="http://schemas.microsoft.com/office/powerpoint/2010/main" val="42633694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STUDY OF EXISTING SOLUTION</a:t>
            </a:r>
          </a:p>
        </p:txBody>
      </p:sp>
      <p:sp>
        <p:nvSpPr>
          <p:cNvPr id="3" name="Content Placeholder 2"/>
          <p:cNvSpPr>
            <a:spLocks noGrp="1"/>
          </p:cNvSpPr>
          <p:nvPr>
            <p:ph idx="1"/>
          </p:nvPr>
        </p:nvSpPr>
        <p:spPr/>
        <p:txBody>
          <a:bodyPr>
            <a:normAutofit fontScale="92500" lnSpcReduction="20000"/>
          </a:bodyPr>
          <a:lstStyle/>
          <a:p>
            <a:pPr algn="just"/>
            <a:r>
              <a:rPr lang="en-US" dirty="0"/>
              <a:t>There are many investing portfolio applications are available on the market. These applications take effort, time, and money to set up and maintain the Portfolios. </a:t>
            </a:r>
            <a:endParaRPr lang="en-US" dirty="0" smtClean="0"/>
          </a:p>
          <a:p>
            <a:pPr algn="just"/>
            <a:r>
              <a:rPr lang="en-US" dirty="0" smtClean="0"/>
              <a:t>So</a:t>
            </a:r>
            <a:r>
              <a:rPr lang="en-US" dirty="0"/>
              <a:t>, having a solution that eliminates the need to separately invest in each resource in the investment portfolio while providing the same features is something that anyone would want. </a:t>
            </a:r>
            <a:endParaRPr lang="en-US" dirty="0" smtClean="0"/>
          </a:p>
          <a:p>
            <a:pPr algn="just"/>
            <a:r>
              <a:rPr lang="en-US" dirty="0" smtClean="0"/>
              <a:t>In existence </a:t>
            </a:r>
            <a:r>
              <a:rPr lang="en-US" dirty="0"/>
              <a:t>s</a:t>
            </a:r>
            <a:r>
              <a:rPr lang="en-US" dirty="0" smtClean="0"/>
              <a:t>olutions we cannot </a:t>
            </a:r>
            <a:r>
              <a:rPr lang="en-US" dirty="0"/>
              <a:t>s</a:t>
            </a:r>
            <a:r>
              <a:rPr lang="en-US" dirty="0" smtClean="0"/>
              <a:t>elling </a:t>
            </a:r>
            <a:r>
              <a:rPr lang="en-US" dirty="0"/>
              <a:t>the Stocks, users cannot able to calculate Net Profit gained from that. And to accomplish this, we have created a Salesforce web application that provides the same functionality while providing a better user experience. </a:t>
            </a:r>
            <a:endParaRPr lang="en-US" dirty="0" smtClean="0"/>
          </a:p>
          <a:p>
            <a:pPr algn="just"/>
            <a:r>
              <a:rPr lang="en-US" dirty="0" smtClean="0"/>
              <a:t>We </a:t>
            </a:r>
            <a:r>
              <a:rPr lang="en-US" dirty="0"/>
              <a:t>have make use of Workbench to Process records asynchronously via Bulk API for insert, update, upsert, delete, export data, and much more</a:t>
            </a:r>
            <a:r>
              <a:rPr lang="en-US" dirty="0" smtClean="0"/>
              <a:t>.</a:t>
            </a:r>
          </a:p>
          <a:p>
            <a:pPr algn="just"/>
            <a:r>
              <a:rPr lang="en-US" dirty="0"/>
              <a:t>While there are many software available on the market, but most of them require hardware/Software requirements. With the help of Salesforce, we can create simple browser based application. We can View and validate the generated output using the Schema Builder.</a:t>
            </a:r>
          </a:p>
        </p:txBody>
      </p:sp>
    </p:spTree>
    <p:extLst>
      <p:ext uri="{BB962C8B-B14F-4D97-AF65-F5344CB8AC3E}">
        <p14:creationId xmlns:p14="http://schemas.microsoft.com/office/powerpoint/2010/main" val="891141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ENCOUNTERED</a:t>
            </a:r>
            <a:endParaRPr lang="en-US" dirty="0"/>
          </a:p>
        </p:txBody>
      </p:sp>
      <p:sp>
        <p:nvSpPr>
          <p:cNvPr id="3" name="Content Placeholder 2"/>
          <p:cNvSpPr>
            <a:spLocks noGrp="1"/>
          </p:cNvSpPr>
          <p:nvPr>
            <p:ph idx="1"/>
          </p:nvPr>
        </p:nvSpPr>
        <p:spPr/>
        <p:txBody>
          <a:bodyPr/>
          <a:lstStyle/>
          <a:p>
            <a:r>
              <a:rPr lang="en-US" dirty="0" smtClean="0"/>
              <a:t>This </a:t>
            </a:r>
            <a:r>
              <a:rPr lang="en-US" dirty="0"/>
              <a:t>whole Investment Portfolio works, what formulas are used while calculating profit and how to implement it in Salesforce. </a:t>
            </a:r>
            <a:endParaRPr lang="en-US" dirty="0" smtClean="0"/>
          </a:p>
          <a:p>
            <a:r>
              <a:rPr lang="en-US" dirty="0" smtClean="0"/>
              <a:t>How </a:t>
            </a:r>
            <a:r>
              <a:rPr lang="en-US" dirty="0"/>
              <a:t>to Update more than 2000 records asynchronously within seconds and changes done in every other object to calculate profit/loss if the value of current price increases/decreases. </a:t>
            </a:r>
            <a:endParaRPr lang="en-US" dirty="0" smtClean="0"/>
          </a:p>
          <a:p>
            <a:r>
              <a:rPr lang="en-US" dirty="0" smtClean="0"/>
              <a:t>There </a:t>
            </a:r>
            <a:r>
              <a:rPr lang="en-US" dirty="0"/>
              <a:t>were many problems occurred while implementing the Coding section as Apex Language is new to us. So, after many trial and error methods we were able to accomplish our </a:t>
            </a:r>
            <a:r>
              <a:rPr lang="en-US" dirty="0" smtClean="0"/>
              <a:t>Objective.</a:t>
            </a:r>
            <a:endParaRPr lang="en-US" dirty="0"/>
          </a:p>
        </p:txBody>
      </p:sp>
    </p:spTree>
    <p:extLst>
      <p:ext uri="{BB962C8B-B14F-4D97-AF65-F5344CB8AC3E}">
        <p14:creationId xmlns:p14="http://schemas.microsoft.com/office/powerpoint/2010/main" val="1244562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20676"/>
            <a:ext cx="10058400" cy="1609344"/>
          </a:xfrm>
        </p:spPr>
        <p:txBody>
          <a:bodyPr/>
          <a:lstStyle/>
          <a:p>
            <a:r>
              <a:rPr lang="en-US" dirty="0"/>
              <a:t>Design and Implementation Details</a:t>
            </a:r>
          </a:p>
        </p:txBody>
      </p:sp>
      <p:sp>
        <p:nvSpPr>
          <p:cNvPr id="3" name="Content Placeholder 2"/>
          <p:cNvSpPr>
            <a:spLocks noGrp="1"/>
          </p:cNvSpPr>
          <p:nvPr>
            <p:ph idx="1"/>
          </p:nvPr>
        </p:nvSpPr>
        <p:spPr>
          <a:xfrm>
            <a:off x="1069848" y="1960775"/>
            <a:ext cx="10058400" cy="4194928"/>
          </a:xfrm>
        </p:spPr>
        <p:txBody>
          <a:bodyPr numCol="2">
            <a:normAutofit lnSpcReduction="10000"/>
          </a:bodyPr>
          <a:lstStyle/>
          <a:p>
            <a:pPr>
              <a:lnSpc>
                <a:spcPct val="150000"/>
              </a:lnSpc>
            </a:pPr>
            <a:r>
              <a:rPr lang="en-IN" dirty="0"/>
              <a:t>Apps, tabs and Objects</a:t>
            </a:r>
          </a:p>
          <a:p>
            <a:pPr>
              <a:lnSpc>
                <a:spcPct val="150000"/>
              </a:lnSpc>
            </a:pPr>
            <a:r>
              <a:rPr lang="en-IN" dirty="0"/>
              <a:t>validation Rules</a:t>
            </a:r>
          </a:p>
          <a:p>
            <a:pPr>
              <a:lnSpc>
                <a:spcPct val="150000"/>
              </a:lnSpc>
            </a:pPr>
            <a:r>
              <a:rPr lang="en-IN" dirty="0"/>
              <a:t>Rollup Summary and Formula </a:t>
            </a:r>
            <a:r>
              <a:rPr lang="en-IN" dirty="0" smtClean="0"/>
              <a:t>Fields</a:t>
            </a:r>
          </a:p>
          <a:p>
            <a:pPr>
              <a:lnSpc>
                <a:spcPct val="150000"/>
              </a:lnSpc>
            </a:pPr>
            <a:r>
              <a:rPr lang="en-IN" dirty="0" smtClean="0"/>
              <a:t>Flows</a:t>
            </a:r>
          </a:p>
          <a:p>
            <a:pPr>
              <a:lnSpc>
                <a:spcPct val="150000"/>
              </a:lnSpc>
            </a:pPr>
            <a:r>
              <a:rPr lang="en-IN" dirty="0" smtClean="0"/>
              <a:t>Lookup </a:t>
            </a:r>
            <a:r>
              <a:rPr lang="en-IN" dirty="0"/>
              <a:t>Filters</a:t>
            </a:r>
          </a:p>
          <a:p>
            <a:pPr>
              <a:lnSpc>
                <a:spcPct val="150000"/>
              </a:lnSpc>
            </a:pPr>
            <a:r>
              <a:rPr lang="en-IN" dirty="0"/>
              <a:t>Compact Layout</a:t>
            </a:r>
          </a:p>
          <a:p>
            <a:pPr>
              <a:lnSpc>
                <a:spcPct val="150000"/>
              </a:lnSpc>
            </a:pPr>
            <a:r>
              <a:rPr lang="en-IN" dirty="0"/>
              <a:t>Search Layout</a:t>
            </a:r>
          </a:p>
          <a:p>
            <a:pPr>
              <a:lnSpc>
                <a:spcPct val="150000"/>
              </a:lnSpc>
            </a:pPr>
            <a:r>
              <a:rPr lang="en-IN" dirty="0"/>
              <a:t>Page Layout</a:t>
            </a:r>
          </a:p>
          <a:p>
            <a:pPr>
              <a:lnSpc>
                <a:spcPct val="150000"/>
              </a:lnSpc>
            </a:pPr>
            <a:r>
              <a:rPr lang="en-IN" dirty="0" smtClean="0"/>
              <a:t>Apex Trigger</a:t>
            </a:r>
            <a:endParaRPr lang="en-IN" dirty="0"/>
          </a:p>
          <a:p>
            <a:pPr>
              <a:lnSpc>
                <a:spcPct val="150000"/>
              </a:lnSpc>
            </a:pPr>
            <a:r>
              <a:rPr lang="en-IN" dirty="0"/>
              <a:t>Related </a:t>
            </a:r>
            <a:r>
              <a:rPr lang="en-IN" dirty="0" smtClean="0"/>
              <a:t>Lists</a:t>
            </a:r>
          </a:p>
          <a:p>
            <a:pPr>
              <a:lnSpc>
                <a:spcPct val="150000"/>
              </a:lnSpc>
            </a:pPr>
            <a:r>
              <a:rPr lang="en-IN" dirty="0" smtClean="0"/>
              <a:t>Workbench</a:t>
            </a:r>
            <a:endParaRPr lang="en-IN" dirty="0"/>
          </a:p>
          <a:p>
            <a:pPr algn="just"/>
            <a:endParaRPr lang="en-US" dirty="0"/>
          </a:p>
        </p:txBody>
      </p:sp>
    </p:spTree>
    <p:extLst>
      <p:ext uri="{BB962C8B-B14F-4D97-AF65-F5344CB8AC3E}">
        <p14:creationId xmlns:p14="http://schemas.microsoft.com/office/powerpoint/2010/main" val="565361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a:t>
            </a:r>
            <a:r>
              <a:rPr lang="en-US" dirty="0"/>
              <a:t>DETAILS</a:t>
            </a:r>
          </a:p>
        </p:txBody>
      </p:sp>
      <p:sp>
        <p:nvSpPr>
          <p:cNvPr id="3" name="Content Placeholder 2"/>
          <p:cNvSpPr>
            <a:spLocks noGrp="1"/>
          </p:cNvSpPr>
          <p:nvPr>
            <p:ph idx="1"/>
          </p:nvPr>
        </p:nvSpPr>
        <p:spPr>
          <a:xfrm>
            <a:off x="1069848" y="1913641"/>
            <a:ext cx="10058400" cy="4572000"/>
          </a:xfrm>
        </p:spPr>
        <p:txBody>
          <a:bodyPr>
            <a:normAutofit/>
          </a:bodyPr>
          <a:lstStyle/>
          <a:p>
            <a:pPr algn="just"/>
            <a:r>
              <a:rPr lang="en-GB" b="1" dirty="0"/>
              <a:t>ADD NEW PORTFOLIO</a:t>
            </a:r>
            <a:endParaRPr lang="en-US" b="1" dirty="0"/>
          </a:p>
          <a:p>
            <a:pPr lvl="1" algn="just"/>
            <a:r>
              <a:rPr lang="en-GB" dirty="0"/>
              <a:t>User can Create or Update many portfolio according to his need. Adding a new portfolio means that user can assign different members of whom he is managing the portfolio. </a:t>
            </a:r>
            <a:endParaRPr lang="en-US" dirty="0"/>
          </a:p>
          <a:p>
            <a:pPr lvl="1" algn="just"/>
            <a:r>
              <a:rPr lang="en-GB" dirty="0"/>
              <a:t>This Portfolio shows many details such as it belongs to which user, total investment done by the user, current value of all the purchased shares, Net gained profits/losses from these shares and total profit/loss gained by selling the Shares.</a:t>
            </a:r>
            <a:endParaRPr lang="en-US" dirty="0"/>
          </a:p>
          <a:p>
            <a:pPr algn="just"/>
            <a:endParaRPr lang="en-US" dirty="0"/>
          </a:p>
          <a:p>
            <a:pPr algn="just"/>
            <a:r>
              <a:rPr lang="en-GB" b="1" dirty="0"/>
              <a:t>ADD/UPDATE STOCKS </a:t>
            </a:r>
            <a:endParaRPr lang="en-US" b="1" dirty="0"/>
          </a:p>
          <a:p>
            <a:pPr lvl="1" algn="just"/>
            <a:r>
              <a:rPr lang="en-US" dirty="0"/>
              <a:t>Stocks are updated on daily basics via workbench. User could able to see different Stock lists with their type such as equity, book entry, government securities and many more. Besides that user can see the current price of the Shares and High, Low, Open, Close and Last Trading Price of all the Shares of the Day.</a:t>
            </a:r>
          </a:p>
          <a:p>
            <a:pPr lvl="1" algn="just"/>
            <a:r>
              <a:rPr lang="en-US" dirty="0"/>
              <a:t>As these Stocks varies the profit gained in the Portfolio also changes via triggers in Salesforce.</a:t>
            </a:r>
          </a:p>
          <a:p>
            <a:endParaRPr lang="en-US" dirty="0"/>
          </a:p>
        </p:txBody>
      </p:sp>
    </p:spTree>
    <p:extLst>
      <p:ext uri="{BB962C8B-B14F-4D97-AF65-F5344CB8AC3E}">
        <p14:creationId xmlns:p14="http://schemas.microsoft.com/office/powerpoint/2010/main" val="1752193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43227"/>
            <a:ext cx="10058400" cy="1202766"/>
          </a:xfrm>
        </p:spPr>
        <p:txBody>
          <a:bodyPr/>
          <a:lstStyle/>
          <a:p>
            <a:r>
              <a:rPr lang="en-IN" dirty="0" err="1" smtClean="0"/>
              <a:t>Cnt</a:t>
            </a:r>
            <a:r>
              <a:rPr lang="en-IN" dirty="0" smtClean="0"/>
              <a:t>…</a:t>
            </a:r>
            <a:endParaRPr lang="en-US" dirty="0"/>
          </a:p>
        </p:txBody>
      </p:sp>
      <p:sp>
        <p:nvSpPr>
          <p:cNvPr id="3" name="Content Placeholder 2"/>
          <p:cNvSpPr>
            <a:spLocks noGrp="1"/>
          </p:cNvSpPr>
          <p:nvPr>
            <p:ph idx="1"/>
          </p:nvPr>
        </p:nvSpPr>
        <p:spPr>
          <a:xfrm>
            <a:off x="1069848" y="1583703"/>
            <a:ext cx="10058400" cy="4911365"/>
          </a:xfrm>
        </p:spPr>
        <p:txBody>
          <a:bodyPr>
            <a:normAutofit fontScale="92500" lnSpcReduction="20000"/>
          </a:bodyPr>
          <a:lstStyle/>
          <a:p>
            <a:pPr algn="just"/>
            <a:r>
              <a:rPr lang="en-GB" b="1" dirty="0"/>
              <a:t>BUY/SELL STOCKS TO ASSET TRANSACTION</a:t>
            </a:r>
            <a:endParaRPr lang="en-US" b="1" dirty="0"/>
          </a:p>
          <a:p>
            <a:pPr lvl="1" algn="just"/>
            <a:r>
              <a:rPr lang="en-US" dirty="0" smtClean="0"/>
              <a:t>User </a:t>
            </a:r>
            <a:r>
              <a:rPr lang="en-US" dirty="0"/>
              <a:t>can Buy new shares and add details like Name, number of shares, purchase/ Sold, transaction date, transaction price. To buy any Stock user has to Select a Stock from the Asset and also select a portfolio in which he/she want to add the asset. User also has to mention the Quantity he/she wants to buy. </a:t>
            </a:r>
            <a:endParaRPr lang="en-US" sz="1600" dirty="0"/>
          </a:p>
          <a:p>
            <a:pPr lvl="1" algn="just"/>
            <a:r>
              <a:rPr lang="en-US" dirty="0"/>
              <a:t>After Buying the stock new asset transaction will be created in which the purchased amount, total Expanse and average transaction price will be calculated and new record in Owned Asset will automatically create for successful </a:t>
            </a:r>
            <a:r>
              <a:rPr lang="en-US" dirty="0" smtClean="0"/>
              <a:t>transaction. To </a:t>
            </a:r>
            <a:r>
              <a:rPr lang="en-US" dirty="0"/>
              <a:t>Sell any Stock User has to confirm that the Stock must be in Owned Asset object and its quantity must me less than or equal to owned assets quantity.</a:t>
            </a:r>
            <a:endParaRPr lang="en-US" sz="1600" dirty="0"/>
          </a:p>
          <a:p>
            <a:pPr algn="just"/>
            <a:endParaRPr lang="en-US" dirty="0"/>
          </a:p>
          <a:p>
            <a:pPr algn="just"/>
            <a:r>
              <a:rPr lang="en-GB" b="1" dirty="0"/>
              <a:t>OWNED ASSETS</a:t>
            </a:r>
            <a:endParaRPr lang="en-US" b="1" dirty="0"/>
          </a:p>
          <a:p>
            <a:pPr lvl="1" algn="just"/>
            <a:r>
              <a:rPr lang="en-GB" dirty="0"/>
              <a:t>Purchased Share will be shown here with Net Profit of each share. When any Purchase Transaction is pushed in asset transaction object that purchased stock will automatically be entered in Owned Asset object. This object will now fetch current price of the asset and then calculate the profit according to the purchased price.</a:t>
            </a:r>
            <a:endParaRPr lang="en-US" sz="1600" dirty="0"/>
          </a:p>
          <a:p>
            <a:pPr algn="just"/>
            <a:endParaRPr lang="en-US" dirty="0"/>
          </a:p>
          <a:p>
            <a:pPr algn="just"/>
            <a:r>
              <a:rPr lang="en-GB" b="1" dirty="0"/>
              <a:t>SOLD ASSETS</a:t>
            </a:r>
            <a:endParaRPr lang="en-US" b="1" dirty="0"/>
          </a:p>
          <a:p>
            <a:pPr lvl="1" algn="just"/>
            <a:r>
              <a:rPr lang="en-GB" dirty="0"/>
              <a:t>Sold Shares will be shown here with total income gained of each share. When any Selling Transaction is pushed in asset transaction object that Sold stock will automatically be entered in Sold Asset object.</a:t>
            </a:r>
            <a:endParaRPr lang="en-US" dirty="0"/>
          </a:p>
        </p:txBody>
      </p:sp>
    </p:spTree>
    <p:extLst>
      <p:ext uri="{BB962C8B-B14F-4D97-AF65-F5344CB8AC3E}">
        <p14:creationId xmlns:p14="http://schemas.microsoft.com/office/powerpoint/2010/main" val="24642189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3282"/>
            <a:ext cx="10058400" cy="1609344"/>
          </a:xfrm>
        </p:spPr>
        <p:txBody>
          <a:bodyPr/>
          <a:lstStyle/>
          <a:p>
            <a:r>
              <a:rPr lang="en-US" dirty="0" smtClean="0"/>
              <a:t>Entity - Relationship </a:t>
            </a:r>
            <a:r>
              <a:rPr lang="en-US" dirty="0"/>
              <a:t>diagram</a:t>
            </a:r>
          </a:p>
        </p:txBody>
      </p:sp>
      <p:pic>
        <p:nvPicPr>
          <p:cNvPr id="4" name="Content Placeholder 3"/>
          <p:cNvPicPr>
            <a:picLocks noGrp="1"/>
          </p:cNvPicPr>
          <p:nvPr>
            <p:ph idx="1"/>
          </p:nvPr>
        </p:nvPicPr>
        <p:blipFill>
          <a:blip r:embed="rId2"/>
          <a:stretch>
            <a:fillRect/>
          </a:stretch>
        </p:blipFill>
        <p:spPr>
          <a:xfrm>
            <a:off x="2357297" y="1018095"/>
            <a:ext cx="6984985" cy="5839905"/>
          </a:xfrm>
          <a:prstGeom prst="rect">
            <a:avLst/>
          </a:prstGeom>
        </p:spPr>
      </p:pic>
    </p:spTree>
    <p:extLst>
      <p:ext uri="{BB962C8B-B14F-4D97-AF65-F5344CB8AC3E}">
        <p14:creationId xmlns:p14="http://schemas.microsoft.com/office/powerpoint/2010/main" val="769111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3282"/>
            <a:ext cx="10058400" cy="1609344"/>
          </a:xfrm>
        </p:spPr>
        <p:txBody>
          <a:bodyPr/>
          <a:lstStyle/>
          <a:p>
            <a:r>
              <a:rPr lang="en-US" smtClean="0"/>
              <a:t>CORRELATION OF ENTITY</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52675" y="1347896"/>
            <a:ext cx="6881568" cy="5224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25232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F672C6-7269-4199-A462-6091B2A14BC3}"/>
              </a:ext>
            </a:extLst>
          </p:cNvPr>
          <p:cNvSpPr>
            <a:spLocks noGrp="1"/>
          </p:cNvSpPr>
          <p:nvPr>
            <p:ph type="title"/>
          </p:nvPr>
        </p:nvSpPr>
        <p:spPr>
          <a:xfrm>
            <a:off x="1069848" y="13282"/>
            <a:ext cx="10058400" cy="1609344"/>
          </a:xfrm>
        </p:spPr>
        <p:txBody>
          <a:bodyPr/>
          <a:lstStyle/>
          <a:p>
            <a:r>
              <a:rPr lang="en-US" dirty="0"/>
              <a:t>FLOW OF THE PROJECT</a:t>
            </a:r>
            <a:endParaRPr lang="en-IN" dirty="0"/>
          </a:p>
        </p:txBody>
      </p:sp>
      <p:pic>
        <p:nvPicPr>
          <p:cNvPr id="5" name="Content Placeholder 4" descr="D:\Sem8\tcs\Project\Project Report\State Chart Diagram.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98103" y="1303433"/>
            <a:ext cx="6815579" cy="5381034"/>
          </a:xfrm>
          <a:prstGeom prst="rect">
            <a:avLst/>
          </a:prstGeom>
          <a:noFill/>
          <a:ln>
            <a:noFill/>
          </a:ln>
        </p:spPr>
      </p:pic>
    </p:spTree>
    <p:extLst>
      <p:ext uri="{BB962C8B-B14F-4D97-AF65-F5344CB8AC3E}">
        <p14:creationId xmlns:p14="http://schemas.microsoft.com/office/powerpoint/2010/main" val="21115632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3282"/>
            <a:ext cx="10058400" cy="1609344"/>
          </a:xfrm>
        </p:spPr>
        <p:txBody>
          <a:bodyPr/>
          <a:lstStyle/>
          <a:p>
            <a:r>
              <a:rPr lang="en-US" dirty="0"/>
              <a:t>USER REQUIREMENTS</a:t>
            </a:r>
          </a:p>
        </p:txBody>
      </p:sp>
      <p:pic>
        <p:nvPicPr>
          <p:cNvPr id="4" name="Content Placeholder 3" descr="D:\Sem8\tcs\Project\Project Report\use case diagram.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88297" y="1688655"/>
            <a:ext cx="6298083" cy="4976096"/>
          </a:xfrm>
          <a:prstGeom prst="rect">
            <a:avLst/>
          </a:prstGeom>
          <a:noFill/>
          <a:ln>
            <a:noFill/>
          </a:ln>
        </p:spPr>
      </p:pic>
    </p:spTree>
    <p:extLst>
      <p:ext uri="{BB962C8B-B14F-4D97-AF65-F5344CB8AC3E}">
        <p14:creationId xmlns:p14="http://schemas.microsoft.com/office/powerpoint/2010/main" val="18476432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Stock portfolio project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21016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3282"/>
            <a:ext cx="10058400" cy="1609344"/>
          </a:xfrm>
        </p:spPr>
        <p:txBody>
          <a:bodyPr/>
          <a:lstStyle/>
          <a:p>
            <a:r>
              <a:rPr lang="en-US" dirty="0"/>
              <a:t>USER INTERACTION WITH </a:t>
            </a:r>
            <a:r>
              <a:rPr lang="en-US" dirty="0" smtClean="0"/>
              <a:t>OBJECTs</a:t>
            </a:r>
            <a:endParaRPr lang="en-US" dirty="0"/>
          </a:p>
        </p:txBody>
      </p:sp>
      <p:pic>
        <p:nvPicPr>
          <p:cNvPr id="1026" name="Picture 2" descr="D:\Sem8\tcs\Project\Project Report\Sequence diagram.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0837" y="1324227"/>
            <a:ext cx="8761139" cy="5533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812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STANDARDS</a:t>
            </a:r>
          </a:p>
        </p:txBody>
      </p:sp>
      <p:sp>
        <p:nvSpPr>
          <p:cNvPr id="3" name="Content Placeholder 2"/>
          <p:cNvSpPr>
            <a:spLocks noGrp="1"/>
          </p:cNvSpPr>
          <p:nvPr>
            <p:ph idx="1"/>
          </p:nvPr>
        </p:nvSpPr>
        <p:spPr/>
        <p:txBody>
          <a:bodyPr/>
          <a:lstStyle/>
          <a:p>
            <a:pPr algn="just"/>
            <a:r>
              <a:rPr lang="en-US" dirty="0"/>
              <a:t>Name your files logically according to the job that they perform. </a:t>
            </a:r>
            <a:endParaRPr lang="en-US" dirty="0" smtClean="0"/>
          </a:p>
          <a:p>
            <a:pPr algn="just"/>
            <a:r>
              <a:rPr lang="en-US" dirty="0" smtClean="0"/>
              <a:t>Clean </a:t>
            </a:r>
            <a:r>
              <a:rPr lang="en-US" dirty="0"/>
              <a:t>code is a self-commenting (using the right variable and function names). </a:t>
            </a:r>
            <a:endParaRPr lang="en-US" dirty="0" smtClean="0"/>
          </a:p>
          <a:p>
            <a:pPr algn="just"/>
            <a:r>
              <a:rPr lang="en-US" dirty="0" smtClean="0"/>
              <a:t>Use </a:t>
            </a:r>
            <a:r>
              <a:rPr lang="en-US" dirty="0"/>
              <a:t>comments and only to explain complex functions. </a:t>
            </a:r>
            <a:endParaRPr lang="en-US" dirty="0" smtClean="0"/>
          </a:p>
          <a:p>
            <a:pPr algn="just"/>
            <a:r>
              <a:rPr lang="en-US" dirty="0" smtClean="0"/>
              <a:t>Reusing </a:t>
            </a:r>
            <a:r>
              <a:rPr lang="en-US" dirty="0"/>
              <a:t>code in several places, should be replaced with a single method and reduce the clutter in the code base. </a:t>
            </a:r>
            <a:endParaRPr lang="en-US" dirty="0" smtClean="0"/>
          </a:p>
          <a:p>
            <a:pPr algn="just"/>
            <a:r>
              <a:rPr lang="en-US" dirty="0" smtClean="0"/>
              <a:t>Do </a:t>
            </a:r>
            <a:r>
              <a:rPr lang="en-US" dirty="0"/>
              <a:t>not put DML in loops, DML means any insert, update, delete, undelete, merge, convertLead transaction. </a:t>
            </a:r>
            <a:endParaRPr lang="en-US" dirty="0" smtClean="0"/>
          </a:p>
          <a:p>
            <a:pPr algn="just"/>
            <a:r>
              <a:rPr lang="en-US" dirty="0" smtClean="0"/>
              <a:t>Only </a:t>
            </a:r>
            <a:r>
              <a:rPr lang="en-US" dirty="0"/>
              <a:t>use one trigger per object, having multiple triggers across the same object greatly increases the complexity of your Salesforce org. </a:t>
            </a:r>
            <a:endParaRPr lang="en-US" dirty="0" smtClean="0"/>
          </a:p>
          <a:p>
            <a:pPr algn="just"/>
            <a:r>
              <a:rPr lang="en-US" dirty="0" smtClean="0"/>
              <a:t>Keep </a:t>
            </a:r>
            <a:r>
              <a:rPr lang="en-US" dirty="0"/>
              <a:t>logic outside of triggers, Triggers should only contain a handful of lines of code, used for calling methods</a:t>
            </a:r>
          </a:p>
        </p:txBody>
      </p:sp>
    </p:spTree>
    <p:extLst>
      <p:ext uri="{BB962C8B-B14F-4D97-AF65-F5344CB8AC3E}">
        <p14:creationId xmlns:p14="http://schemas.microsoft.com/office/powerpoint/2010/main" val="4051607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a:t>
            </a:r>
            <a:r>
              <a:rPr lang="en-US" dirty="0" smtClean="0"/>
              <a:t>planning for Project</a:t>
            </a:r>
            <a:endParaRPr lang="en-US" dirty="0"/>
          </a:p>
        </p:txBody>
      </p:sp>
      <p:sp>
        <p:nvSpPr>
          <p:cNvPr id="3" name="Content Placeholder 2"/>
          <p:cNvSpPr>
            <a:spLocks noGrp="1"/>
          </p:cNvSpPr>
          <p:nvPr>
            <p:ph idx="1"/>
          </p:nvPr>
        </p:nvSpPr>
        <p:spPr/>
        <p:txBody>
          <a:bodyPr/>
          <a:lstStyle/>
          <a:p>
            <a:pPr algn="just">
              <a:lnSpc>
                <a:spcPct val="150000"/>
              </a:lnSpc>
            </a:pPr>
            <a:r>
              <a:rPr lang="en-US" dirty="0"/>
              <a:t>This project is still in developing phase. It has multiple customizations based on the Customer requirements and </a:t>
            </a:r>
            <a:r>
              <a:rPr lang="en-US" dirty="0" smtClean="0"/>
              <a:t>feedbacks.</a:t>
            </a:r>
          </a:p>
          <a:p>
            <a:pPr algn="just">
              <a:lnSpc>
                <a:spcPct val="150000"/>
              </a:lnSpc>
            </a:pPr>
            <a:r>
              <a:rPr lang="en-US" dirty="0" smtClean="0"/>
              <a:t>API </a:t>
            </a:r>
            <a:r>
              <a:rPr lang="en-US" dirty="0"/>
              <a:t>to change current Price on seconds basis. </a:t>
            </a:r>
            <a:endParaRPr lang="en-US" dirty="0" smtClean="0"/>
          </a:p>
          <a:p>
            <a:pPr algn="just">
              <a:lnSpc>
                <a:spcPct val="150000"/>
              </a:lnSpc>
            </a:pPr>
            <a:r>
              <a:rPr lang="en-US" dirty="0" smtClean="0"/>
              <a:t>Adding </a:t>
            </a:r>
            <a:r>
              <a:rPr lang="en-US" dirty="0"/>
              <a:t>Mutual Funds, Debts in the Same Portfolio. </a:t>
            </a:r>
          </a:p>
          <a:p>
            <a:pPr algn="just">
              <a:lnSpc>
                <a:spcPct val="150000"/>
              </a:lnSpc>
            </a:pPr>
            <a:r>
              <a:rPr lang="en-US" dirty="0" smtClean="0"/>
              <a:t>It </a:t>
            </a:r>
            <a:r>
              <a:rPr lang="en-US" dirty="0"/>
              <a:t>needs work on Analytics‟ and user interaction. </a:t>
            </a:r>
            <a:endParaRPr lang="en-US" dirty="0" smtClean="0"/>
          </a:p>
        </p:txBody>
      </p:sp>
    </p:spTree>
    <p:extLst>
      <p:ext uri="{BB962C8B-B14F-4D97-AF65-F5344CB8AC3E}">
        <p14:creationId xmlns:p14="http://schemas.microsoft.com/office/powerpoint/2010/main" val="3405930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 till date</a:t>
            </a:r>
          </a:p>
        </p:txBody>
      </p:sp>
      <p:sp>
        <p:nvSpPr>
          <p:cNvPr id="3" name="Content Placeholder 2"/>
          <p:cNvSpPr>
            <a:spLocks noGrp="1"/>
          </p:cNvSpPr>
          <p:nvPr>
            <p:ph idx="1"/>
          </p:nvPr>
        </p:nvSpPr>
        <p:spPr/>
        <p:txBody>
          <a:bodyPr>
            <a:normAutofit/>
          </a:bodyPr>
          <a:lstStyle/>
          <a:p>
            <a:pPr algn="just"/>
            <a:r>
              <a:rPr lang="en-IN" dirty="0" smtClean="0"/>
              <a:t>Salesforce Admin</a:t>
            </a:r>
          </a:p>
          <a:p>
            <a:pPr algn="just"/>
            <a:r>
              <a:rPr lang="en-IN" dirty="0" smtClean="0"/>
              <a:t>Salesforce Developer</a:t>
            </a:r>
          </a:p>
          <a:p>
            <a:pPr algn="just"/>
            <a:r>
              <a:rPr lang="en-IN" dirty="0" smtClean="0"/>
              <a:t>Apex Language (Classes, Triggers, LWC, Visualforce, DML, SOQL, SOSL, Testing)</a:t>
            </a:r>
          </a:p>
          <a:p>
            <a:pPr algn="just"/>
            <a:r>
              <a:rPr lang="en-IN" dirty="0" smtClean="0"/>
              <a:t>How Salesforce manages CRM in project</a:t>
            </a:r>
          </a:p>
          <a:p>
            <a:pPr algn="just"/>
            <a:r>
              <a:rPr lang="en-IN" dirty="0" smtClean="0"/>
              <a:t>Reports and Dashboards</a:t>
            </a:r>
          </a:p>
          <a:p>
            <a:pPr algn="just"/>
            <a:r>
              <a:rPr lang="en-IN" dirty="0" smtClean="0"/>
              <a:t>Stock Management</a:t>
            </a:r>
          </a:p>
          <a:p>
            <a:pPr algn="just"/>
            <a:r>
              <a:rPr lang="en-US" dirty="0" smtClean="0"/>
              <a:t>Workbench</a:t>
            </a:r>
          </a:p>
          <a:p>
            <a:pPr algn="just"/>
            <a:r>
              <a:rPr lang="en-IN" dirty="0" smtClean="0"/>
              <a:t>Learned a lot from Mentors Guidance, helpful that made my learning fruitful</a:t>
            </a:r>
            <a:endParaRPr lang="en-US" dirty="0" smtClean="0"/>
          </a:p>
          <a:p>
            <a:pPr algn="just"/>
            <a:r>
              <a:rPr lang="en-US" dirty="0" smtClean="0"/>
              <a:t>Collaboration with Coworkers</a:t>
            </a:r>
          </a:p>
          <a:p>
            <a:pPr algn="just"/>
            <a:endParaRPr lang="en-IN" dirty="0" smtClean="0"/>
          </a:p>
          <a:p>
            <a:endParaRPr lang="en-US" dirty="0"/>
          </a:p>
        </p:txBody>
      </p:sp>
    </p:spTree>
    <p:extLst>
      <p:ext uri="{BB962C8B-B14F-4D97-AF65-F5344CB8AC3E}">
        <p14:creationId xmlns:p14="http://schemas.microsoft.com/office/powerpoint/2010/main" val="39274824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85499" y="2554972"/>
            <a:ext cx="10058400" cy="1609344"/>
          </a:xfrm>
        </p:spPr>
        <p:style>
          <a:lnRef idx="1">
            <a:schemeClr val="dk1"/>
          </a:lnRef>
          <a:fillRef idx="3">
            <a:schemeClr val="dk1"/>
          </a:fillRef>
          <a:effectRef idx="2">
            <a:schemeClr val="dk1"/>
          </a:effectRef>
          <a:fontRef idx="minor">
            <a:schemeClr val="lt1"/>
          </a:fontRef>
        </p:style>
        <p:txBody>
          <a:bodyPr/>
          <a:lstStyle/>
          <a:p>
            <a:r>
              <a:rPr lang="en-IN" dirty="0" smtClean="0"/>
              <a:t>DEMO</a:t>
            </a:r>
            <a:endParaRPr lang="en-US" dirty="0"/>
          </a:p>
        </p:txBody>
      </p:sp>
    </p:spTree>
    <p:extLst>
      <p:ext uri="{BB962C8B-B14F-4D97-AF65-F5344CB8AC3E}">
        <p14:creationId xmlns:p14="http://schemas.microsoft.com/office/powerpoint/2010/main" val="398771944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B00A2A-3B4E-4401-BFB5-C4F4D42BAFFA}"/>
              </a:ext>
            </a:extLst>
          </p:cNvPr>
          <p:cNvSpPr>
            <a:spLocks noGrp="1"/>
          </p:cNvSpPr>
          <p:nvPr>
            <p:ph type="title"/>
          </p:nvPr>
        </p:nvSpPr>
        <p:spPr>
          <a:xfrm>
            <a:off x="1069848" y="98125"/>
            <a:ext cx="10058400" cy="1609344"/>
          </a:xfrm>
        </p:spPr>
        <p:txBody>
          <a:bodyPr/>
          <a:lstStyle/>
          <a:p>
            <a:r>
              <a:rPr lang="en-IN" dirty="0"/>
              <a:t>References</a:t>
            </a:r>
          </a:p>
        </p:txBody>
      </p:sp>
      <p:sp>
        <p:nvSpPr>
          <p:cNvPr id="3" name="Content Placeholder 2">
            <a:extLst>
              <a:ext uri="{FF2B5EF4-FFF2-40B4-BE49-F238E27FC236}">
                <a16:creationId xmlns:a16="http://schemas.microsoft.com/office/drawing/2014/main" xmlns="" id="{64918A9F-C8FC-4FA4-9AED-19C1038C8923}"/>
              </a:ext>
            </a:extLst>
          </p:cNvPr>
          <p:cNvSpPr>
            <a:spLocks noGrp="1"/>
          </p:cNvSpPr>
          <p:nvPr>
            <p:ph sz="half" idx="1"/>
          </p:nvPr>
        </p:nvSpPr>
        <p:spPr>
          <a:xfrm>
            <a:off x="1069847" y="1715678"/>
            <a:ext cx="10006469" cy="4456522"/>
          </a:xfrm>
        </p:spPr>
        <p:txBody>
          <a:bodyPr>
            <a:normAutofit fontScale="92500" lnSpcReduction="20000"/>
          </a:bodyPr>
          <a:lstStyle/>
          <a:p>
            <a:pPr hangingPunct="0">
              <a:buFont typeface="Wingdings" pitchFamily="2" charset="2"/>
              <a:buChar char="Ø"/>
            </a:pPr>
            <a:r>
              <a:rPr lang="en-US" u="sng" dirty="0">
                <a:hlinkClick r:id="rId2"/>
              </a:rPr>
              <a:t>https://www.sfdcpoint.com/salesforce/apex-trigger-in-salesforce/</a:t>
            </a:r>
            <a:endParaRPr lang="en-US" dirty="0"/>
          </a:p>
          <a:p>
            <a:pPr hangingPunct="0">
              <a:buFont typeface="Wingdings" pitchFamily="2" charset="2"/>
              <a:buChar char="Ø"/>
            </a:pPr>
            <a:r>
              <a:rPr lang="en-US" u="sng" dirty="0">
                <a:hlinkClick r:id="rId3"/>
              </a:rPr>
              <a:t>https://gist.github.com/KorbenC/24f04b4d0f4bcf65ce5a</a:t>
            </a:r>
            <a:endParaRPr lang="en-US" dirty="0"/>
          </a:p>
          <a:p>
            <a:pPr lvl="0" hangingPunct="0">
              <a:buFont typeface="Wingdings" pitchFamily="2" charset="2"/>
              <a:buChar char="Ø"/>
            </a:pPr>
            <a:r>
              <a:rPr lang="en-US" u="sng" dirty="0">
                <a:hlinkClick r:id="rId4"/>
              </a:rPr>
              <a:t>https://</a:t>
            </a:r>
            <a:r>
              <a:rPr lang="en-US" u="sng" dirty="0" smtClean="0">
                <a:hlinkClick r:id="rId4"/>
              </a:rPr>
              <a:t>docs.google.com/spreadsheets/d/17yNbjwIy_8Ngp2HgKKc57njrEMhujfaC-jjx1Xih_cI/edit?usp=sharing</a:t>
            </a:r>
            <a:endParaRPr lang="en-US" u="sng" dirty="0" smtClean="0"/>
          </a:p>
          <a:p>
            <a:pPr hangingPunct="0">
              <a:buFont typeface="Wingdings" pitchFamily="2" charset="2"/>
              <a:buChar char="Ø"/>
            </a:pPr>
            <a:r>
              <a:rPr lang="en-US" u="sng" dirty="0">
                <a:hlinkClick r:id="rId5"/>
              </a:rPr>
              <a:t>https://www1.nseindia.com/products/content/equities/equities/archieve_eq.htm</a:t>
            </a:r>
            <a:endParaRPr lang="en-US" dirty="0"/>
          </a:p>
          <a:p>
            <a:pPr hangingPunct="0">
              <a:buFont typeface="Wingdings" pitchFamily="2" charset="2"/>
              <a:buChar char="Ø"/>
            </a:pPr>
            <a:r>
              <a:rPr lang="en-US" u="sng" dirty="0">
                <a:hlinkClick r:id="rId6"/>
              </a:rPr>
              <a:t>https://developer.salesforce.com/docs</a:t>
            </a:r>
            <a:endParaRPr lang="en-US" dirty="0"/>
          </a:p>
          <a:p>
            <a:pPr hangingPunct="0">
              <a:buFont typeface="Wingdings" pitchFamily="2" charset="2"/>
              <a:buChar char="Ø"/>
            </a:pPr>
            <a:r>
              <a:rPr lang="en-US" u="sng" dirty="0">
                <a:hlinkClick r:id="rId7"/>
              </a:rPr>
              <a:t>https://help.salesforce.com/s/</a:t>
            </a:r>
            <a:endParaRPr lang="en-US" dirty="0"/>
          </a:p>
          <a:p>
            <a:pPr hangingPunct="0">
              <a:buFont typeface="Wingdings" pitchFamily="2" charset="2"/>
              <a:buChar char="Ø"/>
            </a:pPr>
            <a:r>
              <a:rPr lang="en-US" u="sng" dirty="0">
                <a:hlinkClick r:id="rId8"/>
              </a:rPr>
              <a:t>https://trailhead.salesforce.com/content/learn/modules</a:t>
            </a:r>
            <a:endParaRPr lang="en-US" dirty="0"/>
          </a:p>
          <a:p>
            <a:pPr lvl="0" hangingPunct="0">
              <a:buFont typeface="Wingdings" pitchFamily="2" charset="2"/>
              <a:buChar char="Ø"/>
            </a:pPr>
            <a:r>
              <a:rPr lang="en-IN" dirty="0">
                <a:hlinkClick r:id="rId9"/>
              </a:rPr>
              <a:t>https://www.visual-paradigm.com</a:t>
            </a:r>
            <a:r>
              <a:rPr lang="en-IN" dirty="0" smtClean="0">
                <a:hlinkClick r:id="rId9"/>
              </a:rPr>
              <a:t>/</a:t>
            </a:r>
            <a:endParaRPr lang="en-IN" dirty="0"/>
          </a:p>
          <a:p>
            <a:pPr lvl="0" hangingPunct="0">
              <a:buFont typeface="Wingdings" pitchFamily="2" charset="2"/>
              <a:buChar char="Ø"/>
            </a:pPr>
            <a:r>
              <a:rPr lang="en-IN" dirty="0">
                <a:hlinkClick r:id="rId10"/>
              </a:rPr>
              <a:t>https://creately.com</a:t>
            </a:r>
            <a:r>
              <a:rPr lang="en-IN" dirty="0" smtClean="0">
                <a:hlinkClick r:id="rId10"/>
              </a:rPr>
              <a:t>/</a:t>
            </a:r>
            <a:endParaRPr lang="en-IN" dirty="0"/>
          </a:p>
          <a:p>
            <a:pPr hangingPunct="0">
              <a:buFont typeface="Wingdings" pitchFamily="2" charset="2"/>
              <a:buChar char="Ø"/>
            </a:pPr>
            <a:r>
              <a:rPr lang="en-US" u="sng" dirty="0">
                <a:hlinkClick r:id="rId11"/>
              </a:rPr>
              <a:t>https://</a:t>
            </a:r>
            <a:r>
              <a:rPr lang="en-US" u="sng" dirty="0" smtClean="0">
                <a:hlinkClick r:id="rId11"/>
              </a:rPr>
              <a:t>workbench.developerforce.com</a:t>
            </a:r>
            <a:endParaRPr lang="en-IN" dirty="0" smtClean="0"/>
          </a:p>
          <a:p>
            <a:pPr lvl="0" hangingPunct="0">
              <a:buFont typeface="Wingdings" pitchFamily="2" charset="2"/>
              <a:buChar char="Ø"/>
            </a:pPr>
            <a:r>
              <a:rPr lang="en-IN" dirty="0" smtClean="0">
                <a:hlinkClick r:id="rId12"/>
              </a:rPr>
              <a:t>https</a:t>
            </a:r>
            <a:r>
              <a:rPr lang="en-IN" dirty="0">
                <a:hlinkClick r:id="rId12"/>
              </a:rPr>
              <a:t>://studyportals.com/blog/the-importance-of-customer-relationship-management-crm-systems-in-higher-education</a:t>
            </a:r>
            <a:r>
              <a:rPr lang="en-IN" dirty="0" smtClean="0">
                <a:hlinkClick r:id="rId12"/>
              </a:rPr>
              <a:t>/</a:t>
            </a:r>
            <a:endParaRPr lang="en-IN" dirty="0" smtClean="0"/>
          </a:p>
          <a:p>
            <a:pPr lvl="0" hangingPunct="0">
              <a:buFont typeface="Wingdings" pitchFamily="2" charset="2"/>
              <a:buChar char="Ø"/>
            </a:pPr>
            <a:endParaRPr lang="en-IN" dirty="0" smtClean="0"/>
          </a:p>
        </p:txBody>
      </p:sp>
    </p:spTree>
    <p:extLst>
      <p:ext uri="{BB962C8B-B14F-4D97-AF65-F5344CB8AC3E}">
        <p14:creationId xmlns:p14="http://schemas.microsoft.com/office/powerpoint/2010/main" val="37851541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04353" y="2554972"/>
            <a:ext cx="10058400" cy="1609344"/>
          </a:xfrm>
        </p:spPr>
        <p:style>
          <a:lnRef idx="1">
            <a:schemeClr val="dk1"/>
          </a:lnRef>
          <a:fillRef idx="3">
            <a:schemeClr val="dk1"/>
          </a:fillRef>
          <a:effectRef idx="2">
            <a:schemeClr val="dk1"/>
          </a:effectRef>
          <a:fontRef idx="minor">
            <a:schemeClr val="lt1"/>
          </a:fontRef>
        </p:style>
        <p:txBody>
          <a:bodyPr/>
          <a:lstStyle/>
          <a:p>
            <a:r>
              <a:rPr lang="en-IN" dirty="0" smtClean="0"/>
              <a:t>Thank You</a:t>
            </a:r>
            <a:endParaRPr lang="en-US" dirty="0"/>
          </a:p>
        </p:txBody>
      </p:sp>
    </p:spTree>
    <p:extLst>
      <p:ext uri="{BB962C8B-B14F-4D97-AF65-F5344CB8AC3E}">
        <p14:creationId xmlns:p14="http://schemas.microsoft.com/office/powerpoint/2010/main" val="177964226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73541"/>
            <a:ext cx="10058400" cy="1609344"/>
          </a:xfrm>
        </p:spPr>
        <p:txBody>
          <a:bodyPr/>
          <a:lstStyle/>
          <a:p>
            <a:r>
              <a:rPr lang="en-IN" dirty="0"/>
              <a:t>Outline of the presentation</a:t>
            </a:r>
            <a:endParaRPr lang="en-US" dirty="0"/>
          </a:p>
        </p:txBody>
      </p:sp>
      <p:sp>
        <p:nvSpPr>
          <p:cNvPr id="3" name="Content Placeholder 2"/>
          <p:cNvSpPr>
            <a:spLocks noGrp="1"/>
          </p:cNvSpPr>
          <p:nvPr>
            <p:ph idx="1"/>
          </p:nvPr>
        </p:nvSpPr>
        <p:spPr>
          <a:xfrm>
            <a:off x="1069848" y="1696825"/>
            <a:ext cx="10058400" cy="4901938"/>
          </a:xfrm>
        </p:spPr>
        <p:txBody>
          <a:bodyPr>
            <a:normAutofit fontScale="62500" lnSpcReduction="20000"/>
          </a:bodyPr>
          <a:lstStyle/>
          <a:p>
            <a:r>
              <a:rPr lang="en-IN" sz="2400" dirty="0"/>
              <a:t>Abstract</a:t>
            </a:r>
            <a:endParaRPr lang="en-IN" sz="2200" dirty="0" smtClean="0"/>
          </a:p>
          <a:p>
            <a:r>
              <a:rPr lang="en-IN" sz="2200" dirty="0" smtClean="0"/>
              <a:t>Functional Requirements </a:t>
            </a:r>
          </a:p>
          <a:p>
            <a:r>
              <a:rPr lang="en-US" sz="2400" dirty="0" smtClean="0"/>
              <a:t>Non-Functional Requirements </a:t>
            </a:r>
          </a:p>
          <a:p>
            <a:r>
              <a:rPr lang="en-US" sz="2400" dirty="0"/>
              <a:t>Tools &amp; Technology </a:t>
            </a:r>
            <a:r>
              <a:rPr lang="en-US" sz="2400" dirty="0" smtClean="0"/>
              <a:t>Used</a:t>
            </a:r>
          </a:p>
          <a:p>
            <a:r>
              <a:rPr lang="en-US" sz="2400" dirty="0"/>
              <a:t>Industry </a:t>
            </a:r>
            <a:r>
              <a:rPr lang="en-US" sz="2400" dirty="0" smtClean="0"/>
              <a:t>Practices </a:t>
            </a:r>
          </a:p>
          <a:p>
            <a:r>
              <a:rPr lang="en-US" sz="2400" dirty="0"/>
              <a:t>Technical </a:t>
            </a:r>
            <a:r>
              <a:rPr lang="en-US" sz="2400" dirty="0" smtClean="0"/>
              <a:t>requirements &amp; Project Requirement</a:t>
            </a:r>
          </a:p>
          <a:p>
            <a:r>
              <a:rPr lang="en-US" sz="2400" dirty="0" smtClean="0"/>
              <a:t>Study of Existing </a:t>
            </a:r>
            <a:r>
              <a:rPr lang="en-US" sz="2400" dirty="0" smtClean="0"/>
              <a:t>Solution</a:t>
            </a:r>
          </a:p>
          <a:p>
            <a:r>
              <a:rPr lang="en-US" sz="2400" dirty="0" smtClean="0"/>
              <a:t>Problems Encountered</a:t>
            </a:r>
            <a:endParaRPr lang="en-US" sz="2400" dirty="0" smtClean="0"/>
          </a:p>
          <a:p>
            <a:r>
              <a:rPr lang="en-US" sz="2400" dirty="0" smtClean="0"/>
              <a:t>Design </a:t>
            </a:r>
            <a:r>
              <a:rPr lang="en-US" sz="2400" dirty="0"/>
              <a:t>and Implementation </a:t>
            </a:r>
            <a:r>
              <a:rPr lang="en-US" sz="2400" dirty="0" smtClean="0"/>
              <a:t>Details</a:t>
            </a:r>
          </a:p>
          <a:p>
            <a:r>
              <a:rPr lang="en-US" sz="2400" dirty="0" smtClean="0"/>
              <a:t>Requirement Details</a:t>
            </a:r>
          </a:p>
          <a:p>
            <a:r>
              <a:rPr lang="en-IN" sz="2400" dirty="0" smtClean="0"/>
              <a:t>UML Diagrams</a:t>
            </a:r>
          </a:p>
          <a:p>
            <a:r>
              <a:rPr lang="en-US" sz="2400" dirty="0" smtClean="0"/>
              <a:t>Coding Standards</a:t>
            </a:r>
          </a:p>
          <a:p>
            <a:r>
              <a:rPr lang="en-US" sz="2400" dirty="0" smtClean="0"/>
              <a:t>Learning Outcomes</a:t>
            </a:r>
          </a:p>
          <a:p>
            <a:r>
              <a:rPr lang="en-IN" sz="2400" dirty="0" smtClean="0"/>
              <a:t>Demo</a:t>
            </a:r>
            <a:endParaRPr lang="en-US" sz="2400" dirty="0" smtClean="0"/>
          </a:p>
          <a:p>
            <a:r>
              <a:rPr lang="en-IN" sz="2400" dirty="0" smtClean="0"/>
              <a:t>References</a:t>
            </a:r>
            <a:endParaRPr lang="en-IN" sz="2200" dirty="0"/>
          </a:p>
          <a:p>
            <a:endParaRPr lang="en-IN" sz="2200" dirty="0" smtClean="0"/>
          </a:p>
          <a:p>
            <a:endParaRPr lang="en-US" sz="2200" dirty="0"/>
          </a:p>
        </p:txBody>
      </p:sp>
    </p:spTree>
    <p:extLst>
      <p:ext uri="{BB962C8B-B14F-4D97-AF65-F5344CB8AC3E}">
        <p14:creationId xmlns:p14="http://schemas.microsoft.com/office/powerpoint/2010/main" val="3560434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US" dirty="0"/>
          </a:p>
        </p:txBody>
      </p:sp>
      <p:sp>
        <p:nvSpPr>
          <p:cNvPr id="3" name="Content Placeholder 2"/>
          <p:cNvSpPr>
            <a:spLocks noGrp="1"/>
          </p:cNvSpPr>
          <p:nvPr>
            <p:ph idx="1"/>
          </p:nvPr>
        </p:nvSpPr>
        <p:spPr/>
        <p:txBody>
          <a:bodyPr/>
          <a:lstStyle/>
          <a:p>
            <a:pPr algn="just"/>
            <a:r>
              <a:rPr lang="en-US" dirty="0"/>
              <a:t>Stocks, even known as equities, represent fractional ownership in a corporation, and the stock market is a platform for investors to buy and sell such investible assets. And a portfolio is a collection of most of an investor's stock market investments in various asset classes. This project is a Portfolio Management System that is used to keep track of stock trading information. This application contains a variety of stock records for managing significant transactions such as stock purchases and sales</a:t>
            </a:r>
            <a:r>
              <a:rPr lang="en-US" dirty="0" smtClean="0"/>
              <a:t>.</a:t>
            </a:r>
          </a:p>
          <a:p>
            <a:pPr algn="just"/>
            <a:r>
              <a:rPr lang="en-US" dirty="0"/>
              <a:t>With a portfolio like this, we can simply track and understand the performance of each of our investments. The major objectives of this initiative were to research potential investment possibilities, balance their risks and advantages logically, and make informed investment decisions.</a:t>
            </a:r>
          </a:p>
          <a:p>
            <a:endParaRPr lang="en-US" dirty="0"/>
          </a:p>
        </p:txBody>
      </p:sp>
    </p:spTree>
    <p:extLst>
      <p:ext uri="{BB962C8B-B14F-4D97-AF65-F5344CB8AC3E}">
        <p14:creationId xmlns:p14="http://schemas.microsoft.com/office/powerpoint/2010/main" val="31040434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of functional requirements (Scope of the Project)</a:t>
            </a:r>
          </a:p>
        </p:txBody>
      </p:sp>
      <p:sp>
        <p:nvSpPr>
          <p:cNvPr id="3" name="Content Placeholder 2"/>
          <p:cNvSpPr>
            <a:spLocks noGrp="1"/>
          </p:cNvSpPr>
          <p:nvPr>
            <p:ph idx="1"/>
          </p:nvPr>
        </p:nvSpPr>
        <p:spPr>
          <a:xfrm>
            <a:off x="1069848" y="2498102"/>
            <a:ext cx="10058400" cy="3674097"/>
          </a:xfrm>
        </p:spPr>
        <p:txBody>
          <a:bodyPr/>
          <a:lstStyle/>
          <a:p>
            <a:pPr lvl="0" algn="just">
              <a:lnSpc>
                <a:spcPct val="150000"/>
              </a:lnSpc>
            </a:pPr>
            <a:r>
              <a:rPr lang="en-GB" dirty="0"/>
              <a:t>Add new portfolio </a:t>
            </a:r>
            <a:endParaRPr lang="en-US" dirty="0"/>
          </a:p>
          <a:p>
            <a:pPr lvl="0" algn="just">
              <a:lnSpc>
                <a:spcPct val="150000"/>
              </a:lnSpc>
            </a:pPr>
            <a:r>
              <a:rPr lang="en-GB" dirty="0"/>
              <a:t>Add new stocks</a:t>
            </a:r>
            <a:r>
              <a:rPr lang="en-US" dirty="0"/>
              <a:t>, its quantity, purchase price</a:t>
            </a:r>
          </a:p>
          <a:p>
            <a:pPr lvl="0" algn="just">
              <a:lnSpc>
                <a:spcPct val="150000"/>
              </a:lnSpc>
            </a:pPr>
            <a:r>
              <a:rPr lang="en-US" dirty="0"/>
              <a:t>View Summary of all the shares in his portfolio. </a:t>
            </a:r>
          </a:p>
          <a:p>
            <a:pPr lvl="0" algn="just">
              <a:lnSpc>
                <a:spcPct val="150000"/>
              </a:lnSpc>
            </a:pPr>
            <a:r>
              <a:rPr lang="en-US" dirty="0"/>
              <a:t>View all the different shares, total shares, current price, profit/loss and net profit/loss of the portfolio. </a:t>
            </a:r>
          </a:p>
          <a:p>
            <a:pPr lvl="0" algn="just">
              <a:lnSpc>
                <a:spcPct val="150000"/>
              </a:lnSpc>
            </a:pPr>
            <a:r>
              <a:rPr lang="en-US" dirty="0"/>
              <a:t>Add different assets like Mutual Funds, Debts etc.</a:t>
            </a:r>
          </a:p>
          <a:p>
            <a:pPr>
              <a:lnSpc>
                <a:spcPct val="150000"/>
              </a:lnSpc>
            </a:pPr>
            <a:endParaRPr lang="en-US" dirty="0"/>
          </a:p>
        </p:txBody>
      </p:sp>
    </p:spTree>
    <p:extLst>
      <p:ext uri="{BB962C8B-B14F-4D97-AF65-F5344CB8AC3E}">
        <p14:creationId xmlns:p14="http://schemas.microsoft.com/office/powerpoint/2010/main" val="3333649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of nonfunctional requirements</a:t>
            </a:r>
          </a:p>
        </p:txBody>
      </p:sp>
      <p:sp>
        <p:nvSpPr>
          <p:cNvPr id="3" name="Content Placeholder 2"/>
          <p:cNvSpPr>
            <a:spLocks noGrp="1"/>
          </p:cNvSpPr>
          <p:nvPr>
            <p:ph idx="1"/>
          </p:nvPr>
        </p:nvSpPr>
        <p:spPr/>
        <p:txBody>
          <a:bodyPr/>
          <a:lstStyle/>
          <a:p>
            <a:pPr algn="just">
              <a:lnSpc>
                <a:spcPct val="150000"/>
              </a:lnSpc>
            </a:pPr>
            <a:r>
              <a:rPr lang="en-US" dirty="0"/>
              <a:t>Availability:</a:t>
            </a:r>
          </a:p>
          <a:p>
            <a:pPr lvl="1" algn="just">
              <a:lnSpc>
                <a:spcPct val="150000"/>
              </a:lnSpc>
            </a:pPr>
            <a:r>
              <a:rPr lang="en-US" dirty="0" smtClean="0"/>
              <a:t>Application </a:t>
            </a:r>
            <a:r>
              <a:rPr lang="en-US" dirty="0"/>
              <a:t>should be available 24 hours a day.</a:t>
            </a:r>
          </a:p>
          <a:p>
            <a:pPr algn="just">
              <a:lnSpc>
                <a:spcPct val="150000"/>
              </a:lnSpc>
            </a:pPr>
            <a:r>
              <a:rPr lang="en-US" dirty="0"/>
              <a:t>Security Requirements:</a:t>
            </a:r>
          </a:p>
          <a:p>
            <a:pPr lvl="1" algn="just">
              <a:lnSpc>
                <a:spcPct val="150000"/>
              </a:lnSpc>
            </a:pPr>
            <a:r>
              <a:rPr lang="en-US" dirty="0"/>
              <a:t>Users’ accessibility is censured in all ways.</a:t>
            </a:r>
          </a:p>
          <a:p>
            <a:pPr lvl="1" algn="just">
              <a:lnSpc>
                <a:spcPct val="150000"/>
              </a:lnSpc>
            </a:pPr>
            <a:r>
              <a:rPr lang="en-US" dirty="0"/>
              <a:t>Salesforce App security.</a:t>
            </a:r>
          </a:p>
          <a:p>
            <a:endParaRPr lang="en-US" dirty="0"/>
          </a:p>
        </p:txBody>
      </p:sp>
    </p:spTree>
    <p:extLst>
      <p:ext uri="{BB962C8B-B14F-4D97-AF65-F5344CB8AC3E}">
        <p14:creationId xmlns:p14="http://schemas.microsoft.com/office/powerpoint/2010/main" val="3046961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F672C6-7269-4199-A462-6091B2A14BC3}"/>
              </a:ext>
            </a:extLst>
          </p:cNvPr>
          <p:cNvSpPr>
            <a:spLocks noGrp="1"/>
          </p:cNvSpPr>
          <p:nvPr>
            <p:ph type="title"/>
          </p:nvPr>
        </p:nvSpPr>
        <p:spPr/>
        <p:txBody>
          <a:bodyPr>
            <a:normAutofit/>
          </a:bodyPr>
          <a:lstStyle/>
          <a:p>
            <a:r>
              <a:rPr lang="en-US" dirty="0"/>
              <a:t>Tools </a:t>
            </a:r>
            <a:r>
              <a:rPr lang="en-US" dirty="0" smtClean="0"/>
              <a:t>&amp; </a:t>
            </a:r>
            <a:r>
              <a:rPr lang="en-US" dirty="0"/>
              <a:t>Technology </a:t>
            </a:r>
            <a:r>
              <a:rPr lang="en-US" dirty="0" smtClean="0"/>
              <a:t>Used</a:t>
            </a:r>
            <a:endParaRPr lang="en-IN" dirty="0"/>
          </a:p>
        </p:txBody>
      </p:sp>
      <p:sp>
        <p:nvSpPr>
          <p:cNvPr id="3" name="Content Placeholder 2">
            <a:extLst>
              <a:ext uri="{FF2B5EF4-FFF2-40B4-BE49-F238E27FC236}">
                <a16:creationId xmlns:a16="http://schemas.microsoft.com/office/drawing/2014/main" xmlns="" id="{9C1AD8E5-4B8C-4499-B810-56F640385089}"/>
              </a:ext>
            </a:extLst>
          </p:cNvPr>
          <p:cNvSpPr>
            <a:spLocks noGrp="1"/>
          </p:cNvSpPr>
          <p:nvPr>
            <p:ph idx="1"/>
          </p:nvPr>
        </p:nvSpPr>
        <p:spPr>
          <a:xfrm>
            <a:off x="1069848" y="1932495"/>
            <a:ext cx="10058400" cy="4487159"/>
          </a:xfrm>
        </p:spPr>
        <p:txBody>
          <a:bodyPr>
            <a:normAutofit fontScale="92500" lnSpcReduction="10000"/>
          </a:bodyPr>
          <a:lstStyle/>
          <a:p>
            <a:pPr algn="just"/>
            <a:r>
              <a:rPr lang="en-US" sz="2400" b="1" dirty="0" smtClean="0"/>
              <a:t>Salesforce</a:t>
            </a:r>
            <a:endParaRPr lang="en-US" sz="2400" dirty="0"/>
          </a:p>
          <a:p>
            <a:pPr lvl="1" algn="just"/>
            <a:r>
              <a:rPr lang="en-US" sz="2200" dirty="0" smtClean="0"/>
              <a:t>Salesforce </a:t>
            </a:r>
            <a:r>
              <a:rPr lang="en-US" sz="2200" dirty="0"/>
              <a:t>technology is based on cloud computing. This Salesforce CRM platform helps us to use it as a web CRM. This is customer success platform making use of all the available technology to help build streamline requirements and satisfy customer’s needs.</a:t>
            </a:r>
          </a:p>
          <a:p>
            <a:pPr algn="just"/>
            <a:r>
              <a:rPr lang="en-US" sz="2400" b="1" dirty="0" smtClean="0"/>
              <a:t>Workbench</a:t>
            </a:r>
            <a:endParaRPr lang="en-US" sz="2400" dirty="0"/>
          </a:p>
          <a:p>
            <a:pPr lvl="1" algn="just"/>
            <a:r>
              <a:rPr lang="en-US" sz="2200" dirty="0"/>
              <a:t>Workbench is a powerful application that helps developers interacts with their Salesforce data. We have used this technology to Process records asynchronously via Bulk API for insert, update, upsert, delete, export data, and much </a:t>
            </a:r>
            <a:r>
              <a:rPr lang="en-US" sz="2200" dirty="0" smtClean="0"/>
              <a:t>more.</a:t>
            </a:r>
          </a:p>
          <a:p>
            <a:pPr algn="just"/>
            <a:r>
              <a:rPr lang="en-US" sz="2400" b="1" dirty="0"/>
              <a:t>Salesforce Apex </a:t>
            </a:r>
            <a:r>
              <a:rPr lang="en-US" sz="2400" b="1" dirty="0" smtClean="0"/>
              <a:t>Trigger</a:t>
            </a:r>
            <a:endParaRPr lang="en-US" sz="2400" dirty="0"/>
          </a:p>
          <a:p>
            <a:pPr lvl="1" algn="just"/>
            <a:r>
              <a:rPr lang="en-US" sz="2200" dirty="0"/>
              <a:t>Apex is a programming language similar to Java, used to develop and enhance the Salesforce CRM application. We have used this feature to access data from the CRM’s database and manipulate it as well by using an API (application user interface). </a:t>
            </a:r>
            <a:r>
              <a:rPr lang="en-US" sz="2200" dirty="0" smtClean="0"/>
              <a:t> </a:t>
            </a:r>
            <a:endParaRPr lang="en-IN" sz="2200" dirty="0" smtClean="0"/>
          </a:p>
        </p:txBody>
      </p:sp>
    </p:spTree>
    <p:extLst>
      <p:ext uri="{BB962C8B-B14F-4D97-AF65-F5344CB8AC3E}">
        <p14:creationId xmlns:p14="http://schemas.microsoft.com/office/powerpoint/2010/main" val="25671236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Industry practices adopted while developing the project</a:t>
            </a:r>
          </a:p>
        </p:txBody>
      </p:sp>
      <p:sp>
        <p:nvSpPr>
          <p:cNvPr id="3" name="Content Placeholder 2"/>
          <p:cNvSpPr>
            <a:spLocks noGrp="1"/>
          </p:cNvSpPr>
          <p:nvPr>
            <p:ph idx="1"/>
          </p:nvPr>
        </p:nvSpPr>
        <p:spPr>
          <a:xfrm>
            <a:off x="1069848" y="2121408"/>
            <a:ext cx="5208404" cy="4050792"/>
          </a:xfrm>
        </p:spPr>
        <p:txBody>
          <a:bodyPr>
            <a:normAutofit fontScale="92500"/>
          </a:bodyPr>
          <a:lstStyle/>
          <a:p>
            <a:pPr algn="just">
              <a:lnSpc>
                <a:spcPct val="100000"/>
              </a:lnSpc>
            </a:pPr>
            <a:r>
              <a:rPr lang="en-US" dirty="0" smtClean="0"/>
              <a:t>Salesforce uses Customer </a:t>
            </a:r>
            <a:r>
              <a:rPr lang="en-US" dirty="0"/>
              <a:t>relationship management (CRM) </a:t>
            </a:r>
            <a:r>
              <a:rPr lang="en-US" dirty="0" smtClean="0"/>
              <a:t>in </a:t>
            </a:r>
            <a:r>
              <a:rPr lang="en-US" dirty="0"/>
              <a:t>which a business or other organization </a:t>
            </a:r>
            <a:r>
              <a:rPr lang="en-US" dirty="0" smtClean="0"/>
              <a:t>administers </a:t>
            </a:r>
            <a:r>
              <a:rPr lang="en-US" dirty="0"/>
              <a:t>interactions with customers, typically using data analysis to study large amounts of </a:t>
            </a:r>
            <a:r>
              <a:rPr lang="en-US" dirty="0" smtClean="0"/>
              <a:t>information</a:t>
            </a:r>
            <a:r>
              <a:rPr lang="en-US" dirty="0" smtClean="0"/>
              <a:t>. </a:t>
            </a:r>
            <a:r>
              <a:rPr lang="en-IN" dirty="0" smtClean="0"/>
              <a:t>In </a:t>
            </a:r>
            <a:r>
              <a:rPr lang="en-IN" dirty="0" smtClean="0"/>
              <a:t>the Figure it shows that how a Student is engage in an institute via CRM.</a:t>
            </a:r>
          </a:p>
          <a:p>
            <a:pPr algn="just">
              <a:lnSpc>
                <a:spcPct val="100000"/>
              </a:lnSpc>
            </a:pPr>
            <a:r>
              <a:rPr lang="en-US" dirty="0"/>
              <a:t>Stock &amp; Portfolio Management System that is used to keep track of stock trading information. This application contains a variety of stock records for managing significant transactions such as stock purchases and sales.</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2790" y="2460395"/>
            <a:ext cx="4584419" cy="3307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41694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requirements</a:t>
            </a:r>
            <a:endParaRPr lang="en-US" dirty="0"/>
          </a:p>
        </p:txBody>
      </p:sp>
      <p:sp>
        <p:nvSpPr>
          <p:cNvPr id="3" name="Content Placeholder 2"/>
          <p:cNvSpPr>
            <a:spLocks noGrp="1"/>
          </p:cNvSpPr>
          <p:nvPr>
            <p:ph idx="1"/>
          </p:nvPr>
        </p:nvSpPr>
        <p:spPr/>
        <p:txBody>
          <a:bodyPr/>
          <a:lstStyle/>
          <a:p>
            <a:pPr lvl="0" algn="just">
              <a:lnSpc>
                <a:spcPct val="150000"/>
              </a:lnSpc>
            </a:pPr>
            <a:r>
              <a:rPr lang="en-US" dirty="0"/>
              <a:t>At least 5 GB of RAM, with 2 GB available for Salesforce browser tabs.</a:t>
            </a:r>
          </a:p>
          <a:p>
            <a:pPr lvl="0" algn="just">
              <a:lnSpc>
                <a:spcPct val="150000"/>
              </a:lnSpc>
            </a:pPr>
            <a:r>
              <a:rPr lang="en-US" dirty="0"/>
              <a:t>An Octane 2.0 score of 20,000 or greater.</a:t>
            </a:r>
          </a:p>
          <a:p>
            <a:pPr lvl="0" algn="just">
              <a:lnSpc>
                <a:spcPct val="150000"/>
              </a:lnSpc>
            </a:pPr>
            <a:r>
              <a:rPr lang="en-US" dirty="0"/>
              <a:t>Network latency of 200 ms or less.</a:t>
            </a:r>
          </a:p>
          <a:p>
            <a:pPr lvl="0" algn="just">
              <a:lnSpc>
                <a:spcPct val="150000"/>
              </a:lnSpc>
            </a:pPr>
            <a:r>
              <a:rPr lang="en-US" dirty="0"/>
              <a:t>Download speed of 1 Mbps or greater.</a:t>
            </a:r>
          </a:p>
          <a:p>
            <a:endParaRPr lang="en-US" dirty="0"/>
          </a:p>
        </p:txBody>
      </p:sp>
    </p:spTree>
    <p:extLst>
      <p:ext uri="{BB962C8B-B14F-4D97-AF65-F5344CB8AC3E}">
        <p14:creationId xmlns:p14="http://schemas.microsoft.com/office/powerpoint/2010/main" val="42844727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
  <TotalTime>3480</TotalTime>
  <Words>1646</Words>
  <Application>Microsoft Office PowerPoint</Application>
  <PresentationFormat>Custom</PresentationFormat>
  <Paragraphs>143</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Wood Type</vt:lpstr>
      <vt:lpstr>Software Project Major IT447  A. Y. 2021-22</vt:lpstr>
      <vt:lpstr>Stock portfolio project</vt:lpstr>
      <vt:lpstr>Outline of the presentation</vt:lpstr>
      <vt:lpstr>Abstract</vt:lpstr>
      <vt:lpstr>List of functional requirements (Scope of the Project)</vt:lpstr>
      <vt:lpstr>List of nonfunctional requirements</vt:lpstr>
      <vt:lpstr>Tools &amp; Technology Used</vt:lpstr>
      <vt:lpstr>Industry practices adopted while developing the project</vt:lpstr>
      <vt:lpstr>Technical requirements</vt:lpstr>
      <vt:lpstr>project requirement</vt:lpstr>
      <vt:lpstr>STUDY OF EXISTING SOLUTION</vt:lpstr>
      <vt:lpstr>PROBLEMs ENCOUNTERED</vt:lpstr>
      <vt:lpstr>Design and Implementation Details</vt:lpstr>
      <vt:lpstr>REQUIREMENT DETAILS</vt:lpstr>
      <vt:lpstr>Cnt…</vt:lpstr>
      <vt:lpstr>Entity - Relationship diagram</vt:lpstr>
      <vt:lpstr>CORRELATION OF ENTITY</vt:lpstr>
      <vt:lpstr>FLOW OF THE PROJECT</vt:lpstr>
      <vt:lpstr>USER REQUIREMENTS</vt:lpstr>
      <vt:lpstr>USER INTERACTION WITH OBJECTs</vt:lpstr>
      <vt:lpstr>CODING STANDARDS</vt:lpstr>
      <vt:lpstr>Further planning for Project</vt:lpstr>
      <vt:lpstr>Learning outcome till date</vt:lpstr>
      <vt:lpstr>DEMO</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CE244 Software Group Project  A. Y. 2019-20</dc:title>
  <dc:creator>Hardev Khandhar</dc:creator>
  <cp:lastModifiedBy>DELL</cp:lastModifiedBy>
  <cp:revision>120</cp:revision>
  <dcterms:created xsi:type="dcterms:W3CDTF">2019-09-01T05:10:08Z</dcterms:created>
  <dcterms:modified xsi:type="dcterms:W3CDTF">2022-04-29T18:41:12Z</dcterms:modified>
</cp:coreProperties>
</file>