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532" r:id="rId2"/>
    <p:sldId id="257" r:id="rId3"/>
    <p:sldId id="258" r:id="rId4"/>
    <p:sldId id="259" r:id="rId5"/>
    <p:sldId id="260" r:id="rId6"/>
    <p:sldId id="533" r:id="rId7"/>
    <p:sldId id="534" r:id="rId8"/>
    <p:sldId id="546" r:id="rId9"/>
    <p:sldId id="547" r:id="rId10"/>
    <p:sldId id="535" r:id="rId11"/>
    <p:sldId id="536" r:id="rId12"/>
    <p:sldId id="537" r:id="rId13"/>
    <p:sldId id="538" r:id="rId14"/>
    <p:sldId id="539" r:id="rId15"/>
    <p:sldId id="540" r:id="rId16"/>
    <p:sldId id="541" r:id="rId17"/>
    <p:sldId id="542" r:id="rId18"/>
    <p:sldId id="543" r:id="rId19"/>
    <p:sldId id="544" r:id="rId20"/>
    <p:sldId id="5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, Ravi" userId="92439b7e-1f17-4f8f-80e7-2a61dec44369" providerId="ADAL" clId="{5FD59B67-8715-4D35-B5ED-7D36E3B117C4}"/>
    <pc:docChg chg="addSld">
      <pc:chgData name="Prakash, Ravi" userId="92439b7e-1f17-4f8f-80e7-2a61dec44369" providerId="ADAL" clId="{5FD59B67-8715-4D35-B5ED-7D36E3B117C4}" dt="2021-06-07T22:26:20.157" v="1" actId="2890"/>
      <pc:docMkLst>
        <pc:docMk/>
      </pc:docMkLst>
      <pc:sldChg chg="new">
        <pc:chgData name="Prakash, Ravi" userId="92439b7e-1f17-4f8f-80e7-2a61dec44369" providerId="ADAL" clId="{5FD59B67-8715-4D35-B5ED-7D36E3B117C4}" dt="2021-06-07T22:26:12.509" v="0" actId="680"/>
        <pc:sldMkLst>
          <pc:docMk/>
          <pc:sldMk cId="2649869836" sldId="546"/>
        </pc:sldMkLst>
      </pc:sldChg>
      <pc:sldChg chg="add">
        <pc:chgData name="Prakash, Ravi" userId="92439b7e-1f17-4f8f-80e7-2a61dec44369" providerId="ADAL" clId="{5FD59B67-8715-4D35-B5ED-7D36E3B117C4}" dt="2021-06-07T22:26:20.157" v="1" actId="2890"/>
        <pc:sldMkLst>
          <pc:docMk/>
          <pc:sldMk cId="2682128434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D6D00-50DB-481C-B534-52608C59B812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524FD-82BD-451E-85D3-7C7052380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D330A-016B-4961-976B-EAC4014F3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1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D4F1E7-DADB-4C8A-BEB3-B6B6DCC8EFC2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28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F4114E8-1787-4601-8BA6-39ED6C2EA495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864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8D50CB-4C1B-4B5D-BC6B-CA02AD886D27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04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29B540B-CC68-419A-9C4E-0DC4D25384AF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5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64D8E6-4FA3-4E58-BC62-EACACA84CA88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93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8DE696-41D6-406F-879F-4BC9A120B3CF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84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6A6B45-A46A-40DA-AA85-60FA1CAED9D9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71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AE6EAB-CACE-488E-80D8-2F5207D83D1D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0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FE866E-94DD-43BF-A8BA-997BC9886A8E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2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1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3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F75D0F-73F9-40CF-B8BC-E00A02AD09C7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73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3992D5-09BD-40EC-8776-87296FBE3407}" type="slidenum">
              <a:rPr lang="en-US" altLang="en-US">
                <a:latin typeface="Helvetica" panose="020B0604020202020204" pitchFamily="34" charset="0"/>
              </a:rPr>
              <a:pPr/>
              <a:t>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3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3D8322-71A5-4621-AEE1-C2054FD5A889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E9D852-DA98-49FA-9347-B18DA0B49B28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06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F81148-9A2E-4B17-8044-35F3DCA94070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12ACF7-89C4-4CC1-9DD4-1FC43265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86603C-3D77-4476-80A7-6A4624FC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DallasRavi Prakash, U.T. Dallas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5F6F7C-AAE5-4863-BC89-95FECF3A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DA755-BDDC-4987-BED2-570DB967A6B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1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AA841-9C64-4CDF-8456-47C10D899EA7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solidFill>
            <a:schemeClr val="accent6">
              <a:lumMod val="60000"/>
              <a:lumOff val="40000"/>
            </a:schemeClr>
          </a:solidFill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69D5C-ADBC-4531-A9CE-657A3FCBF3B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3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35EB8-D09D-41E6-8757-4DD9441AEAA2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30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81000"/>
            <a:ext cx="109728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53B1A-E9B6-40CB-A56B-4A65786CB7F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4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3988C-26C9-4906-8E95-F1E6D820583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5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609600" y="3048000"/>
            <a:ext cx="109728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609600" y="4800600"/>
            <a:ext cx="109728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4620768" y="6553200"/>
            <a:ext cx="2950464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8631936" y="6705600"/>
            <a:ext cx="3560064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53599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609600" y="2179320"/>
            <a:ext cx="109728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609600" y="3063240"/>
            <a:ext cx="109728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609600" y="3947160"/>
            <a:ext cx="109728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609600" y="4831080"/>
            <a:ext cx="109728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609600" y="5715000"/>
            <a:ext cx="109728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4620768" y="6553200"/>
            <a:ext cx="2950464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6705600"/>
            <a:ext cx="3560064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18119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50" y="6553200"/>
            <a:ext cx="2945301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0" y="6705600"/>
            <a:ext cx="3556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600418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609600" y="2514600"/>
            <a:ext cx="109728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609600" y="3810000"/>
            <a:ext cx="109728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609600" y="5029200"/>
            <a:ext cx="109728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4620768" y="6553200"/>
            <a:ext cx="2950464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8631936" y="6705600"/>
            <a:ext cx="3560064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3734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609600" y="3810000"/>
            <a:ext cx="109728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4620768" y="6553200"/>
            <a:ext cx="2950464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8631936" y="6705599"/>
            <a:ext cx="3560064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4758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t>Ravi Prakash, U.T. Dallas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E6A26D4-A8C0-4BEC-9289-2A1BD3E3724C}" type="slidenum">
              <a:rPr lang="en-US" altLang="en-US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5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4344D-8F54-42D6-B641-4F80186DD58A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FE29E-F251-4345-9876-4D8407F18B4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0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0AAA6-726A-443B-B867-418BCC632945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6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64EFA-14BF-4BBA-BA02-B371EB8C44B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A38D4-99FE-499C-84F2-DC1C7C8E2B4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6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b"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F4038-177A-4A39-BE55-67E69EA3D5A5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9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b"/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4D2EF-294E-4F5C-B2C2-08701712C35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3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D293-44E1-4B60-A12D-F086855C5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C69A-86F4-4BA3-8B5C-3639A0FF4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t>Ravi Prakash, U.T. Dallas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0078B-015A-4E20-B859-DA389DD9D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E6A26D4-A8C0-4BEC-9289-2A1BD3E3724C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7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80" r:id="rId18"/>
    <p:sldLayoutId id="2147483682" r:id="rId19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Systems: 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Ravi Prakash</a:t>
            </a:r>
          </a:p>
        </p:txBody>
      </p:sp>
    </p:spTree>
    <p:extLst>
      <p:ext uri="{BB962C8B-B14F-4D97-AF65-F5344CB8AC3E}">
        <p14:creationId xmlns:p14="http://schemas.microsoft.com/office/powerpoint/2010/main" val="263290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User threads </a:t>
            </a:r>
            <a:r>
              <a:rPr lang="en-US" altLang="en-US" dirty="0"/>
              <a:t>- management done by user-level threads library</a:t>
            </a:r>
          </a:p>
          <a:p>
            <a:r>
              <a:rPr lang="en-US" altLang="en-US" dirty="0"/>
              <a:t>Three primary thread libraries:</a:t>
            </a:r>
          </a:p>
          <a:p>
            <a:pPr lvl="1"/>
            <a:r>
              <a:rPr lang="en-US" altLang="en-US" dirty="0"/>
              <a:t> POSIX </a:t>
            </a:r>
            <a:r>
              <a:rPr lang="en-US" altLang="en-US" dirty="0" err="1">
                <a:solidFill>
                  <a:srgbClr val="FF0000"/>
                </a:solidFill>
              </a:rPr>
              <a:t>Pthreads</a:t>
            </a:r>
            <a:endParaRPr lang="en-US" altLang="en-US" i="1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 Windows threads</a:t>
            </a:r>
          </a:p>
          <a:p>
            <a:pPr lvl="1"/>
            <a:r>
              <a:rPr lang="en-US" altLang="en-US" dirty="0"/>
              <a:t> Java threads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r>
              <a:rPr lang="en-US" altLang="en-US" dirty="0"/>
              <a:t>Examples – virtually all general purpose operating systems, including:</a:t>
            </a:r>
          </a:p>
          <a:p>
            <a:pPr lvl="1"/>
            <a:r>
              <a:rPr lang="en-US" altLang="en-US" dirty="0"/>
              <a:t>Windows </a:t>
            </a:r>
          </a:p>
          <a:p>
            <a:pPr lvl="1"/>
            <a:r>
              <a:rPr lang="en-US" altLang="en-US" dirty="0"/>
              <a:t>Solaris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Tru64 UNIX</a:t>
            </a:r>
          </a:p>
          <a:p>
            <a:pPr lvl="1"/>
            <a:r>
              <a:rPr lang="en-US" altLang="en-US" dirty="0"/>
              <a:t>Mac OS X</a:t>
            </a:r>
          </a:p>
          <a:p>
            <a:pPr lvl="1"/>
            <a:endParaRPr lang="en-US" alt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</p:spTree>
    <p:extLst>
      <p:ext uri="{BB962C8B-B14F-4D97-AF65-F5344CB8AC3E}">
        <p14:creationId xmlns:p14="http://schemas.microsoft.com/office/powerpoint/2010/main" val="298418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</a:t>
            </a:r>
            <a:r>
              <a:rPr lang="en-US" altLang="en-US" dirty="0" err="1"/>
              <a:t>muticore</a:t>
            </a:r>
            <a:r>
              <a:rPr lang="en-US" altLang="en-US" dirty="0"/>
              <a:t> system because only one may be in kernel at a time</a:t>
            </a:r>
          </a:p>
          <a:p>
            <a:r>
              <a:rPr lang="en-US" altLang="en-US" dirty="0"/>
              <a:t>Few systems currently use this model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Solaris Green Threads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GNU Portable Threads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Many-to-One</a:t>
            </a:r>
          </a:p>
        </p:txBody>
      </p:sp>
      <p:pic>
        <p:nvPicPr>
          <p:cNvPr id="16388" name="Picture 1" descr="4_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952" y="3193415"/>
            <a:ext cx="27432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3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Each user-level thread maps to kernel thread</a:t>
            </a:r>
          </a:p>
          <a:p>
            <a:r>
              <a:rPr lang="en-US" altLang="en-US" dirty="0"/>
              <a:t>Creating a user-level thread creates a kernel thread</a:t>
            </a:r>
          </a:p>
          <a:p>
            <a:r>
              <a:rPr lang="en-US" altLang="en-US" dirty="0"/>
              <a:t>More concurrency than many-to-one</a:t>
            </a:r>
          </a:p>
          <a:p>
            <a:r>
              <a:rPr lang="en-US" altLang="en-US" dirty="0"/>
              <a:t>Number of threads per process sometimes restricted due to overhead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Solaris 9 and later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One-to-One</a:t>
            </a:r>
          </a:p>
        </p:txBody>
      </p:sp>
      <p:pic>
        <p:nvPicPr>
          <p:cNvPr id="17412" name="Picture 1" descr="4_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1" y="4003675"/>
            <a:ext cx="4475163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36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Similar to M:M, except that it allows a user thread to be </a:t>
            </a:r>
            <a:r>
              <a:rPr lang="en-US" altLang="en-US" b="1"/>
              <a:t>bound</a:t>
            </a:r>
            <a:r>
              <a:rPr lang="en-US" altLang="en-US"/>
              <a:t> to kernel thread</a:t>
            </a:r>
          </a:p>
          <a:p>
            <a:r>
              <a:rPr lang="en-US" altLang="en-US"/>
              <a:t>Examples</a:t>
            </a:r>
          </a:p>
          <a:p>
            <a:pPr lvl="1"/>
            <a:r>
              <a:rPr lang="en-US" altLang="en-US"/>
              <a:t>IRIX</a:t>
            </a:r>
          </a:p>
          <a:p>
            <a:pPr lvl="1"/>
            <a:r>
              <a:rPr lang="en-US" altLang="en-US"/>
              <a:t>HP-UX</a:t>
            </a:r>
          </a:p>
          <a:p>
            <a:pPr lvl="1"/>
            <a:r>
              <a:rPr lang="en-US" altLang="en-US"/>
              <a:t>Tru64 UNIX</a:t>
            </a:r>
          </a:p>
          <a:p>
            <a:pPr lvl="1"/>
            <a:r>
              <a:rPr lang="en-US" altLang="en-US"/>
              <a:t>Solaris 8 and earlier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Two-level Model</a:t>
            </a:r>
          </a:p>
        </p:txBody>
      </p:sp>
      <p:pic>
        <p:nvPicPr>
          <p:cNvPr id="19460" name="Picture 1" descr="4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39146"/>
            <a:ext cx="37782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60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Growing in popularity as numbers of threads increase, program correctness more difficult with explicit threads</a:t>
            </a:r>
          </a:p>
          <a:p>
            <a:r>
              <a:rPr lang="en-US" altLang="en-US" dirty="0"/>
              <a:t>Creation and management of threads done by compilers and run-time libraries rather than programmers</a:t>
            </a:r>
          </a:p>
          <a:p>
            <a:r>
              <a:rPr lang="en-US" altLang="en-US" dirty="0"/>
              <a:t>Three methods explored</a:t>
            </a:r>
          </a:p>
          <a:p>
            <a:pPr lvl="1"/>
            <a:r>
              <a:rPr lang="en-US" altLang="en-US" dirty="0"/>
              <a:t>Thread Pools</a:t>
            </a:r>
          </a:p>
          <a:p>
            <a:pPr lvl="1"/>
            <a:r>
              <a:rPr lang="en-US" altLang="en-US" dirty="0"/>
              <a:t>OpenMP</a:t>
            </a:r>
          </a:p>
          <a:p>
            <a:pPr lvl="1"/>
            <a:r>
              <a:rPr lang="en-US" altLang="en-US" dirty="0"/>
              <a:t>Grand Central Dispatch: Apple</a:t>
            </a:r>
          </a:p>
          <a:p>
            <a:r>
              <a:rPr lang="en-US" altLang="en-US" dirty="0"/>
              <a:t>Other methods include Microsoft Threading Building Blocks (TBB),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package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Implicit Threading</a:t>
            </a:r>
          </a:p>
        </p:txBody>
      </p:sp>
    </p:spTree>
    <p:extLst>
      <p:ext uri="{BB962C8B-B14F-4D97-AF65-F5344CB8AC3E}">
        <p14:creationId xmlns:p14="http://schemas.microsoft.com/office/powerpoint/2010/main" val="46708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Create a number of threads in a pool where they await work</a:t>
            </a:r>
          </a:p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Usually slightly faster to service a request with an existing thread than create a new thread</a:t>
            </a:r>
          </a:p>
          <a:p>
            <a:pPr lvl="1"/>
            <a:r>
              <a:rPr lang="en-US" altLang="en-US" dirty="0"/>
              <a:t>Allows the number of threads in the application(s) to be bound to the size of the pool</a:t>
            </a:r>
          </a:p>
          <a:p>
            <a:pPr lvl="1"/>
            <a:r>
              <a:rPr lang="en-US" altLang="en-US" dirty="0"/>
              <a:t>Separating task to be performed from mechanics of creating task allows different strategies for running task</a:t>
            </a:r>
          </a:p>
          <a:p>
            <a:pPr lvl="2"/>
            <a:r>
              <a:rPr lang="en-US" altLang="en-US" dirty="0"/>
              <a:t>Tasks could be scheduled to run periodically</a:t>
            </a:r>
          </a:p>
          <a:p>
            <a:r>
              <a:rPr lang="en-US" altLang="en-US" dirty="0"/>
              <a:t>Windows API supports thread pools: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Thread Pools</a:t>
            </a:r>
          </a:p>
        </p:txBody>
      </p:sp>
      <p:pic>
        <p:nvPicPr>
          <p:cNvPr id="31748" name="Picture 1" descr="Screen Shot 2012-12-04 at 9.17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13" y="4766945"/>
            <a:ext cx="4889029" cy="108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00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Does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/>
              <a:t>duplicate only the calling thread or all threads?</a:t>
            </a:r>
          </a:p>
          <a:p>
            <a:pPr lvl="1"/>
            <a:r>
              <a:rPr lang="en-US" altLang="en-US"/>
              <a:t>Some UNIXes have two versions of fork</a:t>
            </a:r>
          </a:p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altLang="en-US"/>
              <a:t>usually works as normal – replace the running process including all threads</a:t>
            </a:r>
          </a:p>
          <a:p>
            <a:pPr lvl="1"/>
            <a:endParaRPr lang="en-US" alt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Semantics of fork() and exec()</a:t>
            </a:r>
          </a:p>
        </p:txBody>
      </p:sp>
    </p:spTree>
    <p:extLst>
      <p:ext uri="{BB962C8B-B14F-4D97-AF65-F5344CB8AC3E}">
        <p14:creationId xmlns:p14="http://schemas.microsoft.com/office/powerpoint/2010/main" val="253026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Signals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are used in UNIX systems to notify a process that a particular event has occurred.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is used to process signals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generated by particular event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delivered to a process</a:t>
            </a:r>
          </a:p>
          <a:p>
            <a:pPr marL="798989" lvl="1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Signal is handled by one of two signal handlers: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default</a:t>
            </a:r>
          </a:p>
          <a:p>
            <a:pPr marL="1142366" lvl="2" indent="-342265">
              <a:buFont typeface="Webding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user-defined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Every signal has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default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that kernel runs when handling signal</a:t>
            </a:r>
          </a:p>
          <a:p>
            <a:pPr marL="685800" lvl="1" indent="-285750"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User-defined signal handler </a:t>
            </a:r>
            <a:r>
              <a:rPr lang="en-US" dirty="0">
                <a:ea typeface="ＭＳ Ｐゴシック" charset="0"/>
                <a:cs typeface="ＭＳ Ｐゴシック" charset="0"/>
              </a:rPr>
              <a:t>can override default</a:t>
            </a:r>
          </a:p>
          <a:p>
            <a:pPr marL="685800" lvl="1" indent="-285750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single-threaded, signal delivered to process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Signal Handling</a:t>
            </a:r>
          </a:p>
        </p:txBody>
      </p:sp>
    </p:spTree>
    <p:extLst>
      <p:ext uri="{BB962C8B-B14F-4D97-AF65-F5344CB8AC3E}">
        <p14:creationId xmlns:p14="http://schemas.microsoft.com/office/powerpoint/2010/main" val="366249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Where should a signal be delivered for multi-threaded? </a:t>
            </a:r>
          </a:p>
          <a:p>
            <a:pPr marL="685800" lvl="1" indent="-285750">
              <a:defRPr/>
            </a:pPr>
            <a:r>
              <a:rPr lang="en-US" dirty="0">
                <a:ea typeface="ＭＳ Ｐゴシック" charset="0"/>
              </a:rPr>
              <a:t>To the thread to which the signal applies</a:t>
            </a:r>
          </a:p>
          <a:p>
            <a:pPr marL="685800" lvl="1" indent="-285750">
              <a:defRPr/>
            </a:pPr>
            <a:r>
              <a:rPr lang="en-US" dirty="0">
                <a:ea typeface="ＭＳ Ｐゴシック" charset="0"/>
              </a:rPr>
              <a:t>To every thread in the process</a:t>
            </a:r>
          </a:p>
          <a:p>
            <a:pPr marL="685800" lvl="1" indent="-285750">
              <a:defRPr/>
            </a:pPr>
            <a:r>
              <a:rPr lang="en-US" dirty="0">
                <a:ea typeface="ＭＳ Ｐゴシック" charset="0"/>
              </a:rPr>
              <a:t>To certain threads in the process</a:t>
            </a:r>
          </a:p>
          <a:p>
            <a:pPr marL="685800" lvl="1" indent="-285750">
              <a:defRPr/>
            </a:pPr>
            <a:r>
              <a:rPr lang="en-US" dirty="0">
                <a:ea typeface="ＭＳ Ｐゴシック" charset="0"/>
              </a:rPr>
              <a:t>Assign a specific thread to receive all signals for the process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Signal Handling (Cont.)</a:t>
            </a:r>
          </a:p>
        </p:txBody>
      </p:sp>
    </p:spTree>
    <p:extLst>
      <p:ext uri="{BB962C8B-B14F-4D97-AF65-F5344CB8AC3E}">
        <p14:creationId xmlns:p14="http://schemas.microsoft.com/office/powerpoint/2010/main" val="115550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Terminating a thread before it has finished</a:t>
            </a:r>
          </a:p>
          <a:p>
            <a:r>
              <a:rPr lang="en-US" altLang="en-US" dirty="0"/>
              <a:t>Thread to be canceled is </a:t>
            </a:r>
            <a:r>
              <a:rPr lang="en-US" altLang="en-US" dirty="0">
                <a:solidFill>
                  <a:srgbClr val="FF0000"/>
                </a:solidFill>
              </a:rPr>
              <a:t>target thread</a:t>
            </a:r>
          </a:p>
          <a:p>
            <a:r>
              <a:rPr lang="en-US" altLang="en-US" dirty="0"/>
              <a:t>Two general approaches:</a:t>
            </a:r>
          </a:p>
          <a:p>
            <a:pPr lvl="1"/>
            <a:r>
              <a:rPr lang="en-US" altLang="en-US" b="1" dirty="0"/>
              <a:t>Asynchronous cancellation</a:t>
            </a:r>
            <a:r>
              <a:rPr lang="en-US" altLang="en-US" dirty="0"/>
              <a:t> terminates the target thread immediately</a:t>
            </a:r>
          </a:p>
          <a:p>
            <a:pPr lvl="1"/>
            <a:r>
              <a:rPr lang="en-US" altLang="en-US" b="1" dirty="0"/>
              <a:t>Deferred cancellation</a:t>
            </a:r>
            <a:r>
              <a:rPr lang="en-US" altLang="en-US" dirty="0"/>
              <a:t> allows the target thread to periodically check if it should be cancelled</a:t>
            </a:r>
          </a:p>
          <a:p>
            <a:r>
              <a:rPr lang="en-US" altLang="en-US" dirty="0" err="1"/>
              <a:t>Pthread</a:t>
            </a:r>
            <a:r>
              <a:rPr lang="en-US" altLang="en-US" dirty="0"/>
              <a:t> code to create and cancel a thread: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Thread Cancellation</a:t>
            </a:r>
          </a:p>
        </p:txBody>
      </p:sp>
      <p:pic>
        <p:nvPicPr>
          <p:cNvPr id="3994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08" y="4176713"/>
            <a:ext cx="38782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67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Most modern applications consist of concurrent tasks</a:t>
            </a:r>
          </a:p>
          <a:p>
            <a:r>
              <a:rPr lang="en-US" altLang="en-US" dirty="0"/>
              <a:t>Multiple </a:t>
            </a:r>
            <a:r>
              <a:rPr lang="en-US" altLang="en-US"/>
              <a:t>tasks within </a:t>
            </a:r>
            <a:r>
              <a:rPr lang="en-US" altLang="en-US" dirty="0"/>
              <a:t>the application can be implemented by separate threads</a:t>
            </a:r>
          </a:p>
          <a:p>
            <a:r>
              <a:rPr lang="en-US" altLang="en-US" dirty="0"/>
              <a:t>Process creation is heavy-weight while thread creation is light-weight</a:t>
            </a:r>
          </a:p>
          <a:p>
            <a:r>
              <a:rPr lang="en-US" altLang="en-US" dirty="0"/>
              <a:t>Can simplify code, increase efficiency</a:t>
            </a:r>
          </a:p>
          <a:p>
            <a:r>
              <a:rPr lang="en-US" altLang="en-US" dirty="0"/>
              <a:t>Kernels are generally multithreaded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980329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Linux refers to them as </a:t>
            </a:r>
            <a:r>
              <a:rPr lang="en-US" altLang="en-US" b="1" i="1" dirty="0"/>
              <a:t>tasks</a:t>
            </a:r>
            <a:r>
              <a:rPr lang="en-US" altLang="en-US" dirty="0"/>
              <a:t> rather than </a:t>
            </a:r>
            <a:r>
              <a:rPr lang="en-US" altLang="en-US" b="1" i="1" dirty="0"/>
              <a:t>threads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Thread creation is done through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/>
              <a:t>system call</a:t>
            </a:r>
          </a:p>
          <a:p>
            <a:pPr>
              <a:defRPr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clone() </a:t>
            </a:r>
            <a:r>
              <a:rPr lang="en-US" altLang="en-US" dirty="0"/>
              <a:t>allows a child task to share the address space of the parent task (process)</a:t>
            </a:r>
          </a:p>
          <a:p>
            <a:pPr lvl="1">
              <a:defRPr/>
            </a:pPr>
            <a:r>
              <a:rPr lang="en-US" altLang="en-US" dirty="0"/>
              <a:t>Flags control behavior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dirty="0">
                <a:cs typeface="Courier New" pitchFamily="49" charset="0"/>
              </a:rPr>
              <a:t>points to process data structures (shared or unique)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altLang="en-US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Linux Threads</a:t>
            </a:r>
          </a:p>
        </p:txBody>
      </p:sp>
      <p:pic>
        <p:nvPicPr>
          <p:cNvPr id="48132" name="Picture 3" descr="4_1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86" y="3162590"/>
            <a:ext cx="37877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86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Responsiveness</a:t>
            </a:r>
            <a:r>
              <a:rPr lang="en-US" altLang="en-US" b="1" dirty="0"/>
              <a:t> – </a:t>
            </a:r>
            <a:r>
              <a:rPr lang="en-US" altLang="en-US" dirty="0"/>
              <a:t>may allow continued execution if part of process is blocked,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Resource Sharing </a:t>
            </a:r>
            <a:r>
              <a:rPr lang="en-US" altLang="en-US" b="1" dirty="0"/>
              <a:t>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Economy</a:t>
            </a:r>
            <a:r>
              <a:rPr lang="en-US" altLang="en-US" b="1" dirty="0"/>
              <a:t>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Scalability</a:t>
            </a:r>
            <a:r>
              <a:rPr lang="en-US" altLang="en-US" b="1" dirty="0"/>
              <a:t> – </a:t>
            </a:r>
            <a:r>
              <a:rPr lang="en-US" altLang="en-US" dirty="0"/>
              <a:t>process can take advantage of multiprocessor architectures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b="1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02866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Multicore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0000"/>
                </a:solidFill>
              </a:rPr>
              <a:t>multiprocessor</a:t>
            </a:r>
            <a:r>
              <a:rPr lang="en-US" altLang="en-US" dirty="0"/>
              <a:t> systems putting pressure on programmers</a:t>
            </a:r>
          </a:p>
          <a:p>
            <a:r>
              <a:rPr lang="en-US" altLang="en-US" b="1" i="1" dirty="0"/>
              <a:t>Parallelism</a:t>
            </a:r>
            <a:r>
              <a:rPr lang="en-US" altLang="en-US" dirty="0"/>
              <a:t>: a system can perform more than one task simultaneously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Data parallelism </a:t>
            </a:r>
            <a:r>
              <a:rPr lang="en-US" altLang="en-US" dirty="0"/>
              <a:t>– distributes subsets of the same data across multiple cores, same operation on each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Task parallelism </a:t>
            </a:r>
            <a:r>
              <a:rPr lang="en-US" altLang="en-US" dirty="0"/>
              <a:t>– distributing threads across cores, each thread performing unique operation</a:t>
            </a:r>
          </a:p>
          <a:p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/>
            <a:r>
              <a:rPr lang="en-US" altLang="en-US" dirty="0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Multicore Programming</a:t>
            </a:r>
          </a:p>
        </p:txBody>
      </p:sp>
    </p:spTree>
    <p:extLst>
      <p:ext uri="{BB962C8B-B14F-4D97-AF65-F5344CB8AC3E}">
        <p14:creationId xmlns:p14="http://schemas.microsoft.com/office/powerpoint/2010/main" val="132222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9A202-A952-46BA-9C1D-A52D2C6D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Concurrency vs. Parallelism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/>
        </p:nvSpPr>
        <p:spPr bwMode="auto">
          <a:xfrm>
            <a:off x="997131" y="1962149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/>
              <a:t>Concurrent execution on single-core system: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r>
              <a:rPr lang="en-US" altLang="en-US" b="1" dirty="0"/>
              <a:t>Parallelism on a multi-core system:</a:t>
            </a:r>
          </a:p>
          <a:p>
            <a:endParaRPr lang="en-US" altLang="en-US" b="1" dirty="0"/>
          </a:p>
        </p:txBody>
      </p:sp>
      <p:pic>
        <p:nvPicPr>
          <p:cNvPr id="11268" name="Picture 1" descr="4_0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35" y="2567670"/>
            <a:ext cx="625951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2" descr="4_04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28" y="4390209"/>
            <a:ext cx="39465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1A2EBE-D082-414D-957F-FC63B9443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Single and Multithreaded Processes</a:t>
            </a:r>
          </a:p>
        </p:txBody>
      </p:sp>
      <p:pic>
        <p:nvPicPr>
          <p:cNvPr id="12291" name="Picture 1" descr="4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506" y="2024061"/>
            <a:ext cx="6884988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59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/>
              <a:t>Consider an application that has both serial and parallel components</a:t>
            </a:r>
          </a:p>
          <a:p>
            <a:pPr>
              <a:defRPr/>
            </a:pPr>
            <a:r>
              <a:rPr lang="en-US" altLang="en-US" i="1" dirty="0"/>
              <a:t>S</a:t>
            </a:r>
            <a:r>
              <a:rPr lang="en-US" altLang="en-US" dirty="0"/>
              <a:t> is serial portion</a:t>
            </a:r>
          </a:p>
          <a:p>
            <a:pPr>
              <a:defRPr/>
            </a:pPr>
            <a:r>
              <a:rPr lang="en-US" altLang="en-US" i="1" dirty="0"/>
              <a:t>N</a:t>
            </a:r>
            <a:r>
              <a:rPr lang="en-US" altLang="en-US" dirty="0"/>
              <a:t> processing cores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That is, if application is 75% parallel / 25% serial, moving from 1 to 2 cores results in speedup of 1.6 times</a:t>
            </a:r>
          </a:p>
          <a:p>
            <a:pPr>
              <a:defRPr/>
            </a:pPr>
            <a:r>
              <a:rPr lang="en-US" altLang="en-US" dirty="0"/>
              <a:t>As </a:t>
            </a:r>
            <a:r>
              <a:rPr lang="en-US" altLang="en-US" i="1" dirty="0"/>
              <a:t>N</a:t>
            </a:r>
            <a:r>
              <a:rPr lang="en-US" altLang="en-US" dirty="0"/>
              <a:t> approaches infinity, speedup approaches 1 / </a:t>
            </a:r>
            <a:r>
              <a:rPr lang="en-US" altLang="en-US" i="1" dirty="0"/>
              <a:t>S</a:t>
            </a:r>
          </a:p>
          <a:p>
            <a:pPr>
              <a:buFont typeface="Monotype Sorts" pitchFamily="-84" charset="2"/>
              <a:buNone/>
              <a:defRPr/>
            </a:pPr>
            <a:br>
              <a:rPr lang="en-US" altLang="en-US" b="1" dirty="0"/>
            </a:br>
            <a:r>
              <a:rPr lang="en-US" altLang="en-US" b="1" dirty="0"/>
              <a:t>Serial portion of an application has disproportionate  effect on performance gained by adding additional cores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800" b="1" dirty="0"/>
          </a:p>
          <a:p>
            <a:pPr>
              <a:defRPr/>
            </a:pPr>
            <a:r>
              <a:rPr lang="en-US" altLang="en-US" dirty="0"/>
              <a:t>But does the law take into account contemporary multicore systems?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Amdahl’s Law</a:t>
            </a:r>
          </a:p>
        </p:txBody>
      </p:sp>
      <p:pic>
        <p:nvPicPr>
          <p:cNvPr id="13316" name="Picture 1" descr="Screen Shot 2012-12-04 at 7.5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50" y="2411249"/>
            <a:ext cx="2430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6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5E4E1E-56FC-49AA-91DF-16A7186E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5313B-EEA1-4343-A4E6-3D81E7F9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38D4-99FE-499C-84F2-DC1C7C8E2B4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6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5E4E1E-56FC-49AA-91DF-16A7186E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Ravi Prakash, U.T. Dallas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5313B-EEA1-4343-A4E6-3D81E7F9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BA38D4-99FE-499C-84F2-DC1C7C8E2B48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284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876</Words>
  <Application>Microsoft Office PowerPoint</Application>
  <PresentationFormat>Widescreen</PresentationFormat>
  <Paragraphs>151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Helvetica</vt:lpstr>
      <vt:lpstr>Monotype Sorts</vt:lpstr>
      <vt:lpstr>Tahoma</vt:lpstr>
      <vt:lpstr>Times New Roman</vt:lpstr>
      <vt:lpstr>Webdings</vt:lpstr>
      <vt:lpstr>1_Office Theme</vt:lpstr>
      <vt:lpstr>Operating Systems: Threads</vt:lpstr>
      <vt:lpstr>Motivation</vt:lpstr>
      <vt:lpstr>Benefits</vt:lpstr>
      <vt:lpstr>Multicore Programming</vt:lpstr>
      <vt:lpstr>Concurrency vs. Parallelism</vt:lpstr>
      <vt:lpstr>Single and Multithreaded Processes</vt:lpstr>
      <vt:lpstr>Amdahl’s Law</vt:lpstr>
      <vt:lpstr>PowerPoint Presentation</vt:lpstr>
      <vt:lpstr>PowerPoint Presentation</vt:lpstr>
      <vt:lpstr>User Threads and Kernel Threads</vt:lpstr>
      <vt:lpstr>Many-to-One</vt:lpstr>
      <vt:lpstr>One-to-One</vt:lpstr>
      <vt:lpstr>Two-level Model</vt:lpstr>
      <vt:lpstr>Implicit Threading</vt:lpstr>
      <vt:lpstr>Thread Pools</vt:lpstr>
      <vt:lpstr>Semantics of fork() and exec()</vt:lpstr>
      <vt:lpstr>Signal Handling</vt:lpstr>
      <vt:lpstr>Signal Handling (Cont.)</vt:lpstr>
      <vt:lpstr>Thread Cancellation</vt:lpstr>
      <vt:lpstr>Linux Threads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Functions</dc:title>
  <dc:creator>Prakash, Ravi</dc:creator>
  <cp:lastModifiedBy>Prakash, Ravi</cp:lastModifiedBy>
  <cp:revision>204</cp:revision>
  <dcterms:created xsi:type="dcterms:W3CDTF">2020-03-21T17:15:01Z</dcterms:created>
  <dcterms:modified xsi:type="dcterms:W3CDTF">2021-06-07T22:26:21Z</dcterms:modified>
</cp:coreProperties>
</file>