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9" r:id="rId3"/>
    <p:sldId id="261" r:id="rId4"/>
    <p:sldId id="262" r:id="rId5"/>
    <p:sldId id="265" r:id="rId6"/>
    <p:sldId id="266" r:id="rId7"/>
    <p:sldId id="268" r:id="rId8"/>
    <p:sldId id="267" r:id="rId9"/>
    <p:sldId id="270" r:id="rId10"/>
    <p:sldId id="269" r:id="rId11"/>
    <p:sldId id="271" r:id="rId12"/>
    <p:sldId id="274" r:id="rId13"/>
    <p:sldId id="275" r:id="rId14"/>
    <p:sldId id="276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99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21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8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40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22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1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63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496EA84-F955-4795-BAE6-35D03EF1560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555CF33-5B60-42AC-B91D-C235C80339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3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4D4088-8C47-4554-BA9C-5005E8DA9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38" y="618186"/>
            <a:ext cx="10470524" cy="3193961"/>
          </a:xfrm>
        </p:spPr>
        <p:txBody>
          <a:bodyPr>
            <a:noAutofit/>
          </a:bodyPr>
          <a:lstStyle/>
          <a:p>
            <a:pPr algn="ctr"/>
            <a:r>
              <a:rPr lang="en-US" sz="5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ML-Driven Bank Churn Prediction: Unlocking Customer Retention Insights, Analyzing Demographic and Financial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1630EA4-DD3D-4FCA-8838-B4CC75CA7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2725" y="4198806"/>
            <a:ext cx="6686549" cy="155563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By </a:t>
            </a:r>
          </a:p>
          <a:p>
            <a:pPr algn="ctr"/>
            <a:r>
              <a:rPr lang="en-US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Aditya Mane</a:t>
            </a:r>
          </a:p>
          <a:p>
            <a:pPr algn="ctr"/>
            <a:r>
              <a:rPr lang="en-US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Data Scientist (Intern)</a:t>
            </a:r>
          </a:p>
          <a:p>
            <a:pPr algn="ctr"/>
            <a:r>
              <a:rPr lang="en-US" sz="2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Date : 04/10/2025</a:t>
            </a:r>
            <a:endParaRPr lang="en-IN" sz="2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2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B305B-75CE-4B79-9A55-97071475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09307"/>
            <a:ext cx="9875520" cy="9358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Dealing with Class Churn Data Imbalance: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D8BD28-C7E5-44EA-BF69-923086AF7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519707"/>
            <a:ext cx="9890760" cy="456105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cs typeface="Arial" panose="020B0604020202020204" pitchFamily="34" charset="0"/>
              </a:rPr>
              <a:t>Used </a:t>
            </a:r>
            <a:r>
              <a:rPr lang="en-US" sz="2000" b="1" dirty="0">
                <a:latin typeface="Arial Rounded MT Bold" panose="020F0704030504030204" pitchFamily="34" charset="0"/>
                <a:cs typeface="Arial" panose="020B0604020202020204" pitchFamily="34" charset="0"/>
              </a:rPr>
              <a:t>SMOTE (Synthetic Minority Over-sampling Technique)</a:t>
            </a:r>
          </a:p>
          <a:p>
            <a:endParaRPr lang="en-US" sz="20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BA3C931-8D02-4206-814F-D8A27F4F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52" y="3198171"/>
            <a:ext cx="3314700" cy="2813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69" y="2016051"/>
            <a:ext cx="5807048" cy="11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5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01411-D17E-4BDA-8160-4B37FC3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30" y="1153770"/>
            <a:ext cx="6894577" cy="6911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Logistic Regression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B974FD-A9C4-4832-A61D-FEC13C5A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623" y="1977938"/>
            <a:ext cx="3203233" cy="459775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Evaluation Matrix for Training Data: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accuracy = </a:t>
            </a:r>
            <a:r>
              <a:rPr lang="en-IN" dirty="0" smtClean="0">
                <a:latin typeface="Arial Rounded MT Bold" panose="020F0704030504030204" pitchFamily="34" charset="0"/>
              </a:rPr>
              <a:t>0.7672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precision = </a:t>
            </a:r>
            <a:r>
              <a:rPr lang="en-IN" dirty="0" smtClean="0">
                <a:latin typeface="Arial Rounded MT Bold" panose="020F0704030504030204" pitchFamily="34" charset="0"/>
              </a:rPr>
              <a:t>0.7626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recall = </a:t>
            </a:r>
            <a:r>
              <a:rPr lang="en-IN" dirty="0" smtClean="0">
                <a:latin typeface="Arial Rounded MT Bold" panose="020F0704030504030204" pitchFamily="34" charset="0"/>
              </a:rPr>
              <a:t>0.7803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f1 score = </a:t>
            </a:r>
            <a:r>
              <a:rPr lang="en-IN" dirty="0" smtClean="0">
                <a:latin typeface="Arial Rounded MT Bold" panose="020F0704030504030204" pitchFamily="34" charset="0"/>
              </a:rPr>
              <a:t>0.7713</a:t>
            </a:r>
          </a:p>
          <a:p>
            <a:r>
              <a:rPr lang="en-IN" dirty="0" smtClean="0">
                <a:latin typeface="Arial Rounded MT Bold" panose="020F0704030504030204" pitchFamily="34" charset="0"/>
              </a:rPr>
              <a:t>Confusion </a:t>
            </a:r>
            <a:r>
              <a:rPr lang="en-IN" dirty="0">
                <a:latin typeface="Arial Rounded MT Bold" panose="020F0704030504030204" pitchFamily="34" charset="0"/>
              </a:rPr>
              <a:t>Matrix:</a:t>
            </a:r>
          </a:p>
          <a:p>
            <a:r>
              <a:rPr lang="en-IN" dirty="0" smtClean="0">
                <a:latin typeface="Arial Rounded MT Bold" panose="020F0704030504030204" pitchFamily="34" charset="0"/>
              </a:rPr>
              <a:t>[[</a:t>
            </a:r>
            <a:r>
              <a:rPr lang="en-IN" dirty="0" smtClean="0">
                <a:latin typeface="Arial Rounded MT Bold" panose="020F0704030504030204" pitchFamily="34" charset="0"/>
              </a:rPr>
              <a:t>4773</a:t>
            </a:r>
            <a:r>
              <a:rPr lang="en-IN" dirty="0" smtClean="0">
                <a:latin typeface="Arial Rounded MT Bold" panose="020F0704030504030204" pitchFamily="34" charset="0"/>
              </a:rPr>
              <a:t> 1557]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[</a:t>
            </a:r>
            <a:r>
              <a:rPr lang="en-IN" dirty="0" smtClean="0">
                <a:latin typeface="Arial Rounded MT Bold" panose="020F0704030504030204" pitchFamily="34" charset="0"/>
              </a:rPr>
              <a:t>1408 </a:t>
            </a:r>
            <a:r>
              <a:rPr lang="en-IN" dirty="0" smtClean="0">
                <a:latin typeface="Arial Rounded MT Bold" panose="020F0704030504030204" pitchFamily="34" charset="0"/>
              </a:rPr>
              <a:t> 5002</a:t>
            </a:r>
            <a:r>
              <a:rPr lang="en-IN" dirty="0" smtClean="0">
                <a:latin typeface="Arial Rounded MT Bold" panose="020F0704030504030204" pitchFamily="34" charset="0"/>
              </a:rPr>
              <a:t>]]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B75A32-ABF5-41A5-A6C7-242AD7EA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1961" y="1993220"/>
            <a:ext cx="3371797" cy="459775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Evaluation Matrix for Testing Data: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accuracy = </a:t>
            </a:r>
            <a:r>
              <a:rPr lang="en-IN" dirty="0" smtClean="0">
                <a:latin typeface="Arial Rounded MT Bold" panose="020F0704030504030204" pitchFamily="34" charset="0"/>
              </a:rPr>
              <a:t>0.7743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precision = </a:t>
            </a:r>
            <a:r>
              <a:rPr lang="en-IN" dirty="0" smtClean="0">
                <a:latin typeface="Arial Rounded MT Bold" panose="020F0704030504030204" pitchFamily="34" charset="0"/>
              </a:rPr>
              <a:t>0.7548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recall = </a:t>
            </a:r>
            <a:r>
              <a:rPr lang="en-IN" dirty="0" smtClean="0">
                <a:latin typeface="Arial Rounded MT Bold" panose="020F0704030504030204" pitchFamily="34" charset="0"/>
              </a:rPr>
              <a:t>0.7952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f1 score = </a:t>
            </a:r>
            <a:r>
              <a:rPr lang="en-IN" dirty="0" smtClean="0">
                <a:latin typeface="Arial Rounded MT Bold" panose="020F0704030504030204" pitchFamily="34" charset="0"/>
              </a:rPr>
              <a:t>0.7745</a:t>
            </a:r>
          </a:p>
          <a:p>
            <a:r>
              <a:rPr lang="en-IN" dirty="0" smtClean="0">
                <a:latin typeface="Arial Rounded MT Bold" panose="020F0704030504030204" pitchFamily="34" charset="0"/>
              </a:rPr>
              <a:t>Confusion </a:t>
            </a:r>
            <a:r>
              <a:rPr lang="en-IN" dirty="0">
                <a:latin typeface="Arial Rounded MT Bold" panose="020F0704030504030204" pitchFamily="34" charset="0"/>
              </a:rPr>
              <a:t>Matrix: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[[</a:t>
            </a:r>
            <a:r>
              <a:rPr lang="en-IN" dirty="0" smtClean="0">
                <a:latin typeface="Arial Rounded MT Bold" panose="020F0704030504030204" pitchFamily="34" charset="0"/>
              </a:rPr>
              <a:t>1232 401]</a:t>
            </a:r>
            <a:endParaRPr lang="en-IN" dirty="0">
              <a:latin typeface="Arial Rounded MT Bold" panose="020F0704030504030204" pitchFamily="34" charset="0"/>
            </a:endParaRPr>
          </a:p>
          <a:p>
            <a:r>
              <a:rPr lang="en-IN" dirty="0">
                <a:latin typeface="Arial Rounded MT Bold" panose="020F0704030504030204" pitchFamily="34" charset="0"/>
              </a:rPr>
              <a:t>[ </a:t>
            </a:r>
            <a:r>
              <a:rPr lang="en-IN" dirty="0" smtClean="0">
                <a:latin typeface="Arial Rounded MT Bold" panose="020F0704030504030204" pitchFamily="34" charset="0"/>
              </a:rPr>
              <a:t>318</a:t>
            </a:r>
            <a:r>
              <a:rPr lang="en-IN" dirty="0" smtClean="0">
                <a:latin typeface="Arial Rounded MT Bold" panose="020F0704030504030204" pitchFamily="34" charset="0"/>
              </a:rPr>
              <a:t>  1235]]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516FDF5-E775-4ACE-9F68-416E3EA1442A}"/>
              </a:ext>
            </a:extLst>
          </p:cNvPr>
          <p:cNvSpPr txBox="1">
            <a:spLocks/>
          </p:cNvSpPr>
          <p:nvPr/>
        </p:nvSpPr>
        <p:spPr>
          <a:xfrm>
            <a:off x="1124218" y="5628068"/>
            <a:ext cx="10286785" cy="89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66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4800" y="471844"/>
            <a:ext cx="20840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12" y="1886670"/>
            <a:ext cx="4943360" cy="45277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0A2FBC0-F205-45BA-B92E-8988F03A638B}"/>
              </a:ext>
            </a:extLst>
          </p:cNvPr>
          <p:cNvSpPr txBox="1">
            <a:spLocks/>
          </p:cNvSpPr>
          <p:nvPr/>
        </p:nvSpPr>
        <p:spPr>
          <a:xfrm>
            <a:off x="1261872" y="286078"/>
            <a:ext cx="9217152" cy="867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b="1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Model Building:</a:t>
            </a:r>
            <a:endParaRPr lang="en-IN" sz="6600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6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01411-D17E-4BDA-8160-4B37FC3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08" y="336997"/>
            <a:ext cx="10286785" cy="69331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u="none" strike="noStrike" baseline="0" dirty="0">
                <a:latin typeface="Arial Rounded MT Bold" panose="020F0704030504030204" pitchFamily="34" charset="0"/>
              </a:rPr>
              <a:t>Random Forest</a:t>
            </a:r>
            <a:endParaRPr lang="en-IN" sz="8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B974FD-A9C4-4832-A61D-FEC13C5A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607" y="1030311"/>
            <a:ext cx="10286786" cy="4597758"/>
          </a:xfrm>
        </p:spPr>
        <p:txBody>
          <a:bodyPr>
            <a:normAutofit/>
          </a:bodyPr>
          <a:lstStyle/>
          <a:p>
            <a:pPr algn="l"/>
            <a:r>
              <a:rPr lang="en-IN" sz="2400" i="0" u="none" strike="noStrike" baseline="0" dirty="0" err="1">
                <a:latin typeface="Arial Rounded MT Bold" panose="020F0704030504030204" pitchFamily="34" charset="0"/>
              </a:rPr>
              <a:t>n_estimator</a:t>
            </a:r>
            <a:r>
              <a:rPr lang="en-IN" sz="2400" i="0" u="none" strike="noStrike" baseline="0" dirty="0">
                <a:latin typeface="Arial Rounded MT Bold" panose="020F0704030504030204" pitchFamily="34" charset="0"/>
              </a:rPr>
              <a:t> = 100</a:t>
            </a:r>
          </a:p>
          <a:p>
            <a:pPr algn="l"/>
            <a:r>
              <a:rPr lang="en-US" sz="2400" i="0" u="none" strike="noStrike" baseline="0" dirty="0" err="1" smtClean="0">
                <a:latin typeface="Arial Rounded MT Bold" panose="020F0704030504030204" pitchFamily="34" charset="0"/>
              </a:rPr>
              <a:t>train_accuracy</a:t>
            </a:r>
            <a:r>
              <a:rPr lang="en-US" sz="2400" i="0" u="none" strike="noStrike" baseline="0" dirty="0" smtClean="0">
                <a:latin typeface="Arial Rounded MT Bold" panose="020F0704030504030204" pitchFamily="34" charset="0"/>
              </a:rPr>
              <a:t>=0.8038, </a:t>
            </a:r>
            <a:endParaRPr lang="en-US" sz="240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US" sz="2400" i="0" u="none" strike="noStrike" baseline="0" dirty="0" err="1" smtClean="0">
                <a:latin typeface="Arial Rounded MT Bold" panose="020F0704030504030204" pitchFamily="34" charset="0"/>
              </a:rPr>
              <a:t>test_accuracy</a:t>
            </a:r>
            <a:r>
              <a:rPr lang="en-US" sz="2400" i="0" u="none" strike="noStrike" baseline="0" dirty="0" smtClean="0">
                <a:latin typeface="Arial Rounded MT Bold" panose="020F0704030504030204" pitchFamily="34" charset="0"/>
              </a:rPr>
              <a:t>=0.8148,</a:t>
            </a:r>
          </a:p>
          <a:p>
            <a:pPr algn="l"/>
            <a:r>
              <a:rPr lang="en-US" sz="2400" dirty="0" err="1" smtClean="0">
                <a:latin typeface="Arial Rounded MT Bold" panose="020F0704030504030204" pitchFamily="34" charset="0"/>
              </a:rPr>
              <a:t>Pricision</a:t>
            </a:r>
            <a:r>
              <a:rPr lang="en-US" sz="2400" dirty="0" smtClean="0">
                <a:latin typeface="Arial Rounded MT Bold" panose="020F0704030504030204" pitchFamily="34" charset="0"/>
              </a:rPr>
              <a:t>=0.8153,</a:t>
            </a:r>
          </a:p>
          <a:p>
            <a:pPr algn="l"/>
            <a:r>
              <a:rPr lang="en-US" sz="2400" dirty="0" smtClean="0">
                <a:latin typeface="Arial Rounded MT Bold" panose="020F0704030504030204" pitchFamily="34" charset="0"/>
              </a:rPr>
              <a:t>Recall=0.8016,</a:t>
            </a:r>
          </a:p>
          <a:p>
            <a:pPr algn="l"/>
            <a:r>
              <a:rPr lang="en-US" sz="2400" dirty="0" smtClean="0">
                <a:latin typeface="Arial Rounded MT Bold" panose="020F0704030504030204" pitchFamily="34" charset="0"/>
              </a:rPr>
              <a:t>F1 score = 0.8084.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15" y="1278516"/>
            <a:ext cx="5943905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01411-D17E-4BDA-8160-4B37FC3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08" y="339143"/>
            <a:ext cx="10286785" cy="69116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u="none" strike="noStrike" baseline="0" dirty="0">
                <a:latin typeface="Arial Rounded MT Bold" panose="020F0704030504030204" pitchFamily="34" charset="0"/>
              </a:rPr>
              <a:t>GRADIENT BOOSTING</a:t>
            </a:r>
            <a:endParaRPr lang="en-IN" sz="88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B974FD-A9C4-4832-A61D-FEC13C5A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4905" y="1030311"/>
            <a:ext cx="3346704" cy="4481847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Evaluation Matrix </a:t>
            </a:r>
            <a:r>
              <a:rPr lang="en-US" b="1" dirty="0" smtClean="0">
                <a:latin typeface="Arial Rounded MT Bold" panose="020F0704030504030204" pitchFamily="34" charset="0"/>
              </a:rPr>
              <a:t>for Testing Data :</a:t>
            </a:r>
            <a:endParaRPr lang="en-US" b="1" dirty="0">
              <a:latin typeface="Arial Rounded MT Bold" panose="020F0704030504030204" pitchFamily="34" charset="0"/>
            </a:endParaRPr>
          </a:p>
          <a:p>
            <a:pPr algn="l"/>
            <a:r>
              <a:rPr lang="en-IN" sz="2000" b="0" i="0" u="none" strike="noStrike" baseline="0" dirty="0">
                <a:latin typeface="Arial Rounded MT Bold" panose="020F0704030504030204" pitchFamily="34" charset="0"/>
              </a:rPr>
              <a:t>accuracy = </a:t>
            </a:r>
            <a:r>
              <a:rPr lang="en-IN" sz="2000" dirty="0" smtClean="0">
                <a:latin typeface="Arial Rounded MT Bold" panose="020F0704030504030204" pitchFamily="34" charset="0"/>
              </a:rPr>
              <a:t>0.8010</a:t>
            </a:r>
            <a:endParaRPr lang="en-IN" sz="20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000" b="0" i="0" u="none" strike="noStrike" baseline="0" dirty="0">
                <a:latin typeface="Arial Rounded MT Bold" panose="020F0704030504030204" pitchFamily="34" charset="0"/>
              </a:rPr>
              <a:t>precision = </a:t>
            </a:r>
            <a:r>
              <a:rPr lang="en-IN" sz="2000" b="0" i="0" u="none" strike="noStrike" baseline="0" dirty="0" smtClean="0">
                <a:latin typeface="Arial Rounded MT Bold" panose="020F0704030504030204" pitchFamily="34" charset="0"/>
              </a:rPr>
              <a:t>0.7743</a:t>
            </a:r>
          </a:p>
          <a:p>
            <a:pPr algn="l"/>
            <a:r>
              <a:rPr lang="en-IN" sz="2000" b="0" i="0" u="none" strike="noStrike" baseline="0" dirty="0" smtClean="0">
                <a:latin typeface="Arial Rounded MT Bold" panose="020F0704030504030204" pitchFamily="34" charset="0"/>
              </a:rPr>
              <a:t>recall </a:t>
            </a:r>
            <a:r>
              <a:rPr lang="en-IN" sz="2000" b="0" i="0" u="none" strike="noStrike" baseline="0" dirty="0">
                <a:latin typeface="Arial Rounded MT Bold" panose="020F0704030504030204" pitchFamily="34" charset="0"/>
              </a:rPr>
              <a:t>= </a:t>
            </a:r>
            <a:r>
              <a:rPr lang="en-IN" sz="2000" b="0" i="0" u="none" strike="noStrike" baseline="0" dirty="0" smtClean="0">
                <a:latin typeface="Arial Rounded MT Bold" panose="020F0704030504030204" pitchFamily="34" charset="0"/>
              </a:rPr>
              <a:t>0.8351</a:t>
            </a:r>
            <a:endParaRPr lang="en-IN" sz="20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000" b="0" i="0" u="none" strike="noStrike" baseline="0" dirty="0">
                <a:latin typeface="Arial Rounded MT Bold" panose="020F0704030504030204" pitchFamily="34" charset="0"/>
              </a:rPr>
              <a:t>f1 score = </a:t>
            </a:r>
            <a:r>
              <a:rPr lang="en-IN" sz="2000" b="0" i="0" u="none" strike="noStrike" baseline="0" dirty="0" smtClean="0">
                <a:latin typeface="Arial Rounded MT Bold" panose="020F0704030504030204" pitchFamily="34" charset="0"/>
              </a:rPr>
              <a:t>0.8035</a:t>
            </a:r>
            <a:endParaRPr lang="en-IN" sz="20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000" b="0" i="0" u="none" strike="noStrike" baseline="0" dirty="0">
                <a:latin typeface="Arial Rounded MT Bold" panose="020F0704030504030204" pitchFamily="34" charset="0"/>
              </a:rPr>
              <a:t>Confusion Matrix:</a:t>
            </a:r>
          </a:p>
          <a:p>
            <a:pPr algn="l"/>
            <a:r>
              <a:rPr lang="en-IN" sz="2000" b="0" i="0" u="none" strike="noStrike" baseline="0" dirty="0" smtClean="0">
                <a:latin typeface="Arial Rounded MT Bold" panose="020F0704030504030204" pitchFamily="34" charset="0"/>
              </a:rPr>
              <a:t>[[</a:t>
            </a:r>
            <a:r>
              <a:rPr lang="en-IN" sz="2000" dirty="0" smtClean="0">
                <a:latin typeface="Arial Rounded MT Bold" panose="020F0704030504030204" pitchFamily="34" charset="0"/>
              </a:rPr>
              <a:t>1255</a:t>
            </a:r>
            <a:r>
              <a:rPr lang="en-IN" sz="2000" b="0" i="0" u="none" strike="noStrike" baseline="0" dirty="0" smtClean="0">
                <a:latin typeface="Arial Rounded MT Bold" panose="020F0704030504030204" pitchFamily="34" charset="0"/>
              </a:rPr>
              <a:t>  378]</a:t>
            </a:r>
            <a:endParaRPr lang="en-IN" sz="20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000" b="0" i="0" u="none" strike="noStrike" baseline="0" dirty="0" smtClean="0">
                <a:latin typeface="Arial Rounded MT Bold" panose="020F0704030504030204" pitchFamily="34" charset="0"/>
              </a:rPr>
              <a:t>[256  1297]]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516FDF5-E775-4ACE-9F68-416E3EA1442A}"/>
              </a:ext>
            </a:extLst>
          </p:cNvPr>
          <p:cNvSpPr txBox="1">
            <a:spLocks/>
          </p:cNvSpPr>
          <p:nvPr/>
        </p:nvSpPr>
        <p:spPr>
          <a:xfrm>
            <a:off x="1124218" y="5628068"/>
            <a:ext cx="10286785" cy="89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b="1" dirty="0" smtClean="0">
                <a:latin typeface="Arial Rounded MT Bold" panose="020F0704030504030204" pitchFamily="34" charset="0"/>
              </a:rPr>
              <a:t>Random </a:t>
            </a:r>
            <a:r>
              <a:rPr lang="en-US" sz="1800" b="1" dirty="0">
                <a:latin typeface="Arial Rounded MT Bold" panose="020F0704030504030204" pitchFamily="34" charset="0"/>
              </a:rPr>
              <a:t>Forest is performing  better than Gradient Boost</a:t>
            </a:r>
            <a:endParaRPr lang="en-IN" sz="1800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79994"/>
            <a:ext cx="6035040" cy="4453294"/>
          </a:xfrm>
        </p:spPr>
      </p:pic>
    </p:spTree>
    <p:extLst>
      <p:ext uri="{BB962C8B-B14F-4D97-AF65-F5344CB8AC3E}">
        <p14:creationId xmlns:p14="http://schemas.microsoft.com/office/powerpoint/2010/main" val="143079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01411-D17E-4BDA-8160-4B37FC3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08" y="339143"/>
            <a:ext cx="10286785" cy="69116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u="none" strike="noStrike" baseline="0" dirty="0">
                <a:latin typeface="Arial Rounded MT Bold" panose="020F0704030504030204" pitchFamily="34" charset="0"/>
              </a:rPr>
              <a:t>XGBOOST</a:t>
            </a:r>
            <a:endParaRPr lang="en-IN" sz="287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B974FD-A9C4-4832-A61D-FEC13C5A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927" y="1088265"/>
            <a:ext cx="3020353" cy="440727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Evaluation Matrix for Training Data:</a:t>
            </a:r>
          </a:p>
          <a:p>
            <a:pPr algn="l"/>
            <a:r>
              <a:rPr lang="en-IN" sz="2400" b="0" i="0" u="none" strike="noStrike" baseline="0" dirty="0">
                <a:latin typeface="Arial Rounded MT Bold" panose="020F0704030504030204" pitchFamily="34" charset="0"/>
              </a:rPr>
              <a:t>accuracy = </a:t>
            </a:r>
            <a:r>
              <a:rPr lang="en-IN" sz="2400" b="0" i="0" u="none" strike="noStrike" baseline="0" dirty="0" smtClean="0">
                <a:latin typeface="Arial Rounded MT Bold" panose="020F0704030504030204" pitchFamily="34" charset="0"/>
              </a:rPr>
              <a:t>0.85</a:t>
            </a:r>
            <a:endParaRPr lang="en-IN" sz="24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Arial Rounded MT Bold" panose="020F0704030504030204" pitchFamily="34" charset="0"/>
              </a:rPr>
              <a:t>precision = </a:t>
            </a:r>
            <a:r>
              <a:rPr lang="en-IN" sz="2400" b="0" i="0" u="none" strike="noStrike" baseline="0" dirty="0" smtClean="0">
                <a:latin typeface="Arial Rounded MT Bold" panose="020F0704030504030204" pitchFamily="34" charset="0"/>
              </a:rPr>
              <a:t>0.85</a:t>
            </a:r>
            <a:endParaRPr lang="en-IN" sz="24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Arial Rounded MT Bold" panose="020F0704030504030204" pitchFamily="34" charset="0"/>
              </a:rPr>
              <a:t>recall = </a:t>
            </a:r>
            <a:r>
              <a:rPr lang="en-IN" sz="2400" b="0" i="0" u="none" strike="noStrike" baseline="0" dirty="0" smtClean="0">
                <a:latin typeface="Arial Rounded MT Bold" panose="020F0704030504030204" pitchFamily="34" charset="0"/>
              </a:rPr>
              <a:t>0.84</a:t>
            </a:r>
            <a:endParaRPr lang="en-IN" sz="24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Arial Rounded MT Bold" panose="020F0704030504030204" pitchFamily="34" charset="0"/>
              </a:rPr>
              <a:t>f1 score = </a:t>
            </a:r>
            <a:r>
              <a:rPr lang="en-IN" sz="2400" b="0" i="0" u="none" strike="noStrike" baseline="0" dirty="0" smtClean="0">
                <a:latin typeface="Arial Rounded MT Bold" panose="020F0704030504030204" pitchFamily="34" charset="0"/>
              </a:rPr>
              <a:t>0.85</a:t>
            </a:r>
            <a:endParaRPr lang="en-IN" sz="24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400" b="0" i="0" u="none" strike="noStrike" baseline="0" dirty="0">
                <a:latin typeface="Arial Rounded MT Bold" panose="020F0704030504030204" pitchFamily="34" charset="0"/>
              </a:rPr>
              <a:t>Confusion Matrix:</a:t>
            </a:r>
          </a:p>
          <a:p>
            <a:pPr algn="l"/>
            <a:r>
              <a:rPr lang="en-IN" sz="2400" b="0" i="0" u="none" strike="noStrike" baseline="0" dirty="0">
                <a:latin typeface="Arial Rounded MT Bold" panose="020F0704030504030204" pitchFamily="34" charset="0"/>
              </a:rPr>
              <a:t>[[</a:t>
            </a:r>
            <a:r>
              <a:rPr lang="en-IN" sz="2400" b="0" i="0" u="none" strike="noStrike" baseline="0" dirty="0" smtClean="0">
                <a:latin typeface="Arial Rounded MT Bold" panose="020F0704030504030204" pitchFamily="34" charset="0"/>
              </a:rPr>
              <a:t>5396</a:t>
            </a:r>
            <a:r>
              <a:rPr lang="en-IN" sz="2400" b="0" i="0" u="none" strike="noStrike" dirty="0" smtClean="0">
                <a:latin typeface="Arial Rounded MT Bold" panose="020F0704030504030204" pitchFamily="34" charset="0"/>
              </a:rPr>
              <a:t> </a:t>
            </a:r>
            <a:r>
              <a:rPr lang="en-IN" sz="2400" b="0" i="0" u="none" strike="noStrike" baseline="0" dirty="0" smtClean="0">
                <a:latin typeface="Arial Rounded MT Bold" panose="020F0704030504030204" pitchFamily="34" charset="0"/>
              </a:rPr>
              <a:t> 934]</a:t>
            </a:r>
            <a:endParaRPr lang="en-IN" sz="24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400" b="0" i="0" u="none" strike="noStrike" baseline="0" dirty="0" smtClean="0">
                <a:latin typeface="Arial Rounded MT Bold" panose="020F0704030504030204" pitchFamily="34" charset="0"/>
              </a:rPr>
              <a:t>[970</a:t>
            </a:r>
            <a:r>
              <a:rPr lang="en-IN" sz="2400" b="0" i="0" u="none" strike="noStrike" dirty="0" smtClean="0">
                <a:latin typeface="Arial Rounded MT Bold" panose="020F0704030504030204" pitchFamily="34" charset="0"/>
              </a:rPr>
              <a:t>  5440</a:t>
            </a:r>
            <a:r>
              <a:rPr lang="en-IN" sz="2400" b="0" i="0" u="none" strike="noStrike" baseline="0" dirty="0" smtClean="0">
                <a:latin typeface="Arial Rounded MT Bold" panose="020F0704030504030204" pitchFamily="34" charset="0"/>
              </a:rPr>
              <a:t>]]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B75A32-ABF5-41A5-A6C7-242AD7EA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64389" y="1088264"/>
            <a:ext cx="3275323" cy="4481848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Evaluation Matrix for Testing Data:</a:t>
            </a: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accuracy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0.84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precision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0.82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recall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0.86</a:t>
            </a:r>
          </a:p>
          <a:p>
            <a:pPr algn="l"/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f1 </a:t>
            </a:r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score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0.84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Confusion Matrix:</a:t>
            </a:r>
          </a:p>
          <a:p>
            <a:pPr algn="l"/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[[1350</a:t>
            </a:r>
            <a:r>
              <a:rPr lang="en-IN" sz="2600" dirty="0" smtClean="0">
                <a:latin typeface="Arial Rounded MT Bold" panose="020F0704030504030204" pitchFamily="34" charset="0"/>
              </a:rPr>
              <a:t>  283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]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[225</a:t>
            </a:r>
            <a:r>
              <a:rPr lang="en-IN" sz="2600" b="0" i="0" u="none" strike="noStrike" dirty="0" smtClean="0">
                <a:latin typeface="Arial Rounded MT Bold" panose="020F0704030504030204" pitchFamily="34" charset="0"/>
              </a:rPr>
              <a:t>  1328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]]</a:t>
            </a:r>
            <a:endParaRPr lang="en-IN" sz="4300" dirty="0">
              <a:latin typeface="Arial Rounded MT Bold" panose="020F07040305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516FDF5-E775-4ACE-9F68-416E3EA1442A}"/>
              </a:ext>
            </a:extLst>
          </p:cNvPr>
          <p:cNvSpPr txBox="1">
            <a:spLocks/>
          </p:cNvSpPr>
          <p:nvPr/>
        </p:nvSpPr>
        <p:spPr>
          <a:xfrm>
            <a:off x="1124218" y="5628068"/>
            <a:ext cx="10286785" cy="89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i="0" u="none" strike="noStrike" baseline="0" dirty="0">
                <a:latin typeface="Arial Rounded MT Bold" panose="020F0704030504030204" pitchFamily="34" charset="0"/>
              </a:rPr>
              <a:t>XGBOOST Accuracy, precision, recall are coming better than rest of the classification model.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296" y="1234440"/>
            <a:ext cx="4992624" cy="42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01411-D17E-4BDA-8160-4B37FC3C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08" y="339143"/>
            <a:ext cx="10286785" cy="69116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u="none" strike="noStrike" baseline="0" dirty="0">
                <a:latin typeface="Arial Rounded MT Bold" panose="020F0704030504030204" pitchFamily="34" charset="0"/>
              </a:rPr>
              <a:t>SVM</a:t>
            </a:r>
            <a:endParaRPr lang="en-IN" sz="111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B974FD-A9C4-4832-A61D-FEC13C5A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199" y="1088265"/>
            <a:ext cx="3084361" cy="4481847"/>
          </a:xfrm>
        </p:spPr>
        <p:txBody>
          <a:bodyPr>
            <a:normAutofit fontScale="92500"/>
          </a:bodyPr>
          <a:lstStyle/>
          <a:p>
            <a:r>
              <a:rPr lang="en-US" sz="2600" b="1" dirty="0">
                <a:latin typeface="Arial Rounded MT Bold" panose="020F0704030504030204" pitchFamily="34" charset="0"/>
              </a:rPr>
              <a:t>Evaluation Matrix for Training Data:</a:t>
            </a: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accuracy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0.84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precision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0.84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recall = </a:t>
            </a:r>
            <a:r>
              <a:rPr lang="en-IN" sz="2600" dirty="0" smtClean="0">
                <a:latin typeface="Arial Rounded MT Bold" panose="020F0704030504030204" pitchFamily="34" charset="0"/>
              </a:rPr>
              <a:t>0.83</a:t>
            </a:r>
          </a:p>
          <a:p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f1 </a:t>
            </a:r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score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84</a:t>
            </a:r>
          </a:p>
          <a:p>
            <a:pPr algn="l"/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Confusion </a:t>
            </a:r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Matrix:</a:t>
            </a:r>
          </a:p>
          <a:p>
            <a:pPr algn="l"/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[[5301</a:t>
            </a:r>
            <a:r>
              <a:rPr lang="en-IN" sz="2600" dirty="0" smtClean="0">
                <a:latin typeface="Arial Rounded MT Bold" panose="020F0704030504030204" pitchFamily="34" charset="0"/>
              </a:rPr>
              <a:t>  1029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]</a:t>
            </a:r>
          </a:p>
          <a:p>
            <a:pPr algn="l"/>
            <a:r>
              <a:rPr lang="en-US" sz="2600" dirty="0" smtClean="0">
                <a:latin typeface="Arial Rounded MT Bold" panose="020F0704030504030204" pitchFamily="34" charset="0"/>
              </a:rPr>
              <a:t>[1072  5338]]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AB75A32-ABF5-41A5-A6C7-242AD7EAE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87251" y="1088264"/>
            <a:ext cx="3598766" cy="4481848"/>
          </a:xfrm>
        </p:spPr>
        <p:txBody>
          <a:bodyPr>
            <a:normAutofit fontScale="92500"/>
          </a:bodyPr>
          <a:lstStyle/>
          <a:p>
            <a:r>
              <a:rPr lang="en-US" sz="2600" b="1" dirty="0">
                <a:latin typeface="Arial Rounded MT Bold" panose="020F0704030504030204" pitchFamily="34" charset="0"/>
              </a:rPr>
              <a:t>Evaluation Matrix for Testing Data:</a:t>
            </a: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accuracy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0.84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precision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0.83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recall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0.86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f1 score = 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0.84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>
                <a:latin typeface="Arial Rounded MT Bold" panose="020F0704030504030204" pitchFamily="34" charset="0"/>
              </a:rPr>
              <a:t>Confusion Matrix:</a:t>
            </a:r>
          </a:p>
          <a:p>
            <a:pPr algn="l"/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[[1359</a:t>
            </a:r>
            <a:r>
              <a:rPr lang="en-IN" sz="2600" dirty="0" smtClean="0">
                <a:latin typeface="Arial Rounded MT Bold" panose="020F0704030504030204" pitchFamily="34" charset="0"/>
              </a:rPr>
              <a:t>  274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]</a:t>
            </a:r>
            <a:endParaRPr lang="en-IN" sz="2600" b="0" i="0" u="none" strike="noStrike" baseline="0" dirty="0">
              <a:latin typeface="Arial Rounded MT Bold" panose="020F0704030504030204" pitchFamily="34" charset="0"/>
            </a:endParaRPr>
          </a:p>
          <a:p>
            <a:pPr algn="l"/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[225</a:t>
            </a:r>
            <a:r>
              <a:rPr lang="en-IN" sz="2600" b="0" i="0" u="none" strike="noStrike" dirty="0" smtClean="0">
                <a:latin typeface="Arial Rounded MT Bold" panose="020F0704030504030204" pitchFamily="34" charset="0"/>
              </a:rPr>
              <a:t>  1328</a:t>
            </a:r>
            <a:r>
              <a:rPr lang="en-IN" sz="2600" b="0" i="0" u="none" strike="noStrike" baseline="0" dirty="0" smtClean="0">
                <a:latin typeface="Arial Rounded MT Bold" panose="020F0704030504030204" pitchFamily="34" charset="0"/>
              </a:rPr>
              <a:t>]]</a:t>
            </a:r>
            <a:endParaRPr lang="en-IN" sz="5200" dirty="0">
              <a:latin typeface="Arial Rounded MT Bold" panose="020F07040305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7516FDF5-E775-4ACE-9F68-416E3EA1442A}"/>
              </a:ext>
            </a:extLst>
          </p:cNvPr>
          <p:cNvSpPr txBox="1">
            <a:spLocks/>
          </p:cNvSpPr>
          <p:nvPr/>
        </p:nvSpPr>
        <p:spPr>
          <a:xfrm>
            <a:off x="1124218" y="5628068"/>
            <a:ext cx="10286785" cy="892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0" i="0" u="none" strike="noStrike" baseline="0" dirty="0">
                <a:latin typeface="Arial Rounded MT Bold" panose="020F0704030504030204" pitchFamily="34" charset="0"/>
              </a:rPr>
              <a:t>SVM - Accuracy, precision, recall are coming better than rest of the classification model but its slightly less than XGBOOST.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11" y="1088264"/>
            <a:ext cx="5095149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30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B40A1-AC5D-446A-9DC9-62166070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750820"/>
            <a:ext cx="9875520" cy="135636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THANK YOU!</a:t>
            </a:r>
            <a:endParaRPr lang="en-IN" sz="8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2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A5F06E-27CB-4B87-B11B-7FE8404F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10512"/>
            <a:ext cx="4953000" cy="3914920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Check for Null Values: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45ED85-B8BE-448D-B305-96BD7A2A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2395728"/>
            <a:ext cx="3914775" cy="29822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541B50F-5B8A-4BE0-85AB-4FF71E1D9D34}"/>
              </a:ext>
            </a:extLst>
          </p:cNvPr>
          <p:cNvSpPr txBox="1">
            <a:spLocks/>
          </p:cNvSpPr>
          <p:nvPr/>
        </p:nvSpPr>
        <p:spPr>
          <a:xfrm>
            <a:off x="6178296" y="1810512"/>
            <a:ext cx="6096000" cy="4314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 Rounded MT Bold" panose="020F0704030504030204" pitchFamily="34" charset="0"/>
              </a:rPr>
              <a:t>Check for Duplicated Values:</a:t>
            </a:r>
          </a:p>
          <a:p>
            <a:pPr lvl="1"/>
            <a:endParaRPr lang="en-IN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D6F950-A3CB-48D5-A0BF-FEA44235F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29" y="3638885"/>
            <a:ext cx="3543300" cy="7810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4D5416C-2DC5-46E4-812C-E3B30F305625}"/>
              </a:ext>
            </a:extLst>
          </p:cNvPr>
          <p:cNvSpPr txBox="1">
            <a:spLocks/>
          </p:cNvSpPr>
          <p:nvPr/>
        </p:nvSpPr>
        <p:spPr>
          <a:xfrm>
            <a:off x="1142998" y="5636655"/>
            <a:ext cx="9890761" cy="7810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Conclusion: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Dataset Doesn't have any null and duplicated values.</a:t>
            </a:r>
            <a:endParaRPr lang="en-IN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B8F295E-EED1-43C8-9111-017301AC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503" y="270383"/>
            <a:ext cx="8778241" cy="1192657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725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6D5C5-24A7-4CCA-86D7-ACA0D5927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457" y="1490472"/>
            <a:ext cx="5468111" cy="5102352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Arial Rounded MT Bold" panose="020F0704030504030204" pitchFamily="34" charset="0"/>
              </a:rPr>
              <a:t>Distribution of Age by Churn Status: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endParaRPr lang="en-IN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Younger individuals (20-50) tend to stay, especially those in their 30s.</a:t>
            </a: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There is an increase in churn rates among middle-aged individuals (40-50), highlighting a potential area for targeted customer retention strategies.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4F4DD7-BB37-4C72-A05A-2DBFCEB47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074" y="1490472"/>
            <a:ext cx="5383306" cy="5102351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Arial Rounded MT Bold" panose="020F0704030504030204" pitchFamily="34" charset="0"/>
              </a:rPr>
              <a:t>Distribution of Credit Score by Churn Status:</a:t>
            </a:r>
          </a:p>
          <a:p>
            <a:pPr marL="45720" indent="0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Median and IQR of credit scores are similar for stayed (0) and churned (1) customers (600–700).</a:t>
            </a: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Credit score shows limited distinction between churn and retention. One outlier (~400) in churned group hints at potential low-score churn risk.</a:t>
            </a: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Suggests focusing retention on other factors (e.g., Age, Balance) rather than credit score alone.</a:t>
            </a:r>
            <a:endParaRPr lang="en-IN" sz="1600" dirty="0">
              <a:latin typeface="Arial Rounded MT Bold" panose="020F0704030504030204" pitchFamily="34" charset="0"/>
            </a:endParaRPr>
          </a:p>
          <a:p>
            <a:endParaRPr lang="en-US" sz="18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560E68-351E-4DB7-95D2-EB55BD20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59" y="1889975"/>
            <a:ext cx="5078506" cy="3078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22BD3F-8ECB-413A-BF93-685A567BD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845" y="1971518"/>
            <a:ext cx="4667763" cy="264620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CC90AD65-2B2B-45D1-B1F9-1BDD2849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40" y="420624"/>
            <a:ext cx="8951976" cy="86868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EDA (Exploratory Data Analysis)</a:t>
            </a:r>
            <a:endParaRPr lang="en-IN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CFD2BA-8FE2-4F6B-9648-C14AD84D7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436" y="1755647"/>
            <a:ext cx="4754880" cy="4851343"/>
          </a:xfrm>
        </p:spPr>
        <p:txBody>
          <a:bodyPr>
            <a:normAutofit fontScale="55000" lnSpcReduction="20000"/>
          </a:bodyPr>
          <a:lstStyle/>
          <a:p>
            <a:r>
              <a:rPr lang="en-US" sz="3300" b="1" dirty="0">
                <a:latin typeface="Arial Rounded MT Bold" panose="020F0704030504030204" pitchFamily="34" charset="0"/>
              </a:rPr>
              <a:t>Distribution of Account Balance by Churn Status: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pPr marL="45720" indent="0">
              <a:buNone/>
            </a:pPr>
            <a:endParaRPr lang="en-IN" dirty="0"/>
          </a:p>
          <a:p>
            <a:pPr marL="45720" indent="0">
              <a:buNone/>
            </a:pPr>
            <a:endParaRPr lang="en-IN" dirty="0"/>
          </a:p>
          <a:p>
            <a:pPr algn="just"/>
            <a:r>
              <a:rPr lang="en-US" sz="2100" dirty="0">
                <a:latin typeface="Arial Rounded MT Bold" panose="020F0704030504030204" pitchFamily="34" charset="0"/>
              </a:rPr>
              <a:t>Median and IQR (100,000–150,000) for stayed (0) and churned (1) customers, with the churned group having a higher upper range (~250,000), indicating some high-balance customers are at risk. </a:t>
            </a:r>
          </a:p>
          <a:p>
            <a:pPr algn="just"/>
            <a:r>
              <a:rPr lang="en-US" sz="2100" dirty="0">
                <a:latin typeface="Arial Rounded MT Bold" panose="020F0704030504030204" pitchFamily="34" charset="0"/>
              </a:rPr>
              <a:t>Lower ranges are consistent near 0. This supports targeting high-balance customers for retention.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92B2D5-AC6A-4618-82DF-9954FF49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4772" y="1609343"/>
            <a:ext cx="5258980" cy="4997647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dirty="0">
                <a:latin typeface="Arial Rounded MT Bold" panose="020F0704030504030204" pitchFamily="34" charset="0"/>
              </a:rPr>
              <a:t>Churn Status by Geography:</a:t>
            </a:r>
            <a:endParaRPr lang="en-IN" sz="29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45720" indent="0">
              <a:buNone/>
            </a:pPr>
            <a:endParaRPr lang="en-US" sz="21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r>
              <a:rPr lang="en-US" sz="2100" dirty="0">
                <a:latin typeface="Arial Rounded MT Bold" panose="020F0704030504030204" pitchFamily="34" charset="0"/>
              </a:rPr>
              <a:t>France: The highest number of customers (approx. 4,000 stayed, 1,000 churned), indicating the largest customer base with a moderate churn rate.</a:t>
            </a:r>
          </a:p>
          <a:p>
            <a:pPr marL="45720" indent="0" algn="just">
              <a:buNone/>
            </a:pPr>
            <a:r>
              <a:rPr lang="en-US" sz="2100" dirty="0">
                <a:latin typeface="Arial Rounded MT Bold" panose="020F0704030504030204" pitchFamily="34" charset="0"/>
              </a:rPr>
              <a:t>Spain: Approximately 2,000 stayed and 500 churned, showing a balanced but smaller population with a lower churn rate compared to France.</a:t>
            </a:r>
          </a:p>
          <a:p>
            <a:pPr marL="45720" indent="0" algn="just">
              <a:buNone/>
            </a:pPr>
            <a:r>
              <a:rPr lang="en-US" sz="2100" dirty="0">
                <a:latin typeface="Arial Rounded MT Bold" panose="020F0704030504030204" pitchFamily="34" charset="0"/>
              </a:rPr>
              <a:t>Germany: Around 1,500 stayed and 1,000 churned, reflecting a higher churn rate relative to the customer base, suggesting Germany as a region with increased churn risk.</a:t>
            </a:r>
            <a:endParaRPr lang="en-IN" sz="21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256D27-6CBF-414E-A07F-1D5F030C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6" y="2464379"/>
            <a:ext cx="4311048" cy="2669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8AA2325-BC23-4E21-94D3-446A7FD91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571" y="2002535"/>
            <a:ext cx="4491894" cy="28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9BE5D2-1C41-4F18-B597-5BAC42EA3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334851"/>
            <a:ext cx="4754880" cy="6078828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Churn Status by Gender:</a:t>
            </a: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endParaRPr lang="en-IN" dirty="0">
              <a:latin typeface="Arial Rounded MT Bold" panose="020F0704030504030204" pitchFamily="34" charset="0"/>
            </a:endParaRPr>
          </a:p>
          <a:p>
            <a:pPr marL="4572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  <a:p>
            <a:pPr algn="just"/>
            <a:r>
              <a:rPr lang="en-US" sz="1600" dirty="0">
                <a:latin typeface="Arial Rounded MT Bold" panose="020F0704030504030204" pitchFamily="34" charset="0"/>
              </a:rPr>
              <a:t>Female: Approximately 3,500 stayed and 1,000 churned, indicating a moderate churn rate (approx. 22%).</a:t>
            </a:r>
          </a:p>
          <a:p>
            <a:pPr algn="just"/>
            <a:r>
              <a:rPr lang="en-US" sz="1600" dirty="0">
                <a:latin typeface="Arial Rounded MT Bold" panose="020F0704030504030204" pitchFamily="34" charset="0"/>
              </a:rPr>
              <a:t>Male: Around 4,000 stayed and 1,000 churned, showing a slightly lower churn rate (approx. 20%) despite a larger customer base.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7B7B1E-BBA6-49C6-9D07-90975EE1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1" y="334851"/>
            <a:ext cx="5284737" cy="6078828"/>
          </a:xfrm>
        </p:spPr>
        <p:txBody>
          <a:bodyPr>
            <a:normAutofit fontScale="92500"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Churn Status by Number of Products: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endParaRPr lang="en-US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1 Product: Approximately 3,500 stayed and 1,500 churned, indicating a significant churn rate (approx. 30%).</a:t>
            </a: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2 Products: Around 4,000 stayed and 500 churned, showing the lowest churn rate (approx. 11%) among the groups.</a:t>
            </a: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3 Products: About 200 stayed and 500 churned, reflecting a high churn rate (approx. 71%).</a:t>
            </a:r>
          </a:p>
          <a:p>
            <a:pPr marL="45720" indent="0" algn="just">
              <a:buNone/>
            </a:pPr>
            <a:r>
              <a:rPr lang="en-US" sz="1600" dirty="0">
                <a:latin typeface="Arial Rounded MT Bold" panose="020F0704030504030204" pitchFamily="34" charset="0"/>
              </a:rPr>
              <a:t>4 Products: Nearly 0 stayed and 100 churned, indicating an extremely high churn rate (nearly 100%).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80EC5AC-54FB-403A-9571-AE27BDBB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961" y="746977"/>
            <a:ext cx="4208957" cy="3258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64877A-0153-4F45-B360-9562E561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829" y="746977"/>
            <a:ext cx="4240300" cy="268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8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9F5D3-F396-4860-A0D8-278BD0C9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57794"/>
            <a:ext cx="9875520" cy="695244"/>
          </a:xfrm>
        </p:spPr>
        <p:txBody>
          <a:bodyPr/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Correlation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EC01A4-E9BE-4229-9236-437E36BD4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953039"/>
            <a:ext cx="5371349" cy="5396246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>
                <a:latin typeface="Arial Rounded MT Bold" panose="020F0704030504030204" pitchFamily="34" charset="0"/>
              </a:rPr>
              <a:t>CreditScore</a:t>
            </a:r>
            <a:r>
              <a:rPr lang="en-US" sz="1800" dirty="0">
                <a:latin typeface="Arial Rounded MT Bold" panose="020F0704030504030204" pitchFamily="34" charset="0"/>
              </a:rPr>
              <a:t>: Strongly correlated with itself (1), with negligible correlations with Age (-0.004), Balance (0.0063), and </a:t>
            </a:r>
            <a:r>
              <a:rPr lang="en-US" sz="1800" dirty="0" err="1">
                <a:latin typeface="Arial Rounded MT Bold" panose="020F0704030504030204" pitchFamily="34" charset="0"/>
              </a:rPr>
              <a:t>EstimatedSalary</a:t>
            </a:r>
            <a:r>
              <a:rPr lang="en-US" sz="1800" dirty="0">
                <a:latin typeface="Arial Rounded MT Bold" panose="020F0704030504030204" pitchFamily="34" charset="0"/>
              </a:rPr>
              <a:t> (-0.0014).</a:t>
            </a:r>
          </a:p>
          <a:p>
            <a:pPr algn="just"/>
            <a:r>
              <a:rPr lang="en-US" sz="1800" dirty="0">
                <a:latin typeface="Arial Rounded MT Bold" panose="020F0704030504030204" pitchFamily="34" charset="0"/>
              </a:rPr>
              <a:t>Age: Perfectly correlated with itself (1), with weak positive correlation with Balance (0.028) and negligible correlations with </a:t>
            </a:r>
            <a:r>
              <a:rPr lang="en-US" sz="1800" dirty="0" err="1">
                <a:latin typeface="Arial Rounded MT Bold" panose="020F0704030504030204" pitchFamily="34" charset="0"/>
              </a:rPr>
              <a:t>CreditScore</a:t>
            </a:r>
            <a:r>
              <a:rPr lang="en-US" sz="1800" dirty="0">
                <a:latin typeface="Arial Rounded MT Bold" panose="020F0704030504030204" pitchFamily="34" charset="0"/>
              </a:rPr>
              <a:t> (-0.004) and </a:t>
            </a:r>
            <a:r>
              <a:rPr lang="en-US" sz="1800" dirty="0" err="1">
                <a:latin typeface="Arial Rounded MT Bold" panose="020F0704030504030204" pitchFamily="34" charset="0"/>
              </a:rPr>
              <a:t>EstimatedSalary</a:t>
            </a:r>
            <a:r>
              <a:rPr lang="en-US" sz="1800" dirty="0">
                <a:latin typeface="Arial Rounded MT Bold" panose="020F0704030504030204" pitchFamily="34" charset="0"/>
              </a:rPr>
              <a:t> (-0.0072).</a:t>
            </a:r>
          </a:p>
          <a:p>
            <a:pPr algn="just"/>
            <a:r>
              <a:rPr lang="en-US" sz="1800" dirty="0">
                <a:latin typeface="Arial Rounded MT Bold" panose="020F0704030504030204" pitchFamily="34" charset="0"/>
              </a:rPr>
              <a:t>Balance: Highly correlated with itself (1), with a weak positive correlation with Age (0.028) and minimal correlations with </a:t>
            </a:r>
            <a:r>
              <a:rPr lang="en-US" sz="1800" dirty="0" err="1">
                <a:latin typeface="Arial Rounded MT Bold" panose="020F0704030504030204" pitchFamily="34" charset="0"/>
              </a:rPr>
              <a:t>CreditScore</a:t>
            </a:r>
            <a:r>
              <a:rPr lang="en-US" sz="1800" dirty="0">
                <a:latin typeface="Arial Rounded MT Bold" panose="020F0704030504030204" pitchFamily="34" charset="0"/>
              </a:rPr>
              <a:t> (0.0063) and </a:t>
            </a:r>
            <a:r>
              <a:rPr lang="en-US" sz="1800" dirty="0" err="1">
                <a:latin typeface="Arial Rounded MT Bold" panose="020F0704030504030204" pitchFamily="34" charset="0"/>
              </a:rPr>
              <a:t>EstimatedSalary</a:t>
            </a:r>
            <a:r>
              <a:rPr lang="en-US" sz="1800" dirty="0">
                <a:latin typeface="Arial Rounded MT Bold" panose="020F0704030504030204" pitchFamily="34" charset="0"/>
              </a:rPr>
              <a:t> (0.013).</a:t>
            </a:r>
          </a:p>
          <a:p>
            <a:pPr algn="just"/>
            <a:r>
              <a:rPr lang="en-US" sz="1800" dirty="0" err="1">
                <a:latin typeface="Arial Rounded MT Bold" panose="020F0704030504030204" pitchFamily="34" charset="0"/>
              </a:rPr>
              <a:t>EstimatedSalary</a:t>
            </a:r>
            <a:r>
              <a:rPr lang="en-US" sz="1800" dirty="0">
                <a:latin typeface="Arial Rounded MT Bold" panose="020F0704030504030204" pitchFamily="34" charset="0"/>
              </a:rPr>
              <a:t>: Perfectly correlated with itself (1), with negligible correlations with </a:t>
            </a:r>
            <a:r>
              <a:rPr lang="en-US" sz="1800" dirty="0" err="1">
                <a:latin typeface="Arial Rounded MT Bold" panose="020F0704030504030204" pitchFamily="34" charset="0"/>
              </a:rPr>
              <a:t>CreditScore</a:t>
            </a:r>
            <a:r>
              <a:rPr lang="en-US" sz="1800" dirty="0">
                <a:latin typeface="Arial Rounded MT Bold" panose="020F0704030504030204" pitchFamily="34" charset="0"/>
              </a:rPr>
              <a:t> (-0.0014), Age (-0.0072), and Balance (0.013).</a:t>
            </a:r>
            <a:endParaRPr lang="en-IN" sz="18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C9C1FA-468D-441A-BA07-32D21448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773" y="1835223"/>
            <a:ext cx="4868424" cy="31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70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0DC446-0491-4814-954B-181B9F8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344" y="476518"/>
            <a:ext cx="10599312" cy="589852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Churn rate by Tenure:</a:t>
            </a: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endParaRPr lang="en-US" sz="1800" dirty="0">
              <a:latin typeface="Arial Rounded MT Bold" panose="020F0704030504030204" pitchFamily="34" charset="0"/>
            </a:endParaRPr>
          </a:p>
          <a:p>
            <a:pPr marL="45720" indent="0" algn="just">
              <a:buNone/>
            </a:pPr>
            <a:r>
              <a:rPr lang="en-US" sz="1800" dirty="0">
                <a:latin typeface="Arial Rounded MT Bold" panose="020F0704030504030204" pitchFamily="34" charset="0"/>
              </a:rPr>
              <a:t>Customers with shorter (0 years) and longer (10 years) tenures exhibit higher churn rates, </a:t>
            </a:r>
          </a:p>
          <a:p>
            <a:pPr marL="45720" indent="0" algn="just">
              <a:buNone/>
            </a:pPr>
            <a:r>
              <a:rPr lang="en-US" sz="1800" dirty="0">
                <a:latin typeface="Arial Rounded MT Bold" panose="020F0704030504030204" pitchFamily="34" charset="0"/>
              </a:rPr>
              <a:t>while those with mid-range tenure (around 6 years) are more likely to stay, suggesting targeted retention efforts for new and long-term customers.</a:t>
            </a:r>
          </a:p>
          <a:p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D0D04AC-403A-4D88-9895-D86C6A9A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79" y="854299"/>
            <a:ext cx="6396242" cy="411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69164-2292-4190-9A45-722DFDFE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287628"/>
            <a:ext cx="9875520" cy="6396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Rounded MT Bold" panose="020F0704030504030204" pitchFamily="34" charset="0"/>
              </a:rPr>
              <a:t>Customer Churn Distribution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FE69F9-72F3-448C-A861-DA0D3B01D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2999" y="5267459"/>
            <a:ext cx="9875519" cy="1146220"/>
          </a:xfrm>
        </p:spPr>
        <p:txBody>
          <a:bodyPr/>
          <a:lstStyle/>
          <a:p>
            <a:pPr algn="just"/>
            <a:r>
              <a:rPr lang="en-US" dirty="0"/>
              <a:t>The charts Show 7,963 customers retained (Exited = 0) and 2,037 customers churned (Exited = 1), representing approximately 79.6% retention and 20.4% churn rates.</a:t>
            </a:r>
          </a:p>
          <a:p>
            <a:pPr algn="just"/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D9BCE977-04C9-4BBB-9228-4840F6F969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21869" y="1278316"/>
            <a:ext cx="4974132" cy="36381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471CF80-A662-4A59-8D74-B7EA78ADF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0615"/>
            <a:ext cx="4922518" cy="37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3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55389B-D5D2-46D8-B05B-C7283484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2023"/>
            <a:ext cx="9875520" cy="794197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Label Encoding &amp; Data Scaling: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F8D58-A654-4D36-A478-BC3C541B1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506829"/>
            <a:ext cx="4754880" cy="1492768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Label Encoding :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This is done for categorical column using </a:t>
            </a:r>
            <a:r>
              <a:rPr lang="en-US" dirty="0" err="1">
                <a:latin typeface="Arial Rounded MT Bold" panose="020F0704030504030204" pitchFamily="34" charset="0"/>
              </a:rPr>
              <a:t>LabelEncoder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02D059-9844-4ACE-B41B-521EE289E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1506828"/>
            <a:ext cx="4754880" cy="1492767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Data Scaling:</a:t>
            </a:r>
          </a:p>
          <a:p>
            <a:pPr marL="4572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This is done for the numerical columns  using </a:t>
            </a:r>
            <a:r>
              <a:rPr lang="en-US" dirty="0" err="1">
                <a:latin typeface="Arial Rounded MT Bold" panose="020F0704030504030204" pitchFamily="34" charset="0"/>
              </a:rPr>
              <a:t>StandardScaler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B77ED365-283F-44DB-83EB-933E9864B7B5}"/>
              </a:ext>
            </a:extLst>
          </p:cNvPr>
          <p:cNvSpPr txBox="1">
            <a:spLocks/>
          </p:cNvSpPr>
          <p:nvPr/>
        </p:nvSpPr>
        <p:spPr>
          <a:xfrm>
            <a:off x="1329852" y="2999596"/>
            <a:ext cx="9875520" cy="7941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Rounded MT Bold" panose="020F0704030504030204" pitchFamily="34" charset="0"/>
              </a:rPr>
              <a:t>Split Data for Training &amp; Testing: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FB05DEFE-EB90-4C94-966C-775D8F7EF6E4}"/>
              </a:ext>
            </a:extLst>
          </p:cNvPr>
          <p:cNvSpPr txBox="1">
            <a:spLocks/>
          </p:cNvSpPr>
          <p:nvPr/>
        </p:nvSpPr>
        <p:spPr>
          <a:xfrm>
            <a:off x="1329852" y="4106589"/>
            <a:ext cx="9692640" cy="149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DD891C-1C14-4CC5-B7BD-702890C1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852" y="3957621"/>
            <a:ext cx="941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308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313</TotalTime>
  <Words>1003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Corbel</vt:lpstr>
      <vt:lpstr>Wingdings</vt:lpstr>
      <vt:lpstr>Basis</vt:lpstr>
      <vt:lpstr>ML-Driven Bank Churn Prediction: Unlocking Customer Retention Insights, Analyzing Demographic and Financial Factors</vt:lpstr>
      <vt:lpstr>Data Cleaning</vt:lpstr>
      <vt:lpstr>EDA (Exploratory Data Analysis)</vt:lpstr>
      <vt:lpstr>PowerPoint Presentation</vt:lpstr>
      <vt:lpstr>PowerPoint Presentation</vt:lpstr>
      <vt:lpstr>Correlation</vt:lpstr>
      <vt:lpstr>PowerPoint Presentation</vt:lpstr>
      <vt:lpstr>Customer Churn Distribution</vt:lpstr>
      <vt:lpstr>Label Encoding &amp; Data Scaling:</vt:lpstr>
      <vt:lpstr>Dealing with Class Churn Data Imbalance:</vt:lpstr>
      <vt:lpstr>Logistic Regression</vt:lpstr>
      <vt:lpstr>Random Forest</vt:lpstr>
      <vt:lpstr>GRADIENT BOOSTING</vt:lpstr>
      <vt:lpstr>XGBOOST</vt:lpstr>
      <vt:lpstr>SVM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Prediction</dc:title>
  <dc:creator>shubham khudre</dc:creator>
  <cp:lastModifiedBy>Welcome</cp:lastModifiedBy>
  <cp:revision>32</cp:revision>
  <dcterms:created xsi:type="dcterms:W3CDTF">2025-04-10T12:32:43Z</dcterms:created>
  <dcterms:modified xsi:type="dcterms:W3CDTF">2025-04-11T16:42:06Z</dcterms:modified>
</cp:coreProperties>
</file>