
<file path=[Content_Types].xml><?xml version="1.0" encoding="utf-8"?>
<Types xmlns="http://schemas.openxmlformats.org/package/2006/content-types">
  <Default Extension="png" ContentType="image/png"/>
  <Default Extension="web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75" r:id="rId8"/>
    <p:sldId id="263" r:id="rId9"/>
    <p:sldId id="271" r:id="rId10"/>
    <p:sldId id="272" r:id="rId11"/>
    <p:sldId id="274" r:id="rId12"/>
    <p:sldId id="273" r:id="rId13"/>
    <p:sldId id="264" r:id="rId14"/>
    <p:sldId id="2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F8488257-0611-4C76-BC21-3DD78F58DB76}">
          <p14:sldIdLst>
            <p14:sldId id="256"/>
            <p14:sldId id="257"/>
            <p14:sldId id="259"/>
            <p14:sldId id="260"/>
            <p14:sldId id="261"/>
            <p14:sldId id="262"/>
            <p14:sldId id="275"/>
            <p14:sldId id="263"/>
            <p14:sldId id="271"/>
            <p14:sldId id="272"/>
            <p14:sldId id="274"/>
            <p14:sldId id="273"/>
            <p14:sldId id="264"/>
            <p14:sldId id="27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F17B-3461-4EED-95BD-A4A2449C9469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87FA-D3A5-4C2C-BA36-4B6BA9E37A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724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F17B-3461-4EED-95BD-A4A2449C9469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87FA-D3A5-4C2C-BA36-4B6BA9E37A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943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F17B-3461-4EED-95BD-A4A2449C9469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87FA-D3A5-4C2C-BA36-4B6BA9E37A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545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F17B-3461-4EED-95BD-A4A2449C9469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87FA-D3A5-4C2C-BA36-4B6BA9E37A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967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F17B-3461-4EED-95BD-A4A2449C9469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87FA-D3A5-4C2C-BA36-4B6BA9E37A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036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F17B-3461-4EED-95BD-A4A2449C9469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87FA-D3A5-4C2C-BA36-4B6BA9E37A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289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F17B-3461-4EED-95BD-A4A2449C9469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87FA-D3A5-4C2C-BA36-4B6BA9E37A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783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F17B-3461-4EED-95BD-A4A2449C9469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87FA-D3A5-4C2C-BA36-4B6BA9E37A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2667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F17B-3461-4EED-95BD-A4A2449C9469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87FA-D3A5-4C2C-BA36-4B6BA9E37A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946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F17B-3461-4EED-95BD-A4A2449C9469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87FA-D3A5-4C2C-BA36-4B6BA9E37A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694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F17B-3461-4EED-95BD-A4A2449C9469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87FA-D3A5-4C2C-BA36-4B6BA9E37A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638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CF17B-3461-4EED-95BD-A4A2449C9469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987FA-D3A5-4C2C-BA36-4B6BA9E37A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407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84164" y="91440"/>
            <a:ext cx="6214872" cy="3886200"/>
          </a:xfrm>
        </p:spPr>
        <p:txBody>
          <a:bodyPr>
            <a:normAutofit fontScale="90000"/>
          </a:bodyPr>
          <a:lstStyle/>
          <a:p>
            <a:r>
              <a:rPr lang="en-IN" sz="5300" dirty="0"/>
              <a:t>Car Insurance </a:t>
            </a:r>
            <a:r>
              <a:rPr lang="en-IN" sz="5300" dirty="0" smtClean="0"/>
              <a:t>Prediction</a:t>
            </a:r>
            <a:br>
              <a:rPr lang="en-IN" sz="5300" dirty="0" smtClean="0"/>
            </a:br>
            <a:r>
              <a:rPr lang="en-IN" sz="5300" dirty="0" smtClean="0"/>
              <a:t>Domain-BFSI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77128" y="4598734"/>
            <a:ext cx="6028944" cy="2140394"/>
          </a:xfrm>
        </p:spPr>
        <p:txBody>
          <a:bodyPr>
            <a:normAutofit/>
          </a:bodyPr>
          <a:lstStyle/>
          <a:p>
            <a:r>
              <a:rPr lang="en-IN" sz="5400" dirty="0" smtClean="0"/>
              <a:t>- Aditya Mane</a:t>
            </a:r>
            <a:endParaRPr lang="en-IN" sz="5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797296" cy="697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43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80" y="0"/>
            <a:ext cx="3903482" cy="1325563"/>
          </a:xfrm>
        </p:spPr>
        <p:txBody>
          <a:bodyPr/>
          <a:lstStyle/>
          <a:p>
            <a:r>
              <a:rPr lang="en-US" b="1" dirty="0" smtClean="0"/>
              <a:t>Model Building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6895"/>
            <a:ext cx="11397005" cy="563097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r>
              <a:rPr lang="en-US" dirty="0" smtClean="0"/>
              <a:t>Random Forest</a:t>
            </a:r>
          </a:p>
          <a:p>
            <a:r>
              <a:rPr lang="en-US" sz="1800" dirty="0" smtClean="0"/>
              <a:t>At each node, a random subset of features is considered for splitting, which helps in reducing overfitting and enhances model generalization.</a:t>
            </a:r>
          </a:p>
          <a:p>
            <a:r>
              <a:rPr lang="en-US" sz="1800" dirty="0" smtClean="0"/>
              <a:t>It can be used for both classification and regression tasks</a:t>
            </a:r>
          </a:p>
          <a:p>
            <a:r>
              <a:rPr lang="en-US" sz="1800" dirty="0" smtClean="0"/>
              <a:t>Accuracy :  train=0.99, test=0.98</a:t>
            </a:r>
          </a:p>
          <a:p>
            <a:r>
              <a:rPr lang="en-US" sz="1800" dirty="0" smtClean="0"/>
              <a:t>Precision : train=0.99, test=0.96</a:t>
            </a:r>
          </a:p>
          <a:p>
            <a:r>
              <a:rPr lang="en-US" sz="1800" dirty="0" smtClean="0"/>
              <a:t>Recall : train=1.0, test=1.0</a:t>
            </a:r>
          </a:p>
          <a:p>
            <a:endParaRPr lang="en-US" sz="1800" dirty="0" smtClean="0"/>
          </a:p>
          <a:p>
            <a:endParaRPr lang="en-IN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040" y="3033006"/>
            <a:ext cx="5194663" cy="374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15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80" y="0"/>
            <a:ext cx="3903482" cy="1325563"/>
          </a:xfrm>
        </p:spPr>
        <p:txBody>
          <a:bodyPr/>
          <a:lstStyle/>
          <a:p>
            <a:r>
              <a:rPr lang="en-US" b="1" dirty="0" smtClean="0"/>
              <a:t>Model Building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6895"/>
            <a:ext cx="11397005" cy="563097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r>
              <a:rPr lang="en-US" dirty="0" smtClean="0"/>
              <a:t>Grid Search CV with Random Forest</a:t>
            </a:r>
          </a:p>
          <a:p>
            <a:r>
              <a:rPr lang="en-US" sz="1800" dirty="0" smtClean="0"/>
              <a:t>Using Grid Search CV for selecting best Hyper-Parameter in Random Forest</a:t>
            </a:r>
          </a:p>
          <a:p>
            <a:r>
              <a:rPr lang="en-US" sz="1800" dirty="0" smtClean="0"/>
              <a:t>Accuracy :  train=0.87, test=0.85</a:t>
            </a:r>
          </a:p>
          <a:p>
            <a:r>
              <a:rPr lang="en-US" sz="1800" dirty="0" smtClean="0"/>
              <a:t>Precision : train=0.81, test=0.79</a:t>
            </a:r>
          </a:p>
          <a:p>
            <a:r>
              <a:rPr lang="en-US" sz="1800" dirty="0" smtClean="0"/>
              <a:t>Recall : train=0.98, test=0.98</a:t>
            </a:r>
          </a:p>
          <a:p>
            <a:endParaRPr lang="en-US" sz="1800" dirty="0" smtClean="0"/>
          </a:p>
          <a:p>
            <a:endParaRPr lang="en-IN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040" y="2774210"/>
            <a:ext cx="5448608" cy="363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28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80" y="0"/>
            <a:ext cx="5278288" cy="1325563"/>
          </a:xfrm>
        </p:spPr>
        <p:txBody>
          <a:bodyPr>
            <a:normAutofit/>
          </a:bodyPr>
          <a:lstStyle/>
          <a:p>
            <a:r>
              <a:rPr lang="en-US" b="1" dirty="0" smtClean="0"/>
              <a:t>Selecting Best Model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6895"/>
            <a:ext cx="11397005" cy="5630977"/>
          </a:xfrm>
        </p:spPr>
        <p:txBody>
          <a:bodyPr>
            <a:normAutofit/>
          </a:bodyPr>
          <a:lstStyle/>
          <a:p>
            <a:r>
              <a:rPr lang="en-US" dirty="0" smtClean="0"/>
              <a:t>Random Forest is Best Model as it is able to Balance Precision &amp; Recall </a:t>
            </a:r>
            <a:endParaRPr lang="en-IN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58" y="2366049"/>
            <a:ext cx="5048386" cy="21624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20" y="1745500"/>
            <a:ext cx="6594380" cy="511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59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712" y="475488"/>
            <a:ext cx="7903512" cy="5760719"/>
          </a:xfrm>
        </p:spPr>
      </p:pic>
    </p:spTree>
    <p:extLst>
      <p:ext uri="{BB962C8B-B14F-4D97-AF65-F5344CB8AC3E}">
        <p14:creationId xmlns:p14="http://schemas.microsoft.com/office/powerpoint/2010/main" val="54740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01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42" y="-82295"/>
            <a:ext cx="11331358" cy="1188719"/>
          </a:xfrm>
        </p:spPr>
        <p:txBody>
          <a:bodyPr/>
          <a:lstStyle/>
          <a:p>
            <a:r>
              <a:rPr lang="en-US" b="1" u="sng" dirty="0" smtClean="0"/>
              <a:t>Data</a:t>
            </a:r>
            <a:r>
              <a:rPr lang="en-US" dirty="0" smtClean="0"/>
              <a:t> </a:t>
            </a:r>
            <a:r>
              <a:rPr lang="en-US" b="1" u="sng" dirty="0" smtClean="0"/>
              <a:t>Overview</a:t>
            </a:r>
            <a:endParaRPr lang="en-IN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1586" y="978408"/>
            <a:ext cx="5747422" cy="6217920"/>
          </a:xfrm>
        </p:spPr>
        <p:txBody>
          <a:bodyPr/>
          <a:lstStyle/>
          <a:p>
            <a:pPr marL="0" indent="0">
              <a:buNone/>
            </a:pPr>
            <a:r>
              <a:rPr lang="fr-FR" sz="1800" dirty="0" smtClean="0"/>
              <a:t> </a:t>
            </a:r>
          </a:p>
          <a:p>
            <a:r>
              <a:rPr lang="fr-FR" dirty="0" smtClean="0"/>
              <a:t>Data Size</a:t>
            </a:r>
          </a:p>
          <a:p>
            <a:r>
              <a:rPr lang="fr-FR" sz="1800" dirty="0" smtClean="0"/>
              <a:t>2578048</a:t>
            </a:r>
            <a:endParaRPr lang="fr-FR" sz="1800" dirty="0"/>
          </a:p>
          <a:p>
            <a:endParaRPr lang="fr-FR" dirty="0" smtClean="0"/>
          </a:p>
          <a:p>
            <a:r>
              <a:rPr lang="fr-FR" dirty="0" smtClean="0"/>
              <a:t>Data Shape</a:t>
            </a:r>
          </a:p>
          <a:p>
            <a:r>
              <a:rPr lang="en-US" sz="1800" dirty="0" smtClean="0"/>
              <a:t>58592 rows </a:t>
            </a:r>
          </a:p>
          <a:p>
            <a:r>
              <a:rPr lang="en-US" sz="1800" dirty="0" smtClean="0"/>
              <a:t>44 columns</a:t>
            </a:r>
          </a:p>
          <a:p>
            <a:endParaRPr lang="en-US" dirty="0" smtClean="0"/>
          </a:p>
          <a:p>
            <a:r>
              <a:rPr lang="en-US" dirty="0" smtClean="0"/>
              <a:t>Data Types-</a:t>
            </a:r>
          </a:p>
          <a:p>
            <a:r>
              <a:rPr lang="en-US" sz="1800" dirty="0" smtClean="0"/>
              <a:t>Object (Categorical)</a:t>
            </a:r>
          </a:p>
          <a:p>
            <a:r>
              <a:rPr lang="en-US" sz="1800" dirty="0" smtClean="0"/>
              <a:t>Integer, </a:t>
            </a:r>
            <a:r>
              <a:rPr lang="en-US" sz="1800" dirty="0"/>
              <a:t>F</a:t>
            </a:r>
            <a:r>
              <a:rPr lang="en-US" sz="1800" dirty="0" smtClean="0"/>
              <a:t>loat(Numerical)</a:t>
            </a:r>
            <a:endParaRPr lang="en-IN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167044"/>
            <a:ext cx="22442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592" y="0"/>
            <a:ext cx="6312408" cy="6858000"/>
          </a:xfrm>
          <a:prstGeom prst="rect">
            <a:avLst/>
          </a:prstGeom>
        </p:spPr>
      </p:pic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5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926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467682"/>
            <a:ext cx="52578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 smtClean="0"/>
          </a:p>
          <a:p>
            <a:endParaRPr lang="en-US" b="1" dirty="0" smtClean="0"/>
          </a:p>
          <a:p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r>
              <a:rPr lang="en-US" b="1" dirty="0" smtClean="0"/>
              <a:t>Target Variable</a:t>
            </a:r>
          </a:p>
          <a:p>
            <a:r>
              <a:rPr lang="en-US" sz="1800" dirty="0" smtClean="0"/>
              <a:t>The target variable is (</a:t>
            </a:r>
            <a:r>
              <a:rPr lang="en-US" sz="1800" dirty="0" err="1" smtClean="0"/>
              <a:t>is_claim</a:t>
            </a:r>
            <a:r>
              <a:rPr lang="en-US" sz="1800" dirty="0" smtClean="0"/>
              <a:t>)</a:t>
            </a:r>
          </a:p>
          <a:p>
            <a:r>
              <a:rPr lang="en-US" sz="1800" dirty="0" smtClean="0"/>
              <a:t>The percentage of number of unique values in Target column </a:t>
            </a:r>
          </a:p>
          <a:p>
            <a:r>
              <a:rPr lang="en-US" sz="1800" dirty="0" smtClean="0"/>
              <a:t>93.60% for not claim the insurance</a:t>
            </a:r>
          </a:p>
          <a:p>
            <a:r>
              <a:rPr lang="en-US" sz="1800" dirty="0" smtClean="0"/>
              <a:t>6.40% for claim the insurance</a:t>
            </a:r>
          </a:p>
          <a:p>
            <a:r>
              <a:rPr lang="en-US" sz="1800" dirty="0" smtClean="0"/>
              <a:t>Class imbalance is observed</a:t>
            </a:r>
            <a:endParaRPr lang="en-US" sz="1800" dirty="0"/>
          </a:p>
          <a:p>
            <a:endParaRPr lang="en-US" sz="1800" dirty="0" smtClean="0"/>
          </a:p>
          <a:p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381" y="467682"/>
            <a:ext cx="3477110" cy="26673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516330" y="4338286"/>
            <a:ext cx="3267531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51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92" y="72517"/>
            <a:ext cx="10515600" cy="933323"/>
          </a:xfrm>
        </p:spPr>
        <p:txBody>
          <a:bodyPr>
            <a:normAutofit/>
          </a:bodyPr>
          <a:lstStyle/>
          <a:p>
            <a:r>
              <a:rPr lang="en-US" b="1" dirty="0" smtClean="0"/>
              <a:t>Data Preprocessing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392" y="905256"/>
            <a:ext cx="5498592" cy="5751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1. Sorting </a:t>
            </a:r>
            <a:r>
              <a:rPr lang="en-US" dirty="0"/>
              <a:t>Categorical and Numerical Columns in </a:t>
            </a:r>
            <a:r>
              <a:rPr lang="en-US" dirty="0" smtClean="0"/>
              <a:t>list</a:t>
            </a:r>
            <a:endParaRPr lang="en-US" sz="1800" dirty="0" smtClean="0"/>
          </a:p>
          <a:p>
            <a:r>
              <a:rPr lang="en-US" sz="1800" dirty="0" smtClean="0"/>
              <a:t>Sorting of numerical and categorical columns was done based on number of unique values</a:t>
            </a: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dirty="0" smtClean="0"/>
              <a:t>2. Duplicate &amp; Missing </a:t>
            </a:r>
            <a:r>
              <a:rPr lang="en-US" dirty="0"/>
              <a:t>V</a:t>
            </a:r>
            <a:r>
              <a:rPr lang="en-US" dirty="0" smtClean="0"/>
              <a:t>alues</a:t>
            </a:r>
          </a:p>
          <a:p>
            <a:r>
              <a:rPr lang="en-US" sz="1800" dirty="0" smtClean="0"/>
              <a:t>Dataset has zero duplicate values</a:t>
            </a:r>
          </a:p>
          <a:p>
            <a:r>
              <a:rPr lang="en-US" sz="1800" dirty="0" smtClean="0"/>
              <a:t>Dataset has zero </a:t>
            </a:r>
            <a:r>
              <a:rPr lang="en-US" sz="1800" dirty="0" smtClean="0"/>
              <a:t>missing values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dirty="0" smtClean="0"/>
              <a:t>3. Outlier Treatment</a:t>
            </a:r>
          </a:p>
          <a:p>
            <a:r>
              <a:rPr lang="en-US" sz="1800" dirty="0" smtClean="0"/>
              <a:t>‘</a:t>
            </a:r>
            <a:r>
              <a:rPr lang="en-US" sz="1800" dirty="0" err="1" smtClean="0"/>
              <a:t>age_of_car</a:t>
            </a:r>
            <a:r>
              <a:rPr lang="en-US" sz="1800" dirty="0" smtClean="0"/>
              <a:t>’ and ‘</a:t>
            </a:r>
            <a:r>
              <a:rPr lang="en-US" sz="1800" dirty="0" err="1" smtClean="0"/>
              <a:t>age_of_policyholder</a:t>
            </a:r>
            <a:r>
              <a:rPr lang="en-US" sz="1800" dirty="0" smtClean="0"/>
              <a:t>’ have outliers</a:t>
            </a:r>
          </a:p>
          <a:p>
            <a:r>
              <a:rPr lang="en-US" sz="1800" dirty="0" smtClean="0"/>
              <a:t>Used IQR Method was used to remove outliers </a:t>
            </a:r>
            <a:r>
              <a:rPr lang="en-US" sz="1800" dirty="0" err="1" smtClean="0"/>
              <a:t>age_of_car</a:t>
            </a:r>
            <a:r>
              <a:rPr lang="en-US" sz="1800" dirty="0" smtClean="0"/>
              <a:t> and </a:t>
            </a:r>
            <a:r>
              <a:rPr lang="en-US" sz="1800" dirty="0" err="1" smtClean="0"/>
              <a:t>age_of</a:t>
            </a:r>
            <a:r>
              <a:rPr lang="en-US" sz="1800" dirty="0" err="1" smtClean="0"/>
              <a:t>_policyholder</a:t>
            </a:r>
            <a:endParaRPr lang="en-US" sz="1800" dirty="0" smtClean="0"/>
          </a:p>
          <a:p>
            <a:r>
              <a:rPr lang="en-US" sz="1800" dirty="0" smtClean="0"/>
              <a:t>Outliers were replaced by upper limit and lower limit</a:t>
            </a:r>
            <a:endParaRPr lang="en-IN" sz="1800" dirty="0" smtClean="0"/>
          </a:p>
          <a:p>
            <a:endParaRPr lang="en-US" sz="1800" dirty="0" smtClean="0"/>
          </a:p>
          <a:p>
            <a:endParaRPr lang="en-IN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658" y="249866"/>
            <a:ext cx="3724795" cy="52273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0540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0"/>
            <a:ext cx="10515600" cy="1325563"/>
          </a:xfrm>
        </p:spPr>
        <p:txBody>
          <a:bodyPr/>
          <a:lstStyle/>
          <a:p>
            <a:r>
              <a:rPr lang="en-US" b="1" dirty="0" smtClean="0"/>
              <a:t>EDA- Categorical</a:t>
            </a:r>
            <a:endParaRPr lang="en-I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088135"/>
            <a:ext cx="4892040" cy="5632703"/>
          </a:xfrm>
        </p:spPr>
        <p:txBody>
          <a:bodyPr>
            <a:normAutofit/>
          </a:bodyPr>
          <a:lstStyle/>
          <a:p>
            <a:r>
              <a:rPr lang="en-US" dirty="0" smtClean="0"/>
              <a:t>Pie chart</a:t>
            </a:r>
          </a:p>
          <a:p>
            <a:r>
              <a:rPr lang="en-US" sz="1800" dirty="0" smtClean="0"/>
              <a:t>Ensured segments were appropriately labeled and visually distinct for clarity.</a:t>
            </a:r>
          </a:p>
          <a:p>
            <a:r>
              <a:rPr lang="en-US" sz="1800" dirty="0" smtClean="0"/>
              <a:t>Included percentage values to enhance understanding of relative contributions.</a:t>
            </a:r>
          </a:p>
          <a:p>
            <a:endParaRPr lang="en-US" sz="1800" dirty="0"/>
          </a:p>
          <a:p>
            <a:r>
              <a:rPr lang="en-US" dirty="0" smtClean="0"/>
              <a:t>Count plot</a:t>
            </a:r>
          </a:p>
          <a:p>
            <a:r>
              <a:rPr lang="en-US" sz="1800" dirty="0" smtClean="0"/>
              <a:t>Utilized count plots to visualize the frequency distribution of categorical variables.</a:t>
            </a:r>
          </a:p>
          <a:p>
            <a:endParaRPr lang="en-US" sz="1800" dirty="0"/>
          </a:p>
          <a:p>
            <a:r>
              <a:rPr lang="en-US" dirty="0"/>
              <a:t>Count plot with hue of target </a:t>
            </a:r>
            <a:r>
              <a:rPr lang="en-US" dirty="0" smtClean="0"/>
              <a:t>column</a:t>
            </a:r>
          </a:p>
          <a:p>
            <a:r>
              <a:rPr lang="en-US" sz="1800" dirty="0" smtClean="0"/>
              <a:t> created count plot with the hue parameter to visualize the distribution of categories across different target groups 	</a:t>
            </a:r>
            <a:endParaRPr lang="en-US" sz="18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725912" y="1858238"/>
            <a:ext cx="23275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-107722"/>
            <a:ext cx="23275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-107722"/>
            <a:ext cx="23275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366" y="437242"/>
            <a:ext cx="3657329" cy="22910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365" y="2876969"/>
            <a:ext cx="3657329" cy="19532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366" y="4978922"/>
            <a:ext cx="4315427" cy="18790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7" name="Straight Arrow Connector 16"/>
          <p:cNvCxnSpPr/>
          <p:nvPr/>
        </p:nvCxnSpPr>
        <p:spPr>
          <a:xfrm>
            <a:off x="4398264" y="2073682"/>
            <a:ext cx="3026664" cy="0"/>
          </a:xfrm>
          <a:prstGeom prst="straightConnector1">
            <a:avLst/>
          </a:prstGeom>
          <a:ln w="34925">
            <a:solidFill>
              <a:srgbClr val="C00000"/>
            </a:solidFill>
            <a:prstDash val="dash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727448" y="3904486"/>
            <a:ext cx="2630424" cy="0"/>
          </a:xfrm>
          <a:prstGeom prst="straightConnector1">
            <a:avLst/>
          </a:prstGeom>
          <a:ln w="38100">
            <a:solidFill>
              <a:srgbClr val="C00000"/>
            </a:solidFill>
            <a:prstDash val="dash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727448" y="5817586"/>
            <a:ext cx="2587752" cy="7142"/>
          </a:xfrm>
          <a:prstGeom prst="straightConnector1">
            <a:avLst/>
          </a:prstGeom>
          <a:ln w="38100">
            <a:solidFill>
              <a:srgbClr val="C00000"/>
            </a:solidFill>
            <a:prstDash val="dash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17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968" y="0"/>
            <a:ext cx="5678801" cy="1338605"/>
          </a:xfrm>
        </p:spPr>
        <p:txBody>
          <a:bodyPr anchor="t">
            <a:normAutofit/>
          </a:bodyPr>
          <a:lstStyle/>
          <a:p>
            <a:r>
              <a:rPr lang="en-US" b="1" dirty="0" smtClean="0"/>
              <a:t>       EDA - Numerical</a:t>
            </a:r>
            <a:br>
              <a:rPr lang="en-US" b="1" dirty="0" smtClean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22309"/>
            <a:ext cx="4798243" cy="5470721"/>
          </a:xfrm>
        </p:spPr>
        <p:txBody>
          <a:bodyPr>
            <a:normAutofit/>
          </a:bodyPr>
          <a:lstStyle/>
          <a:p>
            <a:r>
              <a:rPr lang="en-US" dirty="0" err="1" smtClean="0"/>
              <a:t>Heatmap</a:t>
            </a:r>
            <a:endParaRPr lang="en-US" dirty="0" smtClean="0"/>
          </a:p>
          <a:p>
            <a:r>
              <a:rPr lang="en-US" sz="1800" dirty="0" smtClean="0"/>
              <a:t>We can see that very less multi-collinearity in numerical columns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dirty="0" smtClean="0"/>
              <a:t>Histogram</a:t>
            </a:r>
          </a:p>
          <a:p>
            <a:r>
              <a:rPr lang="en-US" sz="1800" dirty="0" smtClean="0"/>
              <a:t>histograms to visualize the frequency distribution of numerical variables.</a:t>
            </a:r>
          </a:p>
          <a:p>
            <a:r>
              <a:rPr lang="en-US" sz="1800" dirty="0" smtClean="0"/>
              <a:t>Data is also right skewed 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r>
              <a:rPr lang="en-US" dirty="0" smtClean="0"/>
              <a:t>KDE plot</a:t>
            </a:r>
          </a:p>
          <a:p>
            <a:r>
              <a:rPr lang="en-US" sz="1800" dirty="0" smtClean="0"/>
              <a:t>Data is right skewed</a:t>
            </a:r>
            <a:endParaRPr lang="en-IN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482" y="220507"/>
            <a:ext cx="4044099" cy="24321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482" y="2816084"/>
            <a:ext cx="5203597" cy="1996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482" y="4975762"/>
            <a:ext cx="3959259" cy="1717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7" name="Straight Arrow Connector 16"/>
          <p:cNvCxnSpPr/>
          <p:nvPr/>
        </p:nvCxnSpPr>
        <p:spPr>
          <a:xfrm flipV="1">
            <a:off x="4675695" y="1795804"/>
            <a:ext cx="1999425" cy="1541"/>
          </a:xfrm>
          <a:prstGeom prst="straightConnector1">
            <a:avLst/>
          </a:prstGeom>
          <a:ln w="38100">
            <a:solidFill>
              <a:srgbClr val="C00000"/>
            </a:solidFill>
            <a:prstDash val="dash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968496" y="3535051"/>
            <a:ext cx="2597273" cy="1"/>
          </a:xfrm>
          <a:prstGeom prst="straightConnector1">
            <a:avLst/>
          </a:prstGeom>
          <a:ln w="38100">
            <a:solidFill>
              <a:srgbClr val="C00000"/>
            </a:solidFill>
            <a:prstDash val="dash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502152" y="5731498"/>
            <a:ext cx="3063617" cy="18853"/>
          </a:xfrm>
          <a:prstGeom prst="straightConnector1">
            <a:avLst/>
          </a:prstGeom>
          <a:ln w="38100">
            <a:solidFill>
              <a:srgbClr val="C00000"/>
            </a:solidFill>
            <a:prstDash val="dash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66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Label Encoding and Standardization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Label Encoding: Label Encoding was done on Categorical columns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Standard-Scaling: Standard Scaling was done on Numerical columns after train test split to avoid data leakage</a:t>
            </a:r>
          </a:p>
          <a:p>
            <a:endParaRPr lang="en-US" dirty="0"/>
          </a:p>
          <a:p>
            <a:r>
              <a:rPr lang="en-US" dirty="0" smtClean="0"/>
              <a:t>Class Imbalance is also handled using over sampling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526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80" y="0"/>
            <a:ext cx="3903482" cy="1325563"/>
          </a:xfrm>
        </p:spPr>
        <p:txBody>
          <a:bodyPr/>
          <a:lstStyle/>
          <a:p>
            <a:r>
              <a:rPr lang="en-US" b="1" dirty="0" smtClean="0"/>
              <a:t>Model Building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6895"/>
            <a:ext cx="11397005" cy="56309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Logistic Regression</a:t>
            </a:r>
            <a:endParaRPr lang="en-US" sz="1800" dirty="0" smtClean="0"/>
          </a:p>
          <a:p>
            <a:r>
              <a:rPr lang="en-US" sz="1800" dirty="0" smtClean="0"/>
              <a:t>logistic regression to predict binary or categorical outcomes based on input features.</a:t>
            </a:r>
          </a:p>
          <a:p>
            <a:r>
              <a:rPr lang="en-US" sz="1800" dirty="0" smtClean="0"/>
              <a:t>Evaluated model accuracy using metrics like confusion matrix, train-test accuracy score, precision score, and recall score</a:t>
            </a:r>
          </a:p>
          <a:p>
            <a:r>
              <a:rPr lang="en-US" sz="1800" dirty="0" smtClean="0"/>
              <a:t>Accuracy :  train=0.57, test=0.58</a:t>
            </a:r>
          </a:p>
          <a:p>
            <a:r>
              <a:rPr lang="en-US" sz="1800" dirty="0" smtClean="0"/>
              <a:t>Precision : train=0.57, test=0.57</a:t>
            </a:r>
          </a:p>
          <a:p>
            <a:r>
              <a:rPr lang="en-US" sz="1800" dirty="0" smtClean="0"/>
              <a:t>Recall : train=0.59, test=0.60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167044"/>
            <a:ext cx="22442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680" y="3035807"/>
            <a:ext cx="5179085" cy="36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40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80" y="0"/>
            <a:ext cx="3903482" cy="1325563"/>
          </a:xfrm>
        </p:spPr>
        <p:txBody>
          <a:bodyPr/>
          <a:lstStyle/>
          <a:p>
            <a:r>
              <a:rPr lang="en-US" b="1" dirty="0" smtClean="0"/>
              <a:t>Model Building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6895"/>
            <a:ext cx="11397005" cy="563097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r>
              <a:rPr lang="en-US" dirty="0" smtClean="0"/>
              <a:t>Decision Tree</a:t>
            </a:r>
          </a:p>
          <a:p>
            <a:r>
              <a:rPr lang="en-US" sz="1800" dirty="0" smtClean="0"/>
              <a:t>Built decision tree models to split data into decision-based segments for classification or regression tasks</a:t>
            </a:r>
          </a:p>
          <a:p>
            <a:r>
              <a:rPr lang="en-US" sz="1800" dirty="0" smtClean="0"/>
              <a:t>Applied pruning techniques and set depth limits to reduce overfitting.</a:t>
            </a:r>
          </a:p>
          <a:p>
            <a:r>
              <a:rPr lang="en-US" sz="1800" dirty="0" smtClean="0"/>
              <a:t>Enhanced model transparency by providing clear rules for predictions</a:t>
            </a:r>
          </a:p>
          <a:p>
            <a:r>
              <a:rPr lang="en-US" sz="1800" dirty="0" smtClean="0"/>
              <a:t>Accuracy :  train=0.59, test=0.60</a:t>
            </a:r>
          </a:p>
          <a:p>
            <a:r>
              <a:rPr lang="en-US" sz="1800" dirty="0" smtClean="0"/>
              <a:t>Precision : train=0.79, test=0.80</a:t>
            </a:r>
          </a:p>
          <a:p>
            <a:r>
              <a:rPr lang="en-US" sz="1800" dirty="0" smtClean="0"/>
              <a:t>Recall : train=0.56, test=0.57</a:t>
            </a:r>
          </a:p>
          <a:p>
            <a:r>
              <a:rPr lang="en-US" sz="1800" dirty="0" smtClean="0"/>
              <a:t>F1 Score : train=0.66, test=0.66</a:t>
            </a:r>
          </a:p>
          <a:p>
            <a:endParaRPr lang="en-US" sz="1800" dirty="0" smtClean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713" y="3182112"/>
            <a:ext cx="4102450" cy="33375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376" y="3182112"/>
            <a:ext cx="4480902" cy="333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66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1932</TotalTime>
  <Words>501</Words>
  <Application>Microsoft Office PowerPoint</Application>
  <PresentationFormat>Widescreen</PresentationFormat>
  <Paragraphs>105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Car Insurance Prediction Domain-BFSI  </vt:lpstr>
      <vt:lpstr>Data Overview</vt:lpstr>
      <vt:lpstr> </vt:lpstr>
      <vt:lpstr>Data Preprocessing</vt:lpstr>
      <vt:lpstr>EDA- Categorical</vt:lpstr>
      <vt:lpstr>       EDA - Numerical </vt:lpstr>
      <vt:lpstr>Label Encoding and Standardization</vt:lpstr>
      <vt:lpstr>Model Building</vt:lpstr>
      <vt:lpstr>Model Building</vt:lpstr>
      <vt:lpstr>Model Building</vt:lpstr>
      <vt:lpstr>Model Building</vt:lpstr>
      <vt:lpstr>Selecting Best Model</vt:lpstr>
      <vt:lpstr>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Insurance prediction Domain-BFSI</dc:title>
  <dc:creator>Welcome</dc:creator>
  <cp:lastModifiedBy>Welcome</cp:lastModifiedBy>
  <cp:revision>81</cp:revision>
  <dcterms:created xsi:type="dcterms:W3CDTF">2025-01-10T10:47:54Z</dcterms:created>
  <dcterms:modified xsi:type="dcterms:W3CDTF">2025-01-11T19:00:46Z</dcterms:modified>
</cp:coreProperties>
</file>