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3056" y="1682496"/>
            <a:ext cx="6028944" cy="33616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Predicting Coupon Acceptance on E-commerce </a:t>
            </a:r>
            <a:r>
              <a:rPr lang="en-US" dirty="0" smtClean="0"/>
              <a:t>Platforms</a:t>
            </a:r>
            <a:br>
              <a:rPr lang="en-US" dirty="0" smtClean="0"/>
            </a:br>
            <a:r>
              <a:rPr lang="en-US" dirty="0" smtClean="0"/>
              <a:t>by</a:t>
            </a:r>
            <a:br>
              <a:rPr lang="en-US" dirty="0" smtClean="0"/>
            </a:br>
            <a:r>
              <a:rPr lang="en-US" sz="5300" b="1" dirty="0" smtClean="0"/>
              <a:t>-Aditya mane</a:t>
            </a:r>
            <a:endParaRPr lang="en-IN" sz="53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89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3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633" y="0"/>
            <a:ext cx="4389119" cy="1456267"/>
          </a:xfrm>
        </p:spPr>
        <p:txBody>
          <a:bodyPr>
            <a:normAutofit/>
          </a:bodyPr>
          <a:lstStyle/>
          <a:p>
            <a:r>
              <a:rPr lang="en-US" sz="4400" b="1" cap="none" dirty="0" smtClean="0"/>
              <a:t>Model Building</a:t>
            </a:r>
            <a:endParaRPr lang="en-IN" sz="44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2571"/>
            <a:ext cx="10131425" cy="3649133"/>
          </a:xfrm>
        </p:spPr>
        <p:txBody>
          <a:bodyPr/>
          <a:lstStyle/>
          <a:p>
            <a:r>
              <a:rPr lang="en-US" sz="2800" dirty="0" smtClean="0"/>
              <a:t>Random Forest</a:t>
            </a:r>
          </a:p>
          <a:p>
            <a:r>
              <a:rPr lang="en-US" dirty="0" smtClean="0"/>
              <a:t>At </a:t>
            </a:r>
            <a:r>
              <a:rPr lang="en-US" dirty="0"/>
              <a:t>each node, a random subset of features is considered for splitting, which helps in reducing overfitting and enhances model generalization.</a:t>
            </a:r>
          </a:p>
          <a:p>
            <a:r>
              <a:rPr lang="en-US" dirty="0"/>
              <a:t>It can be used for both classification and regression </a:t>
            </a:r>
            <a:r>
              <a:rPr lang="en-US" dirty="0" smtClean="0"/>
              <a:t>tasks</a:t>
            </a:r>
          </a:p>
          <a:p>
            <a:endParaRPr lang="en-US" dirty="0" smtClean="0"/>
          </a:p>
          <a:p>
            <a:r>
              <a:rPr lang="en-US" dirty="0" smtClean="0"/>
              <a:t>N- </a:t>
            </a:r>
            <a:r>
              <a:rPr lang="en-US" dirty="0" err="1" smtClean="0"/>
              <a:t>estimetor</a:t>
            </a:r>
            <a:endParaRPr lang="en-US" dirty="0"/>
          </a:p>
          <a:p>
            <a:r>
              <a:rPr lang="en-US" dirty="0"/>
              <a:t>Accuracy :  </a:t>
            </a:r>
            <a:r>
              <a:rPr lang="en-US" dirty="0" smtClean="0"/>
              <a:t>train=0.76, test=0.70</a:t>
            </a:r>
            <a:endParaRPr lang="en-US" dirty="0"/>
          </a:p>
          <a:p>
            <a:r>
              <a:rPr lang="en-US" dirty="0"/>
              <a:t>Precision : </a:t>
            </a:r>
            <a:r>
              <a:rPr lang="en-US" dirty="0" smtClean="0"/>
              <a:t>train=0.73, test=0.68</a:t>
            </a:r>
            <a:endParaRPr lang="en-US" dirty="0"/>
          </a:p>
          <a:p>
            <a:r>
              <a:rPr lang="en-US" dirty="0"/>
              <a:t>Recall : </a:t>
            </a:r>
            <a:r>
              <a:rPr lang="en-US" dirty="0" smtClean="0"/>
              <a:t>train=0.90, test=0.87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289" y="0"/>
            <a:ext cx="4901183" cy="1456267"/>
          </a:xfrm>
        </p:spPr>
        <p:txBody>
          <a:bodyPr>
            <a:normAutofit/>
          </a:bodyPr>
          <a:lstStyle/>
          <a:p>
            <a:r>
              <a:rPr lang="en-US" sz="4400" b="1" cap="none" dirty="0"/>
              <a:t>M</a:t>
            </a:r>
            <a:r>
              <a:rPr lang="en-US" sz="4400" b="1" cap="none" dirty="0" smtClean="0"/>
              <a:t>odel </a:t>
            </a:r>
            <a:r>
              <a:rPr lang="en-US" sz="4400" b="1" cap="none" dirty="0"/>
              <a:t>B</a:t>
            </a:r>
            <a:r>
              <a:rPr lang="en-US" sz="4400" b="1" cap="none" dirty="0" smtClean="0"/>
              <a:t>uilding</a:t>
            </a:r>
            <a:endParaRPr lang="en-IN" sz="44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XGBoost</a:t>
            </a:r>
            <a:r>
              <a:rPr lang="en-US" sz="2800" b="1" dirty="0"/>
              <a:t> </a:t>
            </a:r>
            <a:r>
              <a:rPr lang="en-US" sz="2800" b="1" dirty="0" smtClean="0"/>
              <a:t>Classifier</a:t>
            </a:r>
            <a:endParaRPr lang="en-IN" sz="2800" b="1" dirty="0"/>
          </a:p>
          <a:p>
            <a:r>
              <a:rPr lang="en-US" b="1" dirty="0"/>
              <a:t>Boosted Decision Trees:</a:t>
            </a:r>
            <a:r>
              <a:rPr lang="en-US" dirty="0"/>
              <a:t> Uses gradient boosting for strong predictive power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High Performance:</a:t>
            </a:r>
            <a:r>
              <a:rPr lang="en-US" dirty="0"/>
              <a:t> Optimized for speed and efficiency with parallel </a:t>
            </a:r>
            <a:r>
              <a:rPr lang="en-US" dirty="0" smtClean="0"/>
              <a:t>processing</a:t>
            </a:r>
          </a:p>
          <a:p>
            <a:r>
              <a:rPr lang="en-US" b="1" dirty="0"/>
              <a:t>Handles Missing Data:</a:t>
            </a:r>
            <a:r>
              <a:rPr lang="en-US" dirty="0"/>
              <a:t> Automatically learns best splits without imputation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Accuracy :  </a:t>
            </a:r>
            <a:r>
              <a:rPr lang="en-US" dirty="0" smtClean="0"/>
              <a:t>train=0.91, test=0.74</a:t>
            </a:r>
            <a:endParaRPr lang="en-US" dirty="0"/>
          </a:p>
          <a:p>
            <a:r>
              <a:rPr lang="en-US" dirty="0"/>
              <a:t>Precision : </a:t>
            </a:r>
            <a:r>
              <a:rPr lang="en-US" dirty="0" smtClean="0"/>
              <a:t>train=0.90, test=0.74</a:t>
            </a:r>
            <a:endParaRPr lang="en-US" dirty="0"/>
          </a:p>
          <a:p>
            <a:r>
              <a:rPr lang="en-US" dirty="0"/>
              <a:t>Recall : </a:t>
            </a:r>
            <a:r>
              <a:rPr lang="en-US" dirty="0" smtClean="0"/>
              <a:t>train=0.94, test=0.81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61" y="0"/>
            <a:ext cx="4014215" cy="1456267"/>
          </a:xfrm>
        </p:spPr>
        <p:txBody>
          <a:bodyPr>
            <a:normAutofit/>
          </a:bodyPr>
          <a:lstStyle/>
          <a:p>
            <a:r>
              <a:rPr lang="en-US" sz="4400" b="1" cap="none" dirty="0"/>
              <a:t>Model Building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Adaboost</a:t>
            </a:r>
            <a:r>
              <a:rPr lang="en-US" sz="2800" b="1" dirty="0" smtClean="0"/>
              <a:t> Classifier</a:t>
            </a:r>
            <a:endParaRPr lang="en-IN" sz="2800" b="1" dirty="0"/>
          </a:p>
          <a:p>
            <a:r>
              <a:rPr lang="en-US" b="1" dirty="0"/>
              <a:t>Boosting Algorithm:</a:t>
            </a:r>
            <a:r>
              <a:rPr lang="en-US" dirty="0"/>
              <a:t> Combines weak classifiers to create a strong </a:t>
            </a:r>
            <a:r>
              <a:rPr lang="en-US" dirty="0" smtClean="0"/>
              <a:t>model</a:t>
            </a:r>
          </a:p>
          <a:p>
            <a:r>
              <a:rPr lang="en-US" b="1" dirty="0"/>
              <a:t>Sequential Learning:</a:t>
            </a:r>
            <a:r>
              <a:rPr lang="en-US" dirty="0"/>
              <a:t> Each model corrects errors of the previous </a:t>
            </a:r>
            <a:r>
              <a:rPr lang="en-US" dirty="0" smtClean="0"/>
              <a:t>one</a:t>
            </a:r>
          </a:p>
          <a:p>
            <a:r>
              <a:rPr lang="en-US" b="1" dirty="0"/>
              <a:t>Weight Adjustment:</a:t>
            </a:r>
            <a:r>
              <a:rPr lang="en-US" dirty="0"/>
              <a:t> More focus on misclassified samples in each iteration</a:t>
            </a:r>
            <a:r>
              <a:rPr lang="en-US" dirty="0" smtClean="0"/>
              <a:t>.</a:t>
            </a:r>
          </a:p>
          <a:p>
            <a:r>
              <a:rPr lang="en-US" dirty="0"/>
              <a:t>Accuracy :  </a:t>
            </a:r>
            <a:r>
              <a:rPr lang="en-US" dirty="0" smtClean="0"/>
              <a:t>train=0.69, test=0.68</a:t>
            </a:r>
            <a:endParaRPr lang="en-US" dirty="0"/>
          </a:p>
          <a:p>
            <a:r>
              <a:rPr lang="en-US" dirty="0"/>
              <a:t>Precision : </a:t>
            </a:r>
            <a:r>
              <a:rPr lang="en-US" dirty="0" smtClean="0"/>
              <a:t>train=0.70, test=0.68</a:t>
            </a:r>
            <a:endParaRPr lang="en-US" dirty="0"/>
          </a:p>
          <a:p>
            <a:r>
              <a:rPr lang="en-US" dirty="0"/>
              <a:t>Recall : </a:t>
            </a:r>
            <a:r>
              <a:rPr lang="en-US" dirty="0" smtClean="0"/>
              <a:t>train=0.77, test=0.78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9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529" y="0"/>
            <a:ext cx="4078223" cy="1456267"/>
          </a:xfrm>
        </p:spPr>
        <p:txBody>
          <a:bodyPr>
            <a:normAutofit/>
          </a:bodyPr>
          <a:lstStyle/>
          <a:p>
            <a:r>
              <a:rPr lang="en-US" sz="4400" b="1" cap="none" dirty="0"/>
              <a:t>M</a:t>
            </a:r>
            <a:r>
              <a:rPr lang="en-US" sz="4400" b="1" cap="none" dirty="0" smtClean="0"/>
              <a:t>odel </a:t>
            </a:r>
            <a:r>
              <a:rPr lang="en-US" sz="4400" b="1" cap="none" dirty="0"/>
              <a:t>B</a:t>
            </a:r>
            <a:r>
              <a:rPr lang="en-US" sz="4400" b="1" cap="none" dirty="0" smtClean="0"/>
              <a:t>uilding</a:t>
            </a:r>
            <a:endParaRPr lang="en-IN" sz="44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Categorical Boosting</a:t>
            </a:r>
          </a:p>
          <a:p>
            <a:r>
              <a:rPr lang="en-US" b="1" dirty="0"/>
              <a:t>Optimized for Categorical Data:</a:t>
            </a:r>
            <a:r>
              <a:rPr lang="en-US" dirty="0"/>
              <a:t> Handles categorical features natively without manual </a:t>
            </a:r>
            <a:r>
              <a:rPr lang="en-US" dirty="0" smtClean="0"/>
              <a:t>encoding</a:t>
            </a:r>
          </a:p>
          <a:p>
            <a:r>
              <a:rPr lang="en-US" b="1" dirty="0"/>
              <a:t>Gradient Boosting Algorithm:</a:t>
            </a:r>
            <a:r>
              <a:rPr lang="en-US" dirty="0"/>
              <a:t> Based on decision trees with ordered </a:t>
            </a:r>
            <a:r>
              <a:rPr lang="en-US" dirty="0" smtClean="0"/>
              <a:t>boosting</a:t>
            </a:r>
          </a:p>
          <a:p>
            <a:r>
              <a:rPr lang="en-US" b="1" dirty="0"/>
              <a:t>No Need for One-Hot Encoding:</a:t>
            </a:r>
            <a:r>
              <a:rPr lang="en-US" dirty="0"/>
              <a:t> Reduces memory usage and improves efficiency</a:t>
            </a:r>
            <a:r>
              <a:rPr lang="en-US" dirty="0" smtClean="0"/>
              <a:t>.</a:t>
            </a:r>
          </a:p>
          <a:p>
            <a:r>
              <a:rPr lang="en-US" b="1" dirty="0"/>
              <a:t>Handles Missing Values:</a:t>
            </a:r>
            <a:r>
              <a:rPr lang="en-US" dirty="0"/>
              <a:t> Automatically processes missing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Accuracy :  </a:t>
            </a:r>
            <a:r>
              <a:rPr lang="en-US" dirty="0" smtClean="0"/>
              <a:t>train=0.87, test=0.74</a:t>
            </a:r>
            <a:endParaRPr lang="en-US" dirty="0"/>
          </a:p>
          <a:p>
            <a:r>
              <a:rPr lang="en-US" dirty="0"/>
              <a:t>Precision : </a:t>
            </a:r>
            <a:r>
              <a:rPr lang="en-US" dirty="0" smtClean="0"/>
              <a:t>train=0.87, test=0.74</a:t>
            </a:r>
            <a:endParaRPr lang="en-US" dirty="0"/>
          </a:p>
          <a:p>
            <a:r>
              <a:rPr lang="en-US" dirty="0"/>
              <a:t>Recall : </a:t>
            </a:r>
            <a:r>
              <a:rPr lang="en-US" dirty="0" smtClean="0"/>
              <a:t>train=0.87, test=0.74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51" y="3630168"/>
            <a:ext cx="3941065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825" y="0"/>
            <a:ext cx="3355847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Final touch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2417"/>
            <a:ext cx="5943599" cy="581558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ROC Curve</a:t>
            </a:r>
            <a:endParaRPr lang="en-IN" sz="2800" b="1" dirty="0"/>
          </a:p>
          <a:p>
            <a:r>
              <a:rPr lang="en-US" b="1" dirty="0"/>
              <a:t>Receiver Operating Characteristic (ROC) Curve</a:t>
            </a:r>
            <a:r>
              <a:rPr lang="en-US" dirty="0"/>
              <a:t> evaluates the performance of a classification model</a:t>
            </a:r>
            <a:r>
              <a:rPr lang="en-US" dirty="0" smtClean="0"/>
              <a:t>.</a:t>
            </a:r>
          </a:p>
          <a:p>
            <a:r>
              <a:rPr lang="en-US" b="1" dirty="0"/>
              <a:t>Plots True Positive Rate (TPR) vs. False Positive Rate (FPR)</a:t>
            </a:r>
            <a:r>
              <a:rPr lang="en-US" dirty="0"/>
              <a:t> at various threshold </a:t>
            </a:r>
            <a:r>
              <a:rPr lang="en-US" dirty="0" smtClean="0"/>
              <a:t>values</a:t>
            </a:r>
          </a:p>
          <a:p>
            <a:r>
              <a:rPr lang="en-US" b="1" dirty="0"/>
              <a:t>AUC (Area Under the Curve)</a:t>
            </a:r>
            <a:r>
              <a:rPr lang="en-US" dirty="0"/>
              <a:t> measures the model's ability to distinguish between classes (higher AUC = better model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The roc curve perfectly place on TPR(True </a:t>
            </a:r>
            <a:r>
              <a:rPr lang="en-US" b="1" dirty="0" err="1" smtClean="0"/>
              <a:t>Possitive</a:t>
            </a:r>
            <a:r>
              <a:rPr lang="en-US" b="1" dirty="0" smtClean="0"/>
              <a:t> Ratio)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74" y="960120"/>
            <a:ext cx="6005499" cy="5623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64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717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b="1" cap="none" dirty="0" smtClean="0"/>
              <a:t>Dataset Overview</a:t>
            </a:r>
            <a:endParaRPr lang="en-IN" sz="40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9" y="1117939"/>
            <a:ext cx="6675119" cy="48530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size</a:t>
            </a:r>
          </a:p>
          <a:p>
            <a:r>
              <a:rPr lang="en-US" sz="2000" dirty="0" smtClean="0"/>
              <a:t>317100</a:t>
            </a:r>
            <a:endParaRPr lang="en-IN" sz="2000" dirty="0"/>
          </a:p>
          <a:p>
            <a:endParaRPr lang="en-US" sz="2000" dirty="0" smtClean="0"/>
          </a:p>
          <a:p>
            <a:r>
              <a:rPr lang="fr-FR" sz="2800" dirty="0"/>
              <a:t>Data </a:t>
            </a:r>
            <a:r>
              <a:rPr lang="fr-FR" sz="2800" dirty="0" smtClean="0"/>
              <a:t>Shape</a:t>
            </a:r>
          </a:p>
          <a:p>
            <a:r>
              <a:rPr lang="fr-FR" sz="2000" dirty="0" smtClean="0"/>
              <a:t>12684 - </a:t>
            </a:r>
            <a:r>
              <a:rPr lang="fr-FR" sz="2000" dirty="0" err="1" smtClean="0"/>
              <a:t>rows</a:t>
            </a:r>
            <a:endParaRPr lang="fr-FR" sz="2000" dirty="0" smtClean="0"/>
          </a:p>
          <a:p>
            <a:r>
              <a:rPr lang="fr-FR" sz="2000" dirty="0"/>
              <a:t>2</a:t>
            </a:r>
            <a:r>
              <a:rPr lang="fr-FR" sz="2000" dirty="0" smtClean="0"/>
              <a:t>5 – </a:t>
            </a:r>
            <a:r>
              <a:rPr lang="fr-FR" sz="2000" dirty="0" err="1" smtClean="0"/>
              <a:t>columns</a:t>
            </a:r>
            <a:endParaRPr lang="fr-FR" sz="2000" dirty="0" smtClean="0"/>
          </a:p>
          <a:p>
            <a:endParaRPr lang="fr-FR" sz="2000" dirty="0"/>
          </a:p>
          <a:p>
            <a:r>
              <a:rPr lang="en-US" sz="2800" dirty="0" smtClean="0"/>
              <a:t>Data Types</a:t>
            </a:r>
          </a:p>
          <a:p>
            <a:r>
              <a:rPr lang="en-US" sz="2000" dirty="0"/>
              <a:t>Object (Categorical)</a:t>
            </a:r>
          </a:p>
          <a:p>
            <a:r>
              <a:rPr lang="en-US" sz="2000" dirty="0"/>
              <a:t>Integer, Float(Numerical)</a:t>
            </a:r>
            <a:endParaRPr lang="en-IN" sz="2000" dirty="0"/>
          </a:p>
          <a:p>
            <a:endParaRPr lang="en-IN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1014984" y="-257371"/>
            <a:ext cx="1261872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317100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57200"/>
            <a:ext cx="6858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63" y="1002792"/>
            <a:ext cx="4300486" cy="1456267"/>
          </a:xfrm>
        </p:spPr>
        <p:txBody>
          <a:bodyPr/>
          <a:lstStyle/>
          <a:p>
            <a:r>
              <a:rPr lang="en-US" b="1" cap="none" dirty="0" smtClean="0"/>
              <a:t>Target Variable</a:t>
            </a:r>
            <a:endParaRPr lang="en-IN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62" y="2251795"/>
            <a:ext cx="6291071" cy="3649133"/>
          </a:xfrm>
        </p:spPr>
        <p:txBody>
          <a:bodyPr>
            <a:normAutofit/>
          </a:bodyPr>
          <a:lstStyle/>
          <a:p>
            <a:r>
              <a:rPr lang="en-US" sz="2000" dirty="0"/>
              <a:t>The target variable is (Accept(Y/N?))</a:t>
            </a:r>
          </a:p>
          <a:p>
            <a:r>
              <a:rPr lang="en-US" sz="2000" dirty="0"/>
              <a:t>The percentage of number of unique values in Target column </a:t>
            </a:r>
          </a:p>
          <a:p>
            <a:r>
              <a:rPr lang="en-US" sz="2000" dirty="0" smtClean="0"/>
              <a:t>56.84% </a:t>
            </a:r>
            <a:r>
              <a:rPr lang="en-US" sz="2000" dirty="0"/>
              <a:t>for </a:t>
            </a:r>
            <a:r>
              <a:rPr lang="en-US" sz="2000" dirty="0" smtClean="0"/>
              <a:t>accepting the coupon</a:t>
            </a:r>
            <a:endParaRPr lang="en-US" sz="2000" dirty="0"/>
          </a:p>
          <a:p>
            <a:r>
              <a:rPr lang="en-US" sz="2000" dirty="0" smtClean="0"/>
              <a:t>43.15% </a:t>
            </a:r>
            <a:r>
              <a:rPr lang="en-US" sz="2000" dirty="0"/>
              <a:t>for </a:t>
            </a:r>
            <a:r>
              <a:rPr lang="en-US" sz="2000" dirty="0" smtClean="0"/>
              <a:t>not accepting the coupon</a:t>
            </a:r>
            <a:endParaRPr lang="en-US" sz="2000" dirty="0"/>
          </a:p>
          <a:p>
            <a:r>
              <a:rPr lang="en-US" sz="2000" dirty="0" smtClean="0"/>
              <a:t>The Target column is balanced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550" y="609601"/>
            <a:ext cx="2486372" cy="2581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772" y="3914513"/>
            <a:ext cx="461074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66359" cy="1456267"/>
          </a:xfrm>
        </p:spPr>
        <p:txBody>
          <a:bodyPr>
            <a:normAutofit/>
          </a:bodyPr>
          <a:lstStyle/>
          <a:p>
            <a:r>
              <a:rPr lang="en-US" sz="4400" b="1" cap="none" dirty="0"/>
              <a:t>D</a:t>
            </a:r>
            <a:r>
              <a:rPr lang="en-US" sz="4400" b="1" cap="none" dirty="0" smtClean="0"/>
              <a:t>ata </a:t>
            </a:r>
            <a:r>
              <a:rPr lang="en-US" sz="4400" b="1" cap="none" dirty="0"/>
              <a:t>P</a:t>
            </a:r>
            <a:r>
              <a:rPr lang="en-US" sz="4400" b="1" cap="none" dirty="0" smtClean="0"/>
              <a:t>reprocessing</a:t>
            </a:r>
            <a:endParaRPr lang="en-IN" sz="44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527048"/>
            <a:ext cx="7370064" cy="518464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/>
              <a:t>Sorting </a:t>
            </a:r>
            <a:r>
              <a:rPr lang="en-US" sz="2800" b="1" dirty="0"/>
              <a:t>Categorical and Numerical Columns in </a:t>
            </a:r>
            <a:r>
              <a:rPr lang="en-US" sz="2800" b="1" dirty="0" smtClean="0"/>
              <a:t>list</a:t>
            </a:r>
          </a:p>
          <a:p>
            <a:r>
              <a:rPr lang="en-US" dirty="0"/>
              <a:t>Sorting of numerical and categorical columns was done based on number of unique values</a:t>
            </a:r>
          </a:p>
          <a:p>
            <a:pPr marL="0" indent="0">
              <a:buNone/>
            </a:pPr>
            <a:r>
              <a:rPr lang="en-US" sz="2800" b="1" dirty="0"/>
              <a:t>2. Duplicate &amp; Missing </a:t>
            </a:r>
            <a:r>
              <a:rPr lang="en-US" sz="2800" b="1" dirty="0" smtClean="0"/>
              <a:t>Values</a:t>
            </a:r>
          </a:p>
          <a:p>
            <a:r>
              <a:rPr lang="en-US" sz="2800" dirty="0"/>
              <a:t> </a:t>
            </a:r>
            <a:r>
              <a:rPr lang="en-US" dirty="0" smtClean="0"/>
              <a:t>It has 291 duplicate values &amp; in six columns has null values</a:t>
            </a:r>
          </a:p>
          <a:p>
            <a:r>
              <a:rPr lang="en-US" dirty="0" smtClean="0"/>
              <a:t>After imputing missing values &amp; handling duplicated values the result is</a:t>
            </a:r>
          </a:p>
          <a:p>
            <a:r>
              <a:rPr lang="en-US" b="1" dirty="0" smtClean="0"/>
              <a:t>Zero missing </a:t>
            </a:r>
            <a:r>
              <a:rPr lang="en-US" b="1" dirty="0"/>
              <a:t>values and </a:t>
            </a:r>
            <a:r>
              <a:rPr lang="en-US" b="1" dirty="0" smtClean="0"/>
              <a:t>Zero duplicate values</a:t>
            </a:r>
          </a:p>
          <a:p>
            <a:pPr marL="0" indent="0">
              <a:buNone/>
            </a:pPr>
            <a:r>
              <a:rPr lang="en-US" sz="2800" b="1" dirty="0"/>
              <a:t>3. Outlier </a:t>
            </a:r>
            <a:r>
              <a:rPr lang="en-US" sz="2800" b="1" dirty="0" smtClean="0"/>
              <a:t>Treatment</a:t>
            </a:r>
          </a:p>
          <a:p>
            <a:r>
              <a:rPr lang="en-US" dirty="0" smtClean="0"/>
              <a:t>In the dataset there was </a:t>
            </a:r>
            <a:r>
              <a:rPr lang="en-US" b="1" dirty="0" smtClean="0"/>
              <a:t>None</a:t>
            </a:r>
            <a:r>
              <a:rPr lang="en-US" dirty="0" smtClean="0"/>
              <a:t> outlier</a:t>
            </a:r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08" y="581949"/>
            <a:ext cx="3980688" cy="5251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15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625" y="0"/>
            <a:ext cx="4873751" cy="1456267"/>
          </a:xfrm>
        </p:spPr>
        <p:txBody>
          <a:bodyPr>
            <a:normAutofit/>
          </a:bodyPr>
          <a:lstStyle/>
          <a:p>
            <a:r>
              <a:rPr lang="en-US" sz="4400" b="1" dirty="0"/>
              <a:t>EDA- Categorical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69849"/>
            <a:ext cx="6931152" cy="5724144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Pie chart</a:t>
            </a:r>
          </a:p>
          <a:p>
            <a:r>
              <a:rPr lang="en-US" dirty="0"/>
              <a:t>Ensured segments were appropriately labeled and visually distinct for clarity.</a:t>
            </a:r>
          </a:p>
          <a:p>
            <a:r>
              <a:rPr lang="en-US" dirty="0"/>
              <a:t>Included percentage values to enhance understanding of relative </a:t>
            </a:r>
            <a:r>
              <a:rPr lang="en-US" dirty="0" smtClean="0"/>
              <a:t>contributions</a:t>
            </a:r>
          </a:p>
          <a:p>
            <a:r>
              <a:rPr lang="en-US" sz="2800" b="1" dirty="0" smtClean="0"/>
              <a:t>Count plot</a:t>
            </a:r>
          </a:p>
          <a:p>
            <a:r>
              <a:rPr lang="en-US" dirty="0"/>
              <a:t>Utilized count plots to visualize the frequency distribution of categorical variables.</a:t>
            </a:r>
          </a:p>
          <a:p>
            <a:r>
              <a:rPr lang="en-US" sz="2800" b="1" dirty="0" smtClean="0"/>
              <a:t>Stem plot</a:t>
            </a:r>
          </a:p>
          <a:p>
            <a:r>
              <a:rPr lang="en-US" dirty="0"/>
              <a:t>displays discrete values using vertical lines originating from a </a:t>
            </a:r>
            <a:r>
              <a:rPr lang="en-US" dirty="0" smtClean="0"/>
              <a:t>baseline</a:t>
            </a:r>
            <a:r>
              <a:rPr lang="en-US" sz="1900" dirty="0" smtClean="0"/>
              <a:t>.</a:t>
            </a:r>
          </a:p>
          <a:p>
            <a:r>
              <a:rPr lang="en-US" sz="2800" b="1" dirty="0"/>
              <a:t>Count plot with hue of target column</a:t>
            </a:r>
          </a:p>
          <a:p>
            <a:r>
              <a:rPr lang="en-US" dirty="0"/>
              <a:t> created count plot with the hue parameter to visualize the distribution of </a:t>
            </a:r>
            <a:r>
              <a:rPr lang="en-US" dirty="0" smtClean="0"/>
              <a:t>categories</a:t>
            </a:r>
          </a:p>
          <a:p>
            <a:r>
              <a:rPr lang="en-US" dirty="0" smtClean="0"/>
              <a:t> </a:t>
            </a:r>
            <a:r>
              <a:rPr lang="en-US" dirty="0"/>
              <a:t>across different target groups </a:t>
            </a:r>
            <a:endParaRPr lang="en-US" dirty="0" smtClean="0"/>
          </a:p>
          <a:p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842" y="64008"/>
            <a:ext cx="2700528" cy="17556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44" y="2010067"/>
            <a:ext cx="2935224" cy="1627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6" y="3764908"/>
            <a:ext cx="3538728" cy="1472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55" y="5300295"/>
            <a:ext cx="3220213" cy="1493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562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481" y="18288"/>
            <a:ext cx="4005071" cy="1456267"/>
          </a:xfrm>
        </p:spPr>
        <p:txBody>
          <a:bodyPr/>
          <a:lstStyle/>
          <a:p>
            <a:r>
              <a:rPr lang="en-US" b="1" dirty="0"/>
              <a:t>EDA - Numerical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17939"/>
            <a:ext cx="5779008" cy="584064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Heatmap</a:t>
            </a:r>
            <a:endParaRPr lang="en-US" sz="2800" dirty="0" smtClean="0"/>
          </a:p>
          <a:p>
            <a:r>
              <a:rPr lang="en-US" dirty="0"/>
              <a:t>We can see that very less multi-collinearity in numerical </a:t>
            </a:r>
            <a:r>
              <a:rPr lang="en-US" dirty="0" smtClean="0"/>
              <a:t>columns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Histogram</a:t>
            </a:r>
          </a:p>
          <a:p>
            <a:r>
              <a:rPr lang="en-US" dirty="0"/>
              <a:t>histograms to visualize the frequency distribution of numerical </a:t>
            </a:r>
            <a:r>
              <a:rPr lang="en-US" dirty="0" smtClean="0"/>
              <a:t>variables.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10" y="1040215"/>
            <a:ext cx="3739613" cy="2752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10" y="4535867"/>
            <a:ext cx="4133088" cy="1744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076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1" y="0"/>
            <a:ext cx="8494775" cy="1456267"/>
          </a:xfrm>
        </p:spPr>
        <p:txBody>
          <a:bodyPr>
            <a:normAutofit/>
          </a:bodyPr>
          <a:lstStyle/>
          <a:p>
            <a:r>
              <a:rPr lang="en-US" sz="4400" b="1" cap="none" dirty="0"/>
              <a:t>L</a:t>
            </a:r>
            <a:r>
              <a:rPr lang="en-US" sz="4400" b="1" cap="none" dirty="0" smtClean="0"/>
              <a:t>abel </a:t>
            </a:r>
            <a:r>
              <a:rPr lang="en-US" sz="4400" b="1" cap="none" dirty="0"/>
              <a:t>E</a:t>
            </a:r>
            <a:r>
              <a:rPr lang="en-US" sz="4400" b="1" cap="none" dirty="0" smtClean="0"/>
              <a:t>ncoding and Standardization</a:t>
            </a:r>
            <a:endParaRPr lang="en-IN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9" y="1218523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Label Encoding: Label Encoding was </a:t>
            </a:r>
            <a:r>
              <a:rPr lang="en-US" sz="2800" dirty="0" smtClean="0"/>
              <a:t>done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on Categorical </a:t>
            </a:r>
            <a:r>
              <a:rPr lang="en-US" sz="2800" dirty="0" smtClean="0"/>
              <a:t>columns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Standard-Scaling</a:t>
            </a:r>
            <a:r>
              <a:rPr lang="en-US" sz="2800" dirty="0"/>
              <a:t>: Standard Scaling was done on Numerical columns after train test split to avoid data leakage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05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1" y="0"/>
            <a:ext cx="3840479" cy="1456267"/>
          </a:xfrm>
        </p:spPr>
        <p:txBody>
          <a:bodyPr>
            <a:normAutofit/>
          </a:bodyPr>
          <a:lstStyle/>
          <a:p>
            <a:r>
              <a:rPr lang="en-US" sz="4400" b="1" cap="none" dirty="0" smtClean="0"/>
              <a:t>Model </a:t>
            </a:r>
            <a:r>
              <a:rPr lang="en-US" sz="4400" b="1" cap="none" dirty="0"/>
              <a:t>B</a:t>
            </a:r>
            <a:r>
              <a:rPr lang="en-US" sz="4400" b="1" cap="none" dirty="0" smtClean="0"/>
              <a:t>uilding</a:t>
            </a:r>
            <a:endParaRPr lang="en-IN" sz="4400" b="1" cap="non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9350"/>
            <a:ext cx="5883021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train accuracy_score0.63011906029857,precision_score0.6461538461538462,recall_score0.7740563530037214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1753" y="1547707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Logistic regression</a:t>
            </a:r>
          </a:p>
          <a:p>
            <a:r>
              <a:rPr lang="en-US" dirty="0"/>
              <a:t>logistic regression to predict binary or categorical outcomes based on input features.</a:t>
            </a:r>
          </a:p>
          <a:p>
            <a:r>
              <a:rPr lang="en-US" dirty="0"/>
              <a:t>Evaluated model accuracy using metrics like confusion matrix, train-test accuracy score, precision score, and recall score</a:t>
            </a:r>
          </a:p>
          <a:p>
            <a:r>
              <a:rPr lang="en-US" dirty="0"/>
              <a:t>Accuracy :  </a:t>
            </a:r>
            <a:r>
              <a:rPr lang="en-US" dirty="0" smtClean="0"/>
              <a:t>train=0.63, test=0.62</a:t>
            </a:r>
            <a:endParaRPr lang="en-US" dirty="0"/>
          </a:p>
          <a:p>
            <a:r>
              <a:rPr lang="en-US" dirty="0"/>
              <a:t>Precision : </a:t>
            </a:r>
            <a:r>
              <a:rPr lang="en-US" dirty="0" smtClean="0"/>
              <a:t>train=0.64, test=0.62</a:t>
            </a:r>
            <a:endParaRPr lang="en-US" dirty="0"/>
          </a:p>
          <a:p>
            <a:r>
              <a:rPr lang="en-US" dirty="0"/>
              <a:t>Recall : </a:t>
            </a:r>
            <a:r>
              <a:rPr lang="en-US" dirty="0" smtClean="0"/>
              <a:t>train=0.77, test=0.78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88" y="3372273"/>
            <a:ext cx="3483004" cy="272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8065" y="0"/>
            <a:ext cx="3968495" cy="1456267"/>
          </a:xfrm>
        </p:spPr>
        <p:txBody>
          <a:bodyPr>
            <a:normAutofit/>
          </a:bodyPr>
          <a:lstStyle/>
          <a:p>
            <a:r>
              <a:rPr lang="en-US" sz="4400" b="1" cap="none" dirty="0"/>
              <a:t>Model Building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7" y="971635"/>
            <a:ext cx="6766560" cy="3371765"/>
          </a:xfrm>
        </p:spPr>
        <p:txBody>
          <a:bodyPr>
            <a:normAutofit/>
          </a:bodyPr>
          <a:lstStyle/>
          <a:p>
            <a:r>
              <a:rPr lang="en-US" sz="2800" dirty="0"/>
              <a:t>Decision </a:t>
            </a:r>
            <a:r>
              <a:rPr lang="en-US" sz="2800" dirty="0" smtClean="0"/>
              <a:t>Tree</a:t>
            </a:r>
          </a:p>
          <a:p>
            <a:r>
              <a:rPr lang="en-US" dirty="0"/>
              <a:t>Built decision tree models to split data into decision-based segments for classification or regression tasks</a:t>
            </a:r>
          </a:p>
          <a:p>
            <a:r>
              <a:rPr lang="en-US" dirty="0"/>
              <a:t>Applied pruning techniques and set depth limits to reduce overfitting.</a:t>
            </a:r>
          </a:p>
          <a:p>
            <a:r>
              <a:rPr lang="en-US" dirty="0"/>
              <a:t>Enhanced model transparency by providing clear rules for predictions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3584447"/>
            <a:ext cx="3911906" cy="2922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3657598"/>
            <a:ext cx="4097224" cy="28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2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302</TotalTime>
  <Words>660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var(--jp-code-font-family)</vt:lpstr>
      <vt:lpstr>Celestial</vt:lpstr>
      <vt:lpstr>Predicting Coupon Acceptance on E-commerce Platforms by -Aditya mane</vt:lpstr>
      <vt:lpstr>Dataset Overview</vt:lpstr>
      <vt:lpstr>Target Variable</vt:lpstr>
      <vt:lpstr>Data Preprocessing</vt:lpstr>
      <vt:lpstr>EDA- Categorical</vt:lpstr>
      <vt:lpstr>EDA - Numerical</vt:lpstr>
      <vt:lpstr>Label Encoding and Standardization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Final touch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Coupon Acceptance on E-commerce Platforms by -Aditya mane</dc:title>
  <dc:creator>Welcome</dc:creator>
  <cp:lastModifiedBy>Welcome</cp:lastModifiedBy>
  <cp:revision>27</cp:revision>
  <dcterms:created xsi:type="dcterms:W3CDTF">2025-02-08T12:03:03Z</dcterms:created>
  <dcterms:modified xsi:type="dcterms:W3CDTF">2025-02-08T17:06:40Z</dcterms:modified>
</cp:coreProperties>
</file>