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79" r:id="rId7"/>
    <p:sldId id="270" r:id="rId8"/>
    <p:sldId id="269" r:id="rId9"/>
    <p:sldId id="280" r:id="rId10"/>
    <p:sldId id="261" r:id="rId11"/>
    <p:sldId id="262" r:id="rId12"/>
    <p:sldId id="275" r:id="rId13"/>
    <p:sldId id="276" r:id="rId14"/>
    <p:sldId id="278" r:id="rId15"/>
    <p:sldId id="271" r:id="rId16"/>
    <p:sldId id="272" r:id="rId17"/>
    <p:sldId id="265" r:id="rId18"/>
    <p:sldId id="266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5261A55-2B27-41BC-BA93-82DA31B87E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7A2524-2384-46CB-8C47-05192BD57AC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ganttch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828852826388442"/>
          <c:y val="5.2218974306746463E-2"/>
          <c:w val="0.76258251115758791"/>
          <c:h val="0.867524479027961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Planning</c:v>
                </c:pt>
                <c:pt idx="1">
                  <c:v>Data Collection</c:v>
                </c:pt>
                <c:pt idx="2">
                  <c:v>Project Prototype</c:v>
                </c:pt>
              </c:strCache>
            </c:strRef>
          </c:cat>
          <c:val>
            <c:numRef>
              <c:f>Sheet1!$B$2:$B$4</c:f>
              <c:numCache>
                <c:formatCode>d\-mmm</c:formatCode>
                <c:ptCount val="3"/>
                <c:pt idx="0">
                  <c:v>45514</c:v>
                </c:pt>
                <c:pt idx="1">
                  <c:v>45519</c:v>
                </c:pt>
                <c:pt idx="2">
                  <c:v>45524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8-462C-A6E1-DACC89A22A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Planning</c:v>
                </c:pt>
                <c:pt idx="1">
                  <c:v>Data Collection</c:v>
                </c:pt>
                <c:pt idx="2">
                  <c:v>Project Prototype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9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48-462C-A6E1-DACC89A22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09849584"/>
        <c:axId val="1409848624"/>
      </c:barChart>
      <c:catAx>
        <c:axId val="140984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848624"/>
        <c:crosses val="autoZero"/>
        <c:auto val="1"/>
        <c:lblAlgn val="ctr"/>
        <c:lblOffset val="100"/>
        <c:noMultiLvlLbl val="0"/>
      </c:catAx>
      <c:valAx>
        <c:axId val="1409848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849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07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22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7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25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430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27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45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6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49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05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24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35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0" y="6251542"/>
            <a:ext cx="12192000" cy="60645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1522" y="5023705"/>
            <a:ext cx="859081" cy="118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95595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331874" TargetMode="External"/><Relationship Id="rId4" Type="http://schemas.openxmlformats.org/officeDocument/2006/relationships/hyperlink" Target="https://ieeexplore.ieee.org/document/882723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171450" y="4043361"/>
            <a:ext cx="46482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Guided by,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Mr.Thomas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George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Dept.CSE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JECC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343650" y="3910013"/>
            <a:ext cx="5486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by,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1967852768"/>
              </p:ext>
            </p:extLst>
          </p:nvPr>
        </p:nvGraphicFramePr>
        <p:xfrm>
          <a:off x="7191375" y="4457697"/>
          <a:ext cx="4495800" cy="1605200"/>
        </p:xfrm>
        <a:graphic>
          <a:graphicData uri="http://schemas.openxmlformats.org/drawingml/2006/table">
            <a:tbl>
              <a:tblPr firstRow="1" bandRow="1">
                <a:noFill/>
                <a:tableStyleId>{25261A55-2B27-41BC-BA93-82DA31B87E58}</a:tableStyleId>
              </a:tblPr>
              <a:tblGrid>
                <a:gridCol w="171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JEC21CS010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Aditya Manoj A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JEC21CS018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Alicia Denny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JEC21CS027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Andrea James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JEC21CS056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Godfrey George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Geejo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1904999" y="2188517"/>
            <a:ext cx="7453313" cy="133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>
                <a:solidFill>
                  <a:srgbClr val="FF0000"/>
                </a:solidFill>
                <a:sym typeface="Arial"/>
              </a:rPr>
              <a:t>CLASS VISION</a:t>
            </a:r>
          </a:p>
          <a:p>
            <a:pPr marL="91440" marR="0" lvl="0" indent="-9144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200" b="1" i="1" u="none" strike="noStrike" cap="none" dirty="0">
                <a:solidFill>
                  <a:srgbClr val="92D050"/>
                </a:solidFill>
                <a:sym typeface="Arial"/>
              </a:rPr>
              <a:t>Interim</a:t>
            </a:r>
            <a:r>
              <a:rPr lang="en-US" sz="2800" b="1" i="1" u="none" strike="noStrike" cap="none" dirty="0">
                <a:solidFill>
                  <a:srgbClr val="92D050"/>
                </a:solidFill>
                <a:sym typeface="Arial"/>
              </a:rPr>
              <a:t> Review</a:t>
            </a:r>
            <a:endParaRPr sz="28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575" y="76200"/>
            <a:ext cx="7940333" cy="188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D991A-43C8-361F-999A-C4817FF40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49" t="3211" r="11211" b="3245"/>
          <a:stretch/>
        </p:blipFill>
        <p:spPr>
          <a:xfrm>
            <a:off x="609600" y="994708"/>
            <a:ext cx="10336696" cy="52094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196645" y="1433513"/>
            <a:ext cx="1172005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Data Collection &amp; Preparation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Gathered and prepared an initial dataset of facial expressions from online sources, focusing on emotions    relevant to classroom engagement (e.g., interest, boredom, confusion).</a:t>
            </a:r>
          </a:p>
          <a:p>
            <a:pPr algn="just">
              <a:lnSpc>
                <a:spcPct val="16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Preprocessed the data by resizing images, normalizing pixel values, and augmenting the dataset for variability.</a:t>
            </a:r>
          </a:p>
          <a:p>
            <a:pPr algn="just">
              <a:lnSpc>
                <a:spcPct val="16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Model Selection &amp; Training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marL="342900" indent="-342900" algn="just">
              <a:lnSpc>
                <a:spcPct val="16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multiple models for training, including:    </a:t>
            </a:r>
          </a:p>
          <a:p>
            <a:pPr marL="342900" indent="-342900" algn="just">
              <a:lnSpc>
                <a:spcPct val="16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VGG16    </a:t>
            </a:r>
          </a:p>
          <a:p>
            <a:pPr marL="342900" indent="-342900" algn="just">
              <a:lnSpc>
                <a:spcPct val="16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ResNet50     </a:t>
            </a:r>
          </a:p>
          <a:p>
            <a:pPr marL="342900" indent="-342900" algn="just">
              <a:lnSpc>
                <a:spcPct val="16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InceptionV3   </a:t>
            </a:r>
          </a:p>
          <a:p>
            <a:pPr marL="342900" indent="-342900" algn="just">
              <a:lnSpc>
                <a:spcPct val="16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facial recognition and emotion detection using these models to classify student interest levels.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388374" y="896047"/>
            <a:ext cx="1141525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 Process: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(80%) and validation (20%) sets.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Fine-tuned pre-trained models using the dataset to optimize them for detecting student engagement.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Initial Results (Accuracy and Precision Rates):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VGG16: 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78% 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Precision: 0.80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ResNet50: 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82% 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Precision: 0.84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InceptionV3: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80%   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Precision: 0.82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1073426" y="372827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64128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942975" y="1433513"/>
            <a:ext cx="9626702" cy="498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Initial Findings: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ResNet50 showed the highest accuracy and precision in detecting student interest during the initial training phase.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models are being refined with additional data and hyperparameter tuning for better performance.</a:t>
            </a:r>
          </a:p>
        </p:txBody>
      </p:sp>
      <p:sp>
        <p:nvSpPr>
          <p:cNvPr id="147" name="Google Shape;147;p7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DONE DURING REVIEW PERIOD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7104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639098" y="994708"/>
            <a:ext cx="11316928" cy="530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 Selection: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Issue: Difficulty in selecting the most appropriate facial recognition model from several candidates.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Solution: Conducted comparative analysis of models like CNN,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VGG to evaluate their performance.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Issue: Initial challenges with preprocessing large datasets, including image resizing, normalization, and augmentation.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Solution: Developed and tested preprocessing scripts to standardize data and enhance model training efficiency.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 Variability: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Issue: Variability in model performance based on different datasets and initial configurations.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Solution: Implemented rigorous testing and evaluation procedures to identify and address performance bottlenecks.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Integration Complexity: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Issue: Complexity in integrating the facial recognition model with the classroom management system.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Solution: Began modular integration with incremental testing to ensure seamless functionality.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47" name="Google Shape;147;p7"/>
          <p:cNvSpPr txBox="1"/>
          <p:nvPr/>
        </p:nvSpPr>
        <p:spPr>
          <a:xfrm>
            <a:off x="934066" y="466795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92838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Technical Outcomes: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Attendance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manual errors and attendance fraud.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and automatic attendance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facial recognition algorithms ensure accurate identification.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 by restricting unauthorized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actionable insights on student attendance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better decision-making for educational institutions.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106830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04156" y="1286028"/>
            <a:ext cx="11238271" cy="444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Institutional Outcomes: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Operational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time spent on attendance, allowing educators to focus on teaching.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adaptable to expanding classroom environments and larger institutions.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interface ensures ease of use for both students and teachers.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Future-Proof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support future advancements in facial recognition and educational technology</a:t>
            </a:r>
            <a:r>
              <a:rPr lang="en-US" sz="2000" dirty="0"/>
              <a:t>.</a:t>
            </a:r>
          </a:p>
        </p:txBody>
      </p:sp>
      <p:sp>
        <p:nvSpPr>
          <p:cNvPr id="156" name="Google Shape;156;p8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 (EXPECTED OUTCOME)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200218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942975" y="1536546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SCHEDULE/TIMELINE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610390-EF3E-4ADC-CAF9-C24B10263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8648"/>
              </p:ext>
            </p:extLst>
          </p:nvPr>
        </p:nvGraphicFramePr>
        <p:xfrm>
          <a:off x="1073426" y="1498587"/>
          <a:ext cx="12621688" cy="4652277"/>
        </p:xfrm>
        <a:graphic>
          <a:graphicData uri="http://schemas.openxmlformats.org/drawingml/2006/table">
            <a:tbl>
              <a:tblPr/>
              <a:tblGrid>
                <a:gridCol w="1383885">
                  <a:extLst>
                    <a:ext uri="{9D8B030D-6E8A-4147-A177-3AD203B41FA5}">
                      <a16:colId xmlns:a16="http://schemas.microsoft.com/office/drawing/2014/main" val="3523543540"/>
                    </a:ext>
                  </a:extLst>
                </a:gridCol>
                <a:gridCol w="1383885">
                  <a:extLst>
                    <a:ext uri="{9D8B030D-6E8A-4147-A177-3AD203B41FA5}">
                      <a16:colId xmlns:a16="http://schemas.microsoft.com/office/drawing/2014/main" val="3479060512"/>
                    </a:ext>
                  </a:extLst>
                </a:gridCol>
                <a:gridCol w="1050420">
                  <a:extLst>
                    <a:ext uri="{9D8B030D-6E8A-4147-A177-3AD203B41FA5}">
                      <a16:colId xmlns:a16="http://schemas.microsoft.com/office/drawing/2014/main" val="1613589883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2565696360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1810296904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191458093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1256990954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3924871098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4291846514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1412466879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2737618256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3583851382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1105143532"/>
                    </a:ext>
                  </a:extLst>
                </a:gridCol>
                <a:gridCol w="800318">
                  <a:extLst>
                    <a:ext uri="{9D8B030D-6E8A-4147-A177-3AD203B41FA5}">
                      <a16:colId xmlns:a16="http://schemas.microsoft.com/office/drawing/2014/main" val="2356702865"/>
                    </a:ext>
                  </a:extLst>
                </a:gridCol>
              </a:tblGrid>
              <a:tr h="2215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77289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10-Aug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426407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Collection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15-Aug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15992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Prototype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20-Aug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16" gridSpan="9"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16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05609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231760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378978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432119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58536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06620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603920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24030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97633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1862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877964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8968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461715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220227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66521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9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546781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520311"/>
                  </a:ext>
                </a:extLst>
              </a:tr>
              <a:tr h="221537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09827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9AB552-7C3C-05E4-563B-5C5354DC7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193864"/>
              </p:ext>
            </p:extLst>
          </p:nvPr>
        </p:nvGraphicFramePr>
        <p:xfrm>
          <a:off x="5039591" y="2649682"/>
          <a:ext cx="5777346" cy="323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1102288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Papers: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"Deep Learning for Facial Expression Recognition: A Review"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Affective Computing, 2020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10.1109/TAFFC.2020.3032226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Discusses advancements in facial expression recognition using deep learning techniques.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"Facial Recognition Technology: A Survey"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Access, 2019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10.1109/ACCESS.2019.2914540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comprehensive review of facial recognition technologies and their applications.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"Real-Time Facial Expression Recognition with Deep Learning"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Image Processing, 2021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10.1109/TIP.2021.3051835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methods for real-time facial expression recognition using deep learning.</a:t>
            </a:r>
          </a:p>
          <a:p>
            <a:r>
              <a:rPr lang="en-US" sz="2000" dirty="0"/>
              <a:t>.</a:t>
            </a:r>
          </a:p>
          <a:p>
            <a:pPr marL="2286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sz="20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57300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"Facial Expression Recognition using Deep Learning: A Review"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article summarizing deep learning approaches in facial expression recognition.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Survey on Facial Recognition Technologies and Their Applications"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facial recognition technologies and their diverse applications.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"Challenges in Facial Recognition Systems: A Comprehensive Review"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and discusses the challenges faced by current facial recognition systems.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1965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942975" y="1462087"/>
            <a:ext cx="729996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Objectives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Literature review 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 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Work done during review period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Challenges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Work schedule </a:t>
            </a:r>
            <a:endParaRPr sz="2000" b="0" i="0" u="none" strike="sngStrike" cap="none" dirty="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Expected Outcome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 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942975" y="1243550"/>
            <a:ext cx="11002297" cy="43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Labs: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"Face Recognition with Deep Learning: A Survey"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Labs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survey on deep learning techniques for facial recognition.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"Advancements in Facial Recognition Technologies"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Labs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Discusses recent advancements and trends in facial recognition technologies.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"Real-Time Facial Recognition Systems: Techniques and Applications"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Labs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techniques and applications of real-time facial recognition systems</a:t>
            </a:r>
          </a:p>
        </p:txBody>
      </p:sp>
      <p:sp>
        <p:nvSpPr>
          <p:cNvPr id="183" name="Google Shape;183;p11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136749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8509" y="1423681"/>
            <a:ext cx="11239193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accuracy and security by eliminating manual attendance errors.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real-time data analytics for actionable insights on attendance trends.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ease of use, minimizing manual intervention.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for reliability and adaptability, ensuring future expansion and evolving institutional needs.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educational institutions with a secure, efficient, and future-proof classroom management solution.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501445" y="461656"/>
            <a:ext cx="7846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942975" y="1433513"/>
            <a:ext cx="9944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Classroom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and Security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Data Analytics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Scalability and Reliability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105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2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9029956"/>
              </p:ext>
            </p:extLst>
          </p:nvPr>
        </p:nvGraphicFramePr>
        <p:xfrm>
          <a:off x="157316" y="994708"/>
          <a:ext cx="11808542" cy="5273050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7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Author, year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Title/Journal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Findings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Inference/Contribution to the present study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Chirag Dalvi,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Manish Rathod,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Shruti Patil, 2021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AI-Based Facial Emotion Recognition: Features, ML &amp; DL Techniques, Age-Wise Datasets and Future Directions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Demonstrates how facial expressions can significantly impact the accuracy and responsiveness of AI-based recognition systems.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the importance of considering facial variations for more precise recognition in classroom environments, improving overall system accuracy.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Fadi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Boutros, Naser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Damer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,  Kiran Raja, 2021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Masked Face Recognition Competition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 competition results revealed that 10 out of 18 submitted solutions outperformed one of the top academic face recognition solutions in terms of masked face verification accuracy. 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The study contributes by motivating the development of more accurate and compact face recognition models for masked faces. 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2947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807602396"/>
              </p:ext>
            </p:extLst>
          </p:nvPr>
        </p:nvGraphicFramePr>
        <p:xfrm>
          <a:off x="157316" y="994708"/>
          <a:ext cx="11808542" cy="4995042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1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9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Author, year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Title/Journal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Findings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Inference/Contribution to the present study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3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An Ping Song, Qian Hu, 2020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20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Similar Face Recognition Using the IE-CNN Model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study demonstrates that using a combination of large-scale similar face datasets and a fine-grained feature extraction method improves recognition accuracy significantly. 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research contributes by introducing a new fine-grained feature extraction method using the attention mechanism, which improves recognition accuracy for highly similar faces. 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08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Chakradhar </a:t>
                      </a:r>
                      <a:r>
                        <a:rPr lang="en-IN" sz="200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Pabba</a:t>
                      </a: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 Praveen Kumar, 2022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An intelligent system for monitoring students' engagement in large classroom teaching through facial expression recognition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study presents a real-time system for monitoring student engagement in large classrooms by analyzing facial expressions.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research contributes by creating a dataset of facial expressions specific to classroom environments and integrating data from public datasets to improve model generalization. 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197246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156856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1946780279"/>
              </p:ext>
            </p:extLst>
          </p:nvPr>
        </p:nvGraphicFramePr>
        <p:xfrm>
          <a:off x="240890" y="825911"/>
          <a:ext cx="11710220" cy="5295352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Author, year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Title/Journal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Findings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Inference/Contribution to the present study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Shubhobrata</a:t>
                      </a: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Bhattacharya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,Anirban Dasgupta,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Anwesha Sengupta, 2019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lang="en-IN"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Interest Indices for Human Computer Interaction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Applications based on Facial Image Sequences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innovative metrics to measure user engagement and interest in human-computer interaction (HCI) applications.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framework for evaluating user experience, allowing the system to assess ease of use and adjust for a smoother interface.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Anushka Mohanty, Aditya Jain, Akshat Jain, 2021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Classroom Management System using Facial Recognition and Speaker </a:t>
                      </a:r>
                      <a:r>
                        <a:rPr lang="en-US" sz="20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Diarization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paper proposes a classroom management system that utilizes face recognition to automatically record student attendance.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system contributes by saving teachers' time in recording attendance and identifying disruptive students without manual intervention.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114911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42975" y="471488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3495288009"/>
              </p:ext>
            </p:extLst>
          </p:nvPr>
        </p:nvGraphicFramePr>
        <p:xfrm>
          <a:off x="147484" y="1179872"/>
          <a:ext cx="11965858" cy="4788309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9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Author, year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Title/Journal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Findings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Inference/Contribution to the present study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1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Ravi Kishore </a:t>
                      </a:r>
                      <a:r>
                        <a:rPr lang="en-IN" sz="2000" b="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KodaliRaghu</a:t>
                      </a: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Vamshi Hemadri, </a:t>
                      </a:r>
                      <a:r>
                        <a:rPr lang="en-US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2021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Attendance Management System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limitations in traditional facial recognition systems for attendance, such as poor lighting or diverse facial angles, and suggests solutions.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 insights into overcoming common technical challenges, ensuring the system remains reliable under various conditions.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Shahzaib </a:t>
                      </a:r>
                      <a:r>
                        <a:rPr lang="en-IN" sz="2000" b="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Shoukat</a:t>
                      </a: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Hussain, </a:t>
                      </a:r>
                      <a:r>
                        <a:rPr lang="en-IN" sz="2000" b="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Kashifa</a:t>
                      </a:r>
                      <a:r>
                        <a:rPr lang="en-IN" sz="2000" b="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Qayyum, Mudassir Khalil, Omer Aziz, 2022</a:t>
                      </a:r>
                      <a:endParaRPr sz="2000" b="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Comparative Analysis of Facial Recognition Models to Record Classroom attendance with one click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paper compares the performance of two popular face recognition algorithms, HOG (Histogram Oriented Gradient) and VGG (Visual Geometry Group), focusing on their accuracy and time efficiency.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research contributes by providing a comparative analysis of HOG and VGG algorithms, showing their efficiency for face recognition without requiring specialized hardware.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340948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962639" y="274843"/>
            <a:ext cx="77295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LITERATURE REVIEW </a:t>
            </a:r>
            <a:endParaRPr sz="2800" b="1" strike="sngStrik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5"/>
          <p:cNvGraphicFramePr/>
          <p:nvPr>
            <p:extLst>
              <p:ext uri="{D42A27DB-BD31-4B8C-83A1-F6EECF244321}">
                <p14:modId xmlns:p14="http://schemas.microsoft.com/office/powerpoint/2010/main" val="754347660"/>
              </p:ext>
            </p:extLst>
          </p:nvPr>
        </p:nvGraphicFramePr>
        <p:xfrm>
          <a:off x="240890" y="908170"/>
          <a:ext cx="11710220" cy="4990552"/>
        </p:xfrm>
        <a:graphic>
          <a:graphicData uri="http://schemas.openxmlformats.org/drawingml/2006/table">
            <a:tbl>
              <a:tblPr firstRow="1" bandRow="1">
                <a:noFill/>
                <a:tableStyleId>{647A2524-2384-46CB-8C47-05192BD57AC8}</a:tableStyleId>
              </a:tblPr>
              <a:tblGrid>
                <a:gridCol w="1759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0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3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Author, year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Title/Journal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Findings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Inference/Contribution to the present study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3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Nor Azman Ismail, Cheah Wen Chai, Hussein Samma, Md Sah Salam, 2022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Web-based university classroom attendance system based on deep learning face recognition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proposes a web-based attendance system utilizing facial recognition through open-source deep learning models. 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  <a:tabLst/>
                        <a:defRPr/>
                      </a:pPr>
                      <a:r>
                        <a:rPr lang="en-US" sz="2000" b="0" strike="noStrik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research contributes by detailing a method for creating dynamic face recognition systems using pre-trained models and storing feature vectors in an online database. </a:t>
                      </a:r>
                      <a:endParaRPr lang="en-US"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9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Iris Dominguez-Catena, Daniel </a:t>
                      </a:r>
                      <a:r>
                        <a:rPr lang="en-IN" sz="2000" u="none" strike="noStrike" cap="none" dirty="0" err="1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Paternain</a:t>
                      </a: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2024</a:t>
                      </a:r>
                      <a:endParaRPr sz="2000" u="none" strike="noStrike" cap="none" dirty="0"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Metrics for Dataset Demographic Bias: A Case Study on Facial Expression Recognition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825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study reveals that many existing metrics for measuring demographic bias in datasets, particularly in Facial Emotion Recognition, are redundant.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This paper develops a comprehensive taxonomy for classifying bias measurement metrics, offering a practical guide for selecting appropriate tools in research.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Google Shape;130;p5"/>
          <p:cNvSpPr txBox="1">
            <a:spLocks noGrp="1"/>
          </p:cNvSpPr>
          <p:nvPr>
            <p:ph type="dt" idx="10"/>
          </p:nvPr>
        </p:nvSpPr>
        <p:spPr>
          <a:xfrm>
            <a:off x="0" y="6431169"/>
            <a:ext cx="1073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09-11-2023</a:t>
            </a: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11410122" y="6426476"/>
            <a:ext cx="781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ftr" idx="11"/>
          </p:nvPr>
        </p:nvSpPr>
        <p:spPr>
          <a:xfrm>
            <a:off x="1073426" y="6426476"/>
            <a:ext cx="103366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VISION</a:t>
            </a:r>
          </a:p>
        </p:txBody>
      </p:sp>
    </p:spTree>
    <p:extLst>
      <p:ext uri="{BB962C8B-B14F-4D97-AF65-F5344CB8AC3E}">
        <p14:creationId xmlns:p14="http://schemas.microsoft.com/office/powerpoint/2010/main" val="330333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1754</Words>
  <Application>Microsoft Office PowerPoint</Application>
  <PresentationFormat>Widescreen</PresentationFormat>
  <Paragraphs>277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ALICIA DENNY</cp:lastModifiedBy>
  <cp:revision>9</cp:revision>
  <dcterms:modified xsi:type="dcterms:W3CDTF">2024-09-26T04:08:28Z</dcterms:modified>
</cp:coreProperties>
</file>