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8" r:id="rId6"/>
    <p:sldId id="270" r:id="rId7"/>
    <p:sldId id="269" r:id="rId8"/>
    <p:sldId id="261" r:id="rId9"/>
    <p:sldId id="262" r:id="rId10"/>
    <p:sldId id="275" r:id="rId11"/>
    <p:sldId id="276" r:id="rId12"/>
    <p:sldId id="277" r:id="rId13"/>
    <p:sldId id="271" r:id="rId14"/>
    <p:sldId id="272" r:id="rId15"/>
    <p:sldId id="265" r:id="rId16"/>
    <p:sldId id="266" r:id="rId17"/>
    <p:sldId id="273" r:id="rId18"/>
    <p:sldId id="274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25261A55-2B27-41BC-BA93-82DA31B87E5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47A2524-2384-46CB-8C47-05192BD57AC8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707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62226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88525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02591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44306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02727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6458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2611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7055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9242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/>
          <p:nvPr/>
        </p:nvSpPr>
        <p:spPr>
          <a:xfrm>
            <a:off x="0" y="6251542"/>
            <a:ext cx="12192000" cy="60645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4"/>
          <p:cNvSpPr txBox="1">
            <a:spLocks noGrp="1"/>
          </p:cNvSpPr>
          <p:nvPr>
            <p:ph type="dt" idx="10"/>
          </p:nvPr>
        </p:nvSpPr>
        <p:spPr>
          <a:xfrm>
            <a:off x="0" y="6431169"/>
            <a:ext cx="10734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ftr" idx="11"/>
          </p:nvPr>
        </p:nvSpPr>
        <p:spPr>
          <a:xfrm>
            <a:off x="1073426" y="6426476"/>
            <a:ext cx="10336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sldNum" idx="12"/>
          </p:nvPr>
        </p:nvSpPr>
        <p:spPr>
          <a:xfrm>
            <a:off x="11410122" y="6426476"/>
            <a:ext cx="781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" name="Google Shape;26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81522" y="5023705"/>
            <a:ext cx="859081" cy="1188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8955955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eeexplore.ieee.org/document/9331874" TargetMode="External"/><Relationship Id="rId4" Type="http://schemas.openxmlformats.org/officeDocument/2006/relationships/hyperlink" Target="https://ieeexplore.ieee.org/document/8827230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/>
        </p:nvSpPr>
        <p:spPr>
          <a:xfrm>
            <a:off x="171450" y="4043361"/>
            <a:ext cx="4648200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Guided by,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 of Guide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Designation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Dept.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JECC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6343650" y="3910013"/>
            <a:ext cx="54864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Presented by,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3" name="Google Shape;93;p1"/>
          <p:cNvGraphicFramePr/>
          <p:nvPr>
            <p:extLst>
              <p:ext uri="{D42A27DB-BD31-4B8C-83A1-F6EECF244321}">
                <p14:modId xmlns:p14="http://schemas.microsoft.com/office/powerpoint/2010/main" val="1581466550"/>
              </p:ext>
            </p:extLst>
          </p:nvPr>
        </p:nvGraphicFramePr>
        <p:xfrm>
          <a:off x="7191375" y="4457697"/>
          <a:ext cx="4495800" cy="1605200"/>
        </p:xfrm>
        <a:graphic>
          <a:graphicData uri="http://schemas.openxmlformats.org/drawingml/2006/table">
            <a:tbl>
              <a:tblPr firstRow="1" bandRow="1">
                <a:noFill/>
                <a:tableStyleId>{25261A55-2B27-41BC-BA93-82DA31B87E58}</a:tableStyleId>
              </a:tblPr>
              <a:tblGrid>
                <a:gridCol w="1716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9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1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JEC21CS010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Name of student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Uni. Reg no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Name of student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Uni. Reg no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Name of student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Uni. Reg no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Name of student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4" name="Google Shape;94;p1"/>
          <p:cNvSpPr/>
          <p:nvPr/>
        </p:nvSpPr>
        <p:spPr>
          <a:xfrm>
            <a:off x="1904999" y="2188517"/>
            <a:ext cx="7453313" cy="1158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1440" marR="0" lvl="0" indent="-9144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TITLE OF THE PROJECT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" marR="0" lvl="0" indent="-9144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3200" b="1" i="1" u="none" strike="noStrike" cap="non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Interim</a:t>
            </a:r>
            <a:r>
              <a:rPr lang="en-US" sz="2800" b="1" i="1" u="none" strike="noStrike" cap="non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 Review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0575" y="76200"/>
            <a:ext cx="7940333" cy="1883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/>
          <p:nvPr/>
        </p:nvSpPr>
        <p:spPr>
          <a:xfrm>
            <a:off x="942975" y="1433513"/>
            <a:ext cx="99441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Model Selection and Testing</a:t>
            </a:r>
          </a:p>
          <a:p>
            <a:pPr>
              <a:lnSpc>
                <a:spcPct val="150000"/>
              </a:lnSpc>
            </a:pPr>
            <a:endParaRPr lang="en-US" sz="2000" b="1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Multiple Models Explored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Tested models like Convolutional Neural Networks (CNN), </a:t>
            </a:r>
            <a:r>
              <a:rPr lang="en-US" sz="2000" dirty="0" err="1"/>
              <a:t>ResNet</a:t>
            </a:r>
            <a:r>
              <a:rPr lang="en-US" sz="2000" dirty="0"/>
              <a:t>, and VGG.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Compared models based on accuracy, speed, and resource usage.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Initial Findings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CNN shows promise in balancing speed and accuracy for real-time use.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ResNet</a:t>
            </a:r>
            <a:r>
              <a:rPr lang="en-US" sz="2000" dirty="0"/>
              <a:t> provides higher accuracy but requires optimization for real-time efficiency.</a:t>
            </a:r>
          </a:p>
        </p:txBody>
      </p:sp>
      <p:sp>
        <p:nvSpPr>
          <p:cNvPr id="147" name="Google Shape;147;p7"/>
          <p:cNvSpPr txBox="1"/>
          <p:nvPr/>
        </p:nvSpPr>
        <p:spPr>
          <a:xfrm>
            <a:off x="942975" y="471488"/>
            <a:ext cx="77295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WORK DONE DURING REVIEW PERIOD</a:t>
            </a:r>
            <a:endParaRPr sz="2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7"/>
          <p:cNvSpPr txBox="1">
            <a:spLocks noGrp="1"/>
          </p:cNvSpPr>
          <p:nvPr>
            <p:ph type="dt" idx="10"/>
          </p:nvPr>
        </p:nvSpPr>
        <p:spPr>
          <a:xfrm>
            <a:off x="0" y="6431169"/>
            <a:ext cx="10734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09-11-2023</a:t>
            </a:r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sldNum" idx="12"/>
          </p:nvPr>
        </p:nvSpPr>
        <p:spPr>
          <a:xfrm>
            <a:off x="11410122" y="6426476"/>
            <a:ext cx="781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50" name="Google Shape;150;p7"/>
          <p:cNvSpPr txBox="1">
            <a:spLocks noGrp="1"/>
          </p:cNvSpPr>
          <p:nvPr>
            <p:ph type="ftr" idx="11"/>
          </p:nvPr>
        </p:nvSpPr>
        <p:spPr>
          <a:xfrm>
            <a:off x="1073426" y="6426476"/>
            <a:ext cx="10336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TITLE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41289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/>
          <p:nvPr/>
        </p:nvSpPr>
        <p:spPr>
          <a:xfrm>
            <a:off x="942975" y="1433513"/>
            <a:ext cx="99441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Data Preprocessing and Initial Results</a:t>
            </a:r>
          </a:p>
          <a:p>
            <a:pPr>
              <a:lnSpc>
                <a:spcPct val="150000"/>
              </a:lnSpc>
            </a:pPr>
            <a:endParaRPr lang="en-US" sz="2000" b="1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Data Preprocessing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Applied techniques such as image resizing, normalization, and augmentation to improve model performance.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Testing and Evaluation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Ran initial tests with sample datasets.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Analyzed early results to understand performance metrics like accuracy, precision, and recall.</a:t>
            </a:r>
          </a:p>
        </p:txBody>
      </p:sp>
      <p:sp>
        <p:nvSpPr>
          <p:cNvPr id="147" name="Google Shape;147;p7"/>
          <p:cNvSpPr txBox="1"/>
          <p:nvPr/>
        </p:nvSpPr>
        <p:spPr>
          <a:xfrm>
            <a:off x="942975" y="471488"/>
            <a:ext cx="77295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WORK DONE DURING REVIEW PERIOD</a:t>
            </a:r>
            <a:endParaRPr sz="2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7"/>
          <p:cNvSpPr txBox="1">
            <a:spLocks noGrp="1"/>
          </p:cNvSpPr>
          <p:nvPr>
            <p:ph type="dt" idx="10"/>
          </p:nvPr>
        </p:nvSpPr>
        <p:spPr>
          <a:xfrm>
            <a:off x="0" y="6431169"/>
            <a:ext cx="10734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09-11-2023</a:t>
            </a:r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sldNum" idx="12"/>
          </p:nvPr>
        </p:nvSpPr>
        <p:spPr>
          <a:xfrm>
            <a:off x="11410122" y="6426476"/>
            <a:ext cx="781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50" name="Google Shape;150;p7"/>
          <p:cNvSpPr txBox="1">
            <a:spLocks noGrp="1"/>
          </p:cNvSpPr>
          <p:nvPr>
            <p:ph type="ftr" idx="11"/>
          </p:nvPr>
        </p:nvSpPr>
        <p:spPr>
          <a:xfrm>
            <a:off x="1073426" y="6426476"/>
            <a:ext cx="10336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TITLE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1046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/>
          <p:nvPr/>
        </p:nvSpPr>
        <p:spPr>
          <a:xfrm>
            <a:off x="942975" y="1433513"/>
            <a:ext cx="99441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Next Steps and Future Focus</a:t>
            </a:r>
          </a:p>
          <a:p>
            <a:pPr>
              <a:lnSpc>
                <a:spcPct val="150000"/>
              </a:lnSpc>
            </a:pPr>
            <a:endParaRPr lang="en-US" sz="2000" b="1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Model Optimization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Focus on optimizing the best-performing model for accuracy and speed.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Implement cross-validation to fine-tune model parameters.</a:t>
            </a:r>
          </a:p>
        </p:txBody>
      </p:sp>
      <p:sp>
        <p:nvSpPr>
          <p:cNvPr id="147" name="Google Shape;147;p7"/>
          <p:cNvSpPr txBox="1"/>
          <p:nvPr/>
        </p:nvSpPr>
        <p:spPr>
          <a:xfrm>
            <a:off x="942975" y="471488"/>
            <a:ext cx="77295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WORK DONE DURING REVIEW PERIOD</a:t>
            </a:r>
            <a:endParaRPr sz="2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7"/>
          <p:cNvSpPr txBox="1">
            <a:spLocks noGrp="1"/>
          </p:cNvSpPr>
          <p:nvPr>
            <p:ph type="dt" idx="10"/>
          </p:nvPr>
        </p:nvSpPr>
        <p:spPr>
          <a:xfrm>
            <a:off x="0" y="6431169"/>
            <a:ext cx="10734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09-11-2023</a:t>
            </a:r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sldNum" idx="12"/>
          </p:nvPr>
        </p:nvSpPr>
        <p:spPr>
          <a:xfrm>
            <a:off x="11410122" y="6426476"/>
            <a:ext cx="781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50" name="Google Shape;150;p7"/>
          <p:cNvSpPr txBox="1">
            <a:spLocks noGrp="1"/>
          </p:cNvSpPr>
          <p:nvPr>
            <p:ph type="ftr" idx="11"/>
          </p:nvPr>
        </p:nvSpPr>
        <p:spPr>
          <a:xfrm>
            <a:off x="1073426" y="6426476"/>
            <a:ext cx="10336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TITLE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22997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"/>
          <p:cNvSpPr txBox="1"/>
          <p:nvPr/>
        </p:nvSpPr>
        <p:spPr>
          <a:xfrm>
            <a:off x="942975" y="1433513"/>
            <a:ext cx="99441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lnSpcReduction="10000"/>
          </a:bodyPr>
          <a:lstStyle/>
          <a:p>
            <a:r>
              <a:rPr lang="en-US" sz="2000" b="1" dirty="0"/>
              <a:t>Expected Technical Outcomes: </a:t>
            </a:r>
          </a:p>
          <a:p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Automated Attendance Management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Elimination of manual errors and attendance fraud.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Real-time tracking and automatic attendance updates.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Enhanced Security and Accuracy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Reliable facial recognition algorithms ensure accurate identification.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Increased security by restricting unauthorized access.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Real-Time Data Analytics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Provides actionable insights on student attendance patterns.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Supports better decision-making for educational institutions.</a:t>
            </a:r>
          </a:p>
          <a:p>
            <a:pPr marL="2286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endParaRPr sz="20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3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8"/>
          <p:cNvSpPr txBox="1"/>
          <p:nvPr/>
        </p:nvSpPr>
        <p:spPr>
          <a:xfrm>
            <a:off x="942975" y="471488"/>
            <a:ext cx="77295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CONCLUSION (EXPECTED OUTCOME)</a:t>
            </a:r>
            <a:endParaRPr sz="2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8"/>
          <p:cNvSpPr txBox="1">
            <a:spLocks noGrp="1"/>
          </p:cNvSpPr>
          <p:nvPr>
            <p:ph type="dt" idx="10"/>
          </p:nvPr>
        </p:nvSpPr>
        <p:spPr>
          <a:xfrm>
            <a:off x="0" y="6431169"/>
            <a:ext cx="10734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09-11-2023</a:t>
            </a:r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sldNum" idx="12"/>
          </p:nvPr>
        </p:nvSpPr>
        <p:spPr>
          <a:xfrm>
            <a:off x="11410122" y="6426476"/>
            <a:ext cx="781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ftr" idx="11"/>
          </p:nvPr>
        </p:nvSpPr>
        <p:spPr>
          <a:xfrm>
            <a:off x="1073426" y="6426476"/>
            <a:ext cx="10336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TITLE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68308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"/>
          <p:cNvSpPr txBox="1"/>
          <p:nvPr/>
        </p:nvSpPr>
        <p:spPr>
          <a:xfrm>
            <a:off x="604156" y="1286028"/>
            <a:ext cx="11238271" cy="444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lnSpcReduction="10000"/>
          </a:bodyPr>
          <a:lstStyle/>
          <a:p>
            <a:r>
              <a:rPr lang="en-US" sz="2000" b="1" dirty="0"/>
              <a:t>Expected Institutional Outcomes:</a:t>
            </a:r>
          </a:p>
          <a:p>
            <a:endParaRPr lang="en-US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Improved Operational Efficiency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Reduced time spent on attendance, allowing educators to focus on teaching.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Scalability and Flexibility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The system is adaptable to expanding classroom environments and larger institutions.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Enhanced User Experience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Streamlined interface ensures ease of use for both students and teachers.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Future-Proof Solution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Designed to support future advancements in facial recognition and educational technology.</a:t>
            </a:r>
          </a:p>
        </p:txBody>
      </p:sp>
      <p:sp>
        <p:nvSpPr>
          <p:cNvPr id="156" name="Google Shape;156;p8"/>
          <p:cNvSpPr txBox="1"/>
          <p:nvPr/>
        </p:nvSpPr>
        <p:spPr>
          <a:xfrm>
            <a:off x="942975" y="471488"/>
            <a:ext cx="77295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CONCLUSION (EXPECTED OUTCOME)</a:t>
            </a:r>
            <a:endParaRPr sz="28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8"/>
          <p:cNvSpPr txBox="1">
            <a:spLocks noGrp="1"/>
          </p:cNvSpPr>
          <p:nvPr>
            <p:ph type="dt" idx="10"/>
          </p:nvPr>
        </p:nvSpPr>
        <p:spPr>
          <a:xfrm>
            <a:off x="0" y="6431169"/>
            <a:ext cx="10734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09-11-2023</a:t>
            </a:r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sldNum" idx="12"/>
          </p:nvPr>
        </p:nvSpPr>
        <p:spPr>
          <a:xfrm>
            <a:off x="11410122" y="6426476"/>
            <a:ext cx="781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ftr" idx="11"/>
          </p:nvPr>
        </p:nvSpPr>
        <p:spPr>
          <a:xfrm>
            <a:off x="1073426" y="6426476"/>
            <a:ext cx="10336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TITLE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02183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"/>
          <p:cNvSpPr txBox="1"/>
          <p:nvPr/>
        </p:nvSpPr>
        <p:spPr>
          <a:xfrm>
            <a:off x="942975" y="1433513"/>
            <a:ext cx="99441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2286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GANTT CHART FORMAT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0"/>
          <p:cNvSpPr txBox="1"/>
          <p:nvPr/>
        </p:nvSpPr>
        <p:spPr>
          <a:xfrm>
            <a:off x="942975" y="471488"/>
            <a:ext cx="77295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WORK SCHEDULE/TIMELINE</a:t>
            </a:r>
            <a:endParaRPr sz="2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0"/>
          <p:cNvSpPr txBox="1">
            <a:spLocks noGrp="1"/>
          </p:cNvSpPr>
          <p:nvPr>
            <p:ph type="dt" idx="10"/>
          </p:nvPr>
        </p:nvSpPr>
        <p:spPr>
          <a:xfrm>
            <a:off x="0" y="6431169"/>
            <a:ext cx="10734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09-11-2023</a:t>
            </a:r>
            <a:endParaRPr/>
          </a:p>
        </p:txBody>
      </p:sp>
      <p:sp>
        <p:nvSpPr>
          <p:cNvPr id="176" name="Google Shape;176;p10"/>
          <p:cNvSpPr txBox="1">
            <a:spLocks noGrp="1"/>
          </p:cNvSpPr>
          <p:nvPr>
            <p:ph type="sldNum" idx="12"/>
          </p:nvPr>
        </p:nvSpPr>
        <p:spPr>
          <a:xfrm>
            <a:off x="11410122" y="6426476"/>
            <a:ext cx="781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177" name="Google Shape;177;p10"/>
          <p:cNvSpPr txBox="1">
            <a:spLocks noGrp="1"/>
          </p:cNvSpPr>
          <p:nvPr>
            <p:ph type="ftr" idx="11"/>
          </p:nvPr>
        </p:nvSpPr>
        <p:spPr>
          <a:xfrm>
            <a:off x="1073426" y="6426476"/>
            <a:ext cx="10336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TITLE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"/>
          <p:cNvSpPr txBox="1"/>
          <p:nvPr/>
        </p:nvSpPr>
        <p:spPr>
          <a:xfrm>
            <a:off x="942975" y="1257300"/>
            <a:ext cx="11022883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r>
              <a:rPr lang="en-US" sz="2000" b="1" dirty="0"/>
              <a:t>IEEE Papers: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"Deep Learning for Facial Expression Recognition: A Review"</a:t>
            </a:r>
            <a:br>
              <a:rPr lang="en-US" sz="2000" dirty="0"/>
            </a:br>
            <a:r>
              <a:rPr lang="en-US" sz="2000" i="1" dirty="0"/>
              <a:t>IEEE Transactions on Affective Computing, 2020</a:t>
            </a:r>
            <a:br>
              <a:rPr lang="en-US" sz="2000" dirty="0"/>
            </a:br>
            <a:r>
              <a:rPr lang="en-US" sz="2000" dirty="0"/>
              <a:t>DOI: </a:t>
            </a:r>
            <a:r>
              <a:rPr lang="en-US" sz="2000" dirty="0">
                <a:hlinkClick r:id="rId3"/>
              </a:rPr>
              <a:t>10.1109/TAFFC.2020.3032226</a:t>
            </a:r>
            <a:endParaRPr lang="en-US" sz="2000" dirty="0"/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Discusses advancements in facial expression recognition using deep learning techniques.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"Facial Recognition Technology: A Survey"</a:t>
            </a:r>
            <a:br>
              <a:rPr lang="en-US" sz="2000" dirty="0"/>
            </a:br>
            <a:r>
              <a:rPr lang="en-US" sz="2000" i="1" dirty="0"/>
              <a:t>IEEE Access, 2019</a:t>
            </a:r>
            <a:br>
              <a:rPr lang="en-US" sz="2000" dirty="0"/>
            </a:br>
            <a:r>
              <a:rPr lang="en-US" sz="2000" dirty="0"/>
              <a:t>DOI: </a:t>
            </a:r>
            <a:r>
              <a:rPr lang="en-US" sz="2000" dirty="0">
                <a:hlinkClick r:id="rId4"/>
              </a:rPr>
              <a:t>10.1109/ACCESS.2019.2914540</a:t>
            </a:r>
            <a:endParaRPr lang="en-US" sz="2000" dirty="0"/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Provides a comprehensive review of facial recognition technologies and their applications.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"Real-Time Facial Expression Recognition with Deep Learning"</a:t>
            </a:r>
            <a:br>
              <a:rPr lang="en-US" sz="2000" dirty="0"/>
            </a:br>
            <a:r>
              <a:rPr lang="en-US" sz="2000" i="1" dirty="0"/>
              <a:t>IEEE Transactions on Image Processing, 2021</a:t>
            </a:r>
            <a:br>
              <a:rPr lang="en-US" sz="2000" dirty="0"/>
            </a:br>
            <a:r>
              <a:rPr lang="en-US" sz="2000" dirty="0"/>
              <a:t>DOI: </a:t>
            </a:r>
            <a:r>
              <a:rPr lang="en-US" sz="2000" dirty="0">
                <a:hlinkClick r:id="rId5"/>
              </a:rPr>
              <a:t>10.1109/TIP.2021.3051835</a:t>
            </a:r>
            <a:endParaRPr lang="en-US" sz="2000" dirty="0"/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Examines methods for real-time facial expression recognition using deep learning.</a:t>
            </a:r>
          </a:p>
          <a:p>
            <a:r>
              <a:rPr lang="en-US" sz="2000" dirty="0"/>
              <a:t>.</a:t>
            </a:r>
          </a:p>
          <a:p>
            <a:pPr marL="2286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endParaRPr sz="20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1"/>
          <p:cNvSpPr txBox="1"/>
          <p:nvPr/>
        </p:nvSpPr>
        <p:spPr>
          <a:xfrm>
            <a:off x="942975" y="471488"/>
            <a:ext cx="77295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sz="2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1"/>
          <p:cNvSpPr txBox="1">
            <a:spLocks noGrp="1"/>
          </p:cNvSpPr>
          <p:nvPr>
            <p:ph type="dt" idx="10"/>
          </p:nvPr>
        </p:nvSpPr>
        <p:spPr>
          <a:xfrm>
            <a:off x="0" y="6431169"/>
            <a:ext cx="10734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09-11-2023</a:t>
            </a:r>
            <a:endParaRPr/>
          </a:p>
        </p:txBody>
      </p:sp>
      <p:sp>
        <p:nvSpPr>
          <p:cNvPr id="185" name="Google Shape;185;p11"/>
          <p:cNvSpPr txBox="1">
            <a:spLocks noGrp="1"/>
          </p:cNvSpPr>
          <p:nvPr>
            <p:ph type="sldNum" idx="12"/>
          </p:nvPr>
        </p:nvSpPr>
        <p:spPr>
          <a:xfrm>
            <a:off x="11410122" y="6426476"/>
            <a:ext cx="781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186" name="Google Shape;186;p11"/>
          <p:cNvSpPr txBox="1">
            <a:spLocks noGrp="1"/>
          </p:cNvSpPr>
          <p:nvPr>
            <p:ph type="ftr" idx="11"/>
          </p:nvPr>
        </p:nvSpPr>
        <p:spPr>
          <a:xfrm>
            <a:off x="1073426" y="6426476"/>
            <a:ext cx="10336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TITLE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"/>
          <p:cNvSpPr txBox="1"/>
          <p:nvPr/>
        </p:nvSpPr>
        <p:spPr>
          <a:xfrm>
            <a:off x="942975" y="1257300"/>
            <a:ext cx="99441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lnSpcReduction="10000"/>
          </a:bodyPr>
          <a:lstStyle/>
          <a:p>
            <a:r>
              <a:rPr lang="en-US" sz="2000" b="1" dirty="0"/>
              <a:t>Google Scholar: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"Facial Expression Recognition using Deep Learning: A Review"</a:t>
            </a:r>
            <a:br>
              <a:rPr lang="en-US" sz="2000" dirty="0"/>
            </a:br>
            <a:r>
              <a:rPr lang="en-US" sz="2000" i="1" dirty="0"/>
              <a:t>Google Scholar</a:t>
            </a:r>
            <a:br>
              <a:rPr lang="en-US" sz="2000" dirty="0"/>
            </a:br>
            <a:r>
              <a:rPr lang="en-US" sz="2000" dirty="0"/>
              <a:t>Link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A review article summarizing deep learning approaches in facial expression recognition.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"A Survey on Facial Recognition Technologies and Their Applications"</a:t>
            </a:r>
            <a:br>
              <a:rPr lang="en-US" sz="2000" dirty="0"/>
            </a:br>
            <a:r>
              <a:rPr lang="en-US" sz="2000" i="1" dirty="0"/>
              <a:t>Google Scholar</a:t>
            </a:r>
            <a:br>
              <a:rPr lang="en-US" sz="2000" dirty="0"/>
            </a:br>
            <a:r>
              <a:rPr lang="en-US" sz="2000" dirty="0"/>
              <a:t>Link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Overview of facial recognition technologies and their diverse applications.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"Challenges in Facial Recognition Systems: A Comprehensive Review"</a:t>
            </a:r>
            <a:br>
              <a:rPr lang="en-US" sz="2000" dirty="0"/>
            </a:br>
            <a:r>
              <a:rPr lang="en-US" sz="2000" i="1" dirty="0"/>
              <a:t>Google Scholar</a:t>
            </a:r>
            <a:br>
              <a:rPr lang="en-US" sz="2000" dirty="0"/>
            </a:br>
            <a:r>
              <a:rPr lang="en-US" sz="2000" dirty="0"/>
              <a:t>Link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Identifies and discusses the challenges faced by current facial recognition systems.</a:t>
            </a:r>
          </a:p>
        </p:txBody>
      </p:sp>
      <p:sp>
        <p:nvSpPr>
          <p:cNvPr id="183" name="Google Shape;183;p11"/>
          <p:cNvSpPr txBox="1"/>
          <p:nvPr/>
        </p:nvSpPr>
        <p:spPr>
          <a:xfrm>
            <a:off x="942975" y="471488"/>
            <a:ext cx="77295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sz="2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1"/>
          <p:cNvSpPr txBox="1">
            <a:spLocks noGrp="1"/>
          </p:cNvSpPr>
          <p:nvPr>
            <p:ph type="dt" idx="10"/>
          </p:nvPr>
        </p:nvSpPr>
        <p:spPr>
          <a:xfrm>
            <a:off x="0" y="6431169"/>
            <a:ext cx="10734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09-11-2023</a:t>
            </a:r>
            <a:endParaRPr/>
          </a:p>
        </p:txBody>
      </p:sp>
      <p:sp>
        <p:nvSpPr>
          <p:cNvPr id="185" name="Google Shape;185;p11"/>
          <p:cNvSpPr txBox="1">
            <a:spLocks noGrp="1"/>
          </p:cNvSpPr>
          <p:nvPr>
            <p:ph type="sldNum" idx="12"/>
          </p:nvPr>
        </p:nvSpPr>
        <p:spPr>
          <a:xfrm>
            <a:off x="11410122" y="6426476"/>
            <a:ext cx="781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186" name="Google Shape;186;p11"/>
          <p:cNvSpPr txBox="1">
            <a:spLocks noGrp="1"/>
          </p:cNvSpPr>
          <p:nvPr>
            <p:ph type="ftr" idx="11"/>
          </p:nvPr>
        </p:nvSpPr>
        <p:spPr>
          <a:xfrm>
            <a:off x="1073426" y="6426476"/>
            <a:ext cx="10336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TITLE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6571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"/>
          <p:cNvSpPr txBox="1"/>
          <p:nvPr/>
        </p:nvSpPr>
        <p:spPr>
          <a:xfrm>
            <a:off x="942975" y="1243550"/>
            <a:ext cx="11002297" cy="43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r>
              <a:rPr lang="en-US" sz="2000" b="1" dirty="0"/>
              <a:t>ML Labs: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"Face Recognition with Deep Learning: A Survey"</a:t>
            </a:r>
            <a:br>
              <a:rPr lang="en-US" sz="2000" dirty="0"/>
            </a:br>
            <a:r>
              <a:rPr lang="en-US" sz="2000" i="1" dirty="0"/>
              <a:t>ML Labs</a:t>
            </a:r>
            <a:br>
              <a:rPr lang="en-US" sz="2000" dirty="0"/>
            </a:br>
            <a:r>
              <a:rPr lang="en-US" sz="2000" dirty="0"/>
              <a:t>Link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Comprehensive survey on deep learning techniques for facial recognition.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"Advancements in Facial Recognition Technologies"</a:t>
            </a:r>
            <a:br>
              <a:rPr lang="en-US" sz="2000" dirty="0"/>
            </a:br>
            <a:r>
              <a:rPr lang="en-US" sz="2000" i="1" dirty="0"/>
              <a:t>ML Labs</a:t>
            </a:r>
            <a:br>
              <a:rPr lang="en-US" sz="2000" dirty="0"/>
            </a:br>
            <a:r>
              <a:rPr lang="en-US" sz="2000" dirty="0"/>
              <a:t>Link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Discusses recent advancements and trends in facial recognition technologies.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"Real-Time Facial Recognition Systems: Techniques and Applications"</a:t>
            </a:r>
            <a:br>
              <a:rPr lang="en-US" sz="2000" dirty="0"/>
            </a:br>
            <a:r>
              <a:rPr lang="en-US" sz="2000" i="1" dirty="0"/>
              <a:t>ML Labs</a:t>
            </a:r>
            <a:br>
              <a:rPr lang="en-US" sz="2000" dirty="0"/>
            </a:br>
            <a:r>
              <a:rPr lang="en-US" sz="2000" dirty="0"/>
              <a:t>Link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Reviews techniques and applications of real-time facial recognition systems</a:t>
            </a:r>
          </a:p>
        </p:txBody>
      </p:sp>
      <p:sp>
        <p:nvSpPr>
          <p:cNvPr id="183" name="Google Shape;183;p11"/>
          <p:cNvSpPr txBox="1"/>
          <p:nvPr/>
        </p:nvSpPr>
        <p:spPr>
          <a:xfrm>
            <a:off x="942975" y="471488"/>
            <a:ext cx="77295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sz="2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1"/>
          <p:cNvSpPr txBox="1">
            <a:spLocks noGrp="1"/>
          </p:cNvSpPr>
          <p:nvPr>
            <p:ph type="dt" idx="10"/>
          </p:nvPr>
        </p:nvSpPr>
        <p:spPr>
          <a:xfrm>
            <a:off x="0" y="6431169"/>
            <a:ext cx="10734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09-11-2023</a:t>
            </a:r>
            <a:endParaRPr/>
          </a:p>
        </p:txBody>
      </p:sp>
      <p:sp>
        <p:nvSpPr>
          <p:cNvPr id="185" name="Google Shape;185;p11"/>
          <p:cNvSpPr txBox="1">
            <a:spLocks noGrp="1"/>
          </p:cNvSpPr>
          <p:nvPr>
            <p:ph type="sldNum" idx="12"/>
          </p:nvPr>
        </p:nvSpPr>
        <p:spPr>
          <a:xfrm>
            <a:off x="11410122" y="6426476"/>
            <a:ext cx="781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186" name="Google Shape;186;p11"/>
          <p:cNvSpPr txBox="1">
            <a:spLocks noGrp="1"/>
          </p:cNvSpPr>
          <p:nvPr>
            <p:ph type="ftr" idx="11"/>
          </p:nvPr>
        </p:nvSpPr>
        <p:spPr>
          <a:xfrm>
            <a:off x="1073426" y="6426476"/>
            <a:ext cx="10336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TITLE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67497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/>
          <p:nvPr/>
        </p:nvSpPr>
        <p:spPr>
          <a:xfrm>
            <a:off x="942975" y="1462087"/>
            <a:ext cx="729996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Literature review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Methodology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 done during review period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Challenges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 schedule </a:t>
            </a:r>
            <a:endParaRPr sz="2000" b="0" i="0" u="none" strike="sngStrike" cap="none">
              <a:solidFill>
                <a:schemeClr val="dk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Expected Outcome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References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942975" y="471488"/>
            <a:ext cx="77295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2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 txBox="1">
            <a:spLocks noGrp="1"/>
          </p:cNvSpPr>
          <p:nvPr>
            <p:ph type="dt" idx="10"/>
          </p:nvPr>
        </p:nvSpPr>
        <p:spPr>
          <a:xfrm>
            <a:off x="0" y="6431169"/>
            <a:ext cx="10734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09-11-2023</a:t>
            </a:r>
            <a:endParaRPr/>
          </a:p>
        </p:txBody>
      </p:sp>
      <p:sp>
        <p:nvSpPr>
          <p:cNvPr id="104" name="Google Shape;104;p2"/>
          <p:cNvSpPr txBox="1">
            <a:spLocks noGrp="1"/>
          </p:cNvSpPr>
          <p:nvPr>
            <p:ph type="sldNum" idx="12"/>
          </p:nvPr>
        </p:nvSpPr>
        <p:spPr>
          <a:xfrm>
            <a:off x="11410122" y="6426476"/>
            <a:ext cx="781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05" name="Google Shape;105;p2"/>
          <p:cNvSpPr txBox="1">
            <a:spLocks noGrp="1"/>
          </p:cNvSpPr>
          <p:nvPr>
            <p:ph type="ftr" idx="11"/>
          </p:nvPr>
        </p:nvSpPr>
        <p:spPr>
          <a:xfrm>
            <a:off x="1073426" y="6426476"/>
            <a:ext cx="10336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TITLE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/>
        </p:nvSpPr>
        <p:spPr>
          <a:xfrm>
            <a:off x="618509" y="1423681"/>
            <a:ext cx="11239193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Enhances accuracy and security by eliminating manual attendance errors.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Utilizes real-time data analytics for actionable insights on attendance trends.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Designed for ease of use, minimizing manual intervention.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for reliability and adaptability, ensuring future expansion and evolving institutional needs.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educational institutions with a secure, efficient, and future-proof classroom management solution.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501445" y="461656"/>
            <a:ext cx="784660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28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 txBox="1">
            <a:spLocks noGrp="1"/>
          </p:cNvSpPr>
          <p:nvPr>
            <p:ph type="dt" idx="10"/>
          </p:nvPr>
        </p:nvSpPr>
        <p:spPr>
          <a:xfrm>
            <a:off x="0" y="6431169"/>
            <a:ext cx="10734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09-11-2023</a:t>
            </a:r>
            <a:endParaRPr/>
          </a:p>
        </p:txBody>
      </p:sp>
      <p:sp>
        <p:nvSpPr>
          <p:cNvPr id="113" name="Google Shape;113;p3"/>
          <p:cNvSpPr txBox="1">
            <a:spLocks noGrp="1"/>
          </p:cNvSpPr>
          <p:nvPr>
            <p:ph type="sldNum" idx="12"/>
          </p:nvPr>
        </p:nvSpPr>
        <p:spPr>
          <a:xfrm>
            <a:off x="11410122" y="6426476"/>
            <a:ext cx="781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ftr" idx="11"/>
          </p:nvPr>
        </p:nvSpPr>
        <p:spPr>
          <a:xfrm>
            <a:off x="1073426" y="6426476"/>
            <a:ext cx="10336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TITLE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/>
        </p:nvSpPr>
        <p:spPr>
          <a:xfrm>
            <a:off x="942975" y="1433513"/>
            <a:ext cx="99441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Automate Classroom Management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Enhance Accuracy and Security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Provide Real-Time Data Analytics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Improve User Experience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Ensure Scalability and Reliability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sz="105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942975" y="471488"/>
            <a:ext cx="77295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 sz="2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"/>
          <p:cNvSpPr txBox="1">
            <a:spLocks noGrp="1"/>
          </p:cNvSpPr>
          <p:nvPr>
            <p:ph type="dt" idx="10"/>
          </p:nvPr>
        </p:nvSpPr>
        <p:spPr>
          <a:xfrm>
            <a:off x="0" y="6431169"/>
            <a:ext cx="10734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09-11-2023</a:t>
            </a:r>
            <a:endParaRPr/>
          </a:p>
        </p:txBody>
      </p:sp>
      <p:sp>
        <p:nvSpPr>
          <p:cNvPr id="122" name="Google Shape;122;p4"/>
          <p:cNvSpPr txBox="1">
            <a:spLocks noGrp="1"/>
          </p:cNvSpPr>
          <p:nvPr>
            <p:ph type="sldNum" idx="12"/>
          </p:nvPr>
        </p:nvSpPr>
        <p:spPr>
          <a:xfrm>
            <a:off x="11410122" y="6426476"/>
            <a:ext cx="781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23" name="Google Shape;123;p4"/>
          <p:cNvSpPr txBox="1">
            <a:spLocks noGrp="1"/>
          </p:cNvSpPr>
          <p:nvPr>
            <p:ph type="ftr" idx="11"/>
          </p:nvPr>
        </p:nvSpPr>
        <p:spPr>
          <a:xfrm>
            <a:off x="1073426" y="6426476"/>
            <a:ext cx="10336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TITLE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/>
          <p:nvPr/>
        </p:nvSpPr>
        <p:spPr>
          <a:xfrm>
            <a:off x="942975" y="471488"/>
            <a:ext cx="77295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LITERATURE REVIEW </a:t>
            </a:r>
            <a:endParaRPr sz="2800" b="1" strike="sngStrik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9" name="Google Shape;129;p5"/>
          <p:cNvGraphicFramePr/>
          <p:nvPr>
            <p:extLst>
              <p:ext uri="{D42A27DB-BD31-4B8C-83A1-F6EECF244321}">
                <p14:modId xmlns:p14="http://schemas.microsoft.com/office/powerpoint/2010/main" val="3098686793"/>
              </p:ext>
            </p:extLst>
          </p:nvPr>
        </p:nvGraphicFramePr>
        <p:xfrm>
          <a:off x="157316" y="994708"/>
          <a:ext cx="11808542" cy="4454323"/>
        </p:xfrm>
        <a:graphic>
          <a:graphicData uri="http://schemas.openxmlformats.org/drawingml/2006/table">
            <a:tbl>
              <a:tblPr firstRow="1" bandRow="1">
                <a:noFill/>
                <a:tableStyleId>{647A2524-2384-46CB-8C47-05192BD57AC8}</a:tableStyleId>
              </a:tblPr>
              <a:tblGrid>
                <a:gridCol w="1616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7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7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72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29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Author, year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Title/Journal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Findings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Inference/Contribution to the present study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39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Chirag Dalvi,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Manish Rathod,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Shruti Patil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  <a:tabLst/>
                        <a:defRPr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AI-Based Facial Emotion Recognition: Features, ML &amp; DL Techniques, Age-Wise Datasets and Future Directions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825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en-US" sz="20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Paper 1</a:t>
                      </a: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: Importance of Facial Expressions in AI-based FER (Facial Expression Recognition) Frameworks</a:t>
                      </a: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825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Key Findings: Demonstrates how facial expressions can significantly impact the accuracy and responsiveness of AI-based recognition systems.</a:t>
                      </a: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67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2021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endParaRPr sz="1400" b="0" i="0" u="none" strike="sng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825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sng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825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  <a:tabLst/>
                        <a:defRPr/>
                      </a:pPr>
                      <a:r>
                        <a:rPr lang="en-US" sz="2000" b="1" dirty="0"/>
                        <a:t>Contribution to Project:</a:t>
                      </a:r>
                      <a:r>
                        <a:rPr lang="en-US" sz="2000" dirty="0"/>
                        <a:t>  Highlights the importance of considering facial variations for more precise recognition in classroom environments, improving overall system accuracy.</a:t>
                      </a:r>
                      <a:endParaRPr lang="en-US" sz="2000" b="0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0" name="Google Shape;130;p5"/>
          <p:cNvSpPr txBox="1">
            <a:spLocks noGrp="1"/>
          </p:cNvSpPr>
          <p:nvPr>
            <p:ph type="dt" idx="10"/>
          </p:nvPr>
        </p:nvSpPr>
        <p:spPr>
          <a:xfrm>
            <a:off x="0" y="6431169"/>
            <a:ext cx="10734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09-11-2023</a:t>
            </a:r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sldNum" idx="12"/>
          </p:nvPr>
        </p:nvSpPr>
        <p:spPr>
          <a:xfrm>
            <a:off x="11410122" y="6426476"/>
            <a:ext cx="781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ftr" idx="11"/>
          </p:nvPr>
        </p:nvSpPr>
        <p:spPr>
          <a:xfrm>
            <a:off x="1073426" y="6426476"/>
            <a:ext cx="10336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TITLE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733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/>
          <p:nvPr/>
        </p:nvSpPr>
        <p:spPr>
          <a:xfrm>
            <a:off x="942975" y="471488"/>
            <a:ext cx="77295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LITERATURE REVIEW </a:t>
            </a:r>
            <a:endParaRPr sz="2800" b="1" strike="sngStrik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9" name="Google Shape;129;p5"/>
          <p:cNvGraphicFramePr/>
          <p:nvPr>
            <p:extLst>
              <p:ext uri="{D42A27DB-BD31-4B8C-83A1-F6EECF244321}">
                <p14:modId xmlns:p14="http://schemas.microsoft.com/office/powerpoint/2010/main" val="1694968818"/>
              </p:ext>
            </p:extLst>
          </p:nvPr>
        </p:nvGraphicFramePr>
        <p:xfrm>
          <a:off x="304800" y="1179872"/>
          <a:ext cx="11710220" cy="4768863"/>
        </p:xfrm>
        <a:graphic>
          <a:graphicData uri="http://schemas.openxmlformats.org/drawingml/2006/table">
            <a:tbl>
              <a:tblPr firstRow="1" bandRow="1">
                <a:noFill/>
                <a:tableStyleId>{647A2524-2384-46CB-8C47-05192BD57AC8}</a:tableStyleId>
              </a:tblPr>
              <a:tblGrid>
                <a:gridCol w="1681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8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99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04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33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Author, year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Title/Journal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Findings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Inference/Contribution to the present study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93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IN" sz="1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Shubhobrata</a:t>
                      </a:r>
                      <a:r>
                        <a:rPr lang="en-IN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Bhattacharya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IN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,Anirban Dasgupta,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IN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Anwesha Sengupta</a:t>
                      </a: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IN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Interest Indices for Human Computer Interaction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IN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Applications based on Facial Image Sequences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825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en-US" sz="2000" b="1" dirty="0"/>
                        <a:t>Paper 2</a:t>
                      </a:r>
                      <a:r>
                        <a:rPr lang="en-US" sz="2000" dirty="0"/>
                        <a:t>: Introduction of New Metrics for Evaluating User Interest in HCI Applications</a:t>
                      </a:r>
                      <a:endParaRPr sz="2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en-US" sz="2000" b="1" dirty="0"/>
                        <a:t>Key Findings:</a:t>
                      </a:r>
                      <a:r>
                        <a:rPr lang="en-US" sz="2000" dirty="0"/>
                        <a:t> Proposes innovative metrics to measure user engagement and interest in human-computer interaction (HCI) applications.</a:t>
                      </a:r>
                      <a:endParaRPr sz="2000" b="0" i="0" u="none" strike="sng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095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IN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2019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endParaRPr sz="1400" b="0" i="0" u="none" strike="sng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825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sng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en-US" sz="2000" b="1" dirty="0"/>
                        <a:t>Contribution to Project:</a:t>
                      </a:r>
                      <a:r>
                        <a:rPr lang="en-US" sz="2000" dirty="0"/>
                        <a:t> Provides a framework for evaluating user experience, allowing the system to assess ease of use and adjust for a smoother interface.</a:t>
                      </a:r>
                      <a:endParaRPr sz="2000" b="0" i="0" u="none" strike="sng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0" name="Google Shape;130;p5"/>
          <p:cNvSpPr txBox="1">
            <a:spLocks noGrp="1"/>
          </p:cNvSpPr>
          <p:nvPr>
            <p:ph type="dt" idx="10"/>
          </p:nvPr>
        </p:nvSpPr>
        <p:spPr>
          <a:xfrm>
            <a:off x="0" y="6431169"/>
            <a:ext cx="10734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09-11-2023</a:t>
            </a:r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sldNum" idx="12"/>
          </p:nvPr>
        </p:nvSpPr>
        <p:spPr>
          <a:xfrm>
            <a:off x="11410122" y="6426476"/>
            <a:ext cx="781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ftr" idx="11"/>
          </p:nvPr>
        </p:nvSpPr>
        <p:spPr>
          <a:xfrm>
            <a:off x="1073426" y="6426476"/>
            <a:ext cx="10336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TITLE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49114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/>
          <p:nvPr/>
        </p:nvSpPr>
        <p:spPr>
          <a:xfrm>
            <a:off x="942975" y="471488"/>
            <a:ext cx="77295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LITERATURE REVIEW </a:t>
            </a:r>
            <a:endParaRPr sz="2800" b="1" strike="sngStrik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9" name="Google Shape;129;p5"/>
          <p:cNvGraphicFramePr/>
          <p:nvPr>
            <p:extLst>
              <p:ext uri="{D42A27DB-BD31-4B8C-83A1-F6EECF244321}">
                <p14:modId xmlns:p14="http://schemas.microsoft.com/office/powerpoint/2010/main" val="1541410697"/>
              </p:ext>
            </p:extLst>
          </p:nvPr>
        </p:nvGraphicFramePr>
        <p:xfrm>
          <a:off x="304800" y="1179872"/>
          <a:ext cx="11710220" cy="4463691"/>
        </p:xfrm>
        <a:graphic>
          <a:graphicData uri="http://schemas.openxmlformats.org/drawingml/2006/table">
            <a:tbl>
              <a:tblPr firstRow="1" bandRow="1">
                <a:noFill/>
                <a:tableStyleId>{647A2524-2384-46CB-8C47-05192BD57AC8}</a:tableStyleId>
              </a:tblPr>
              <a:tblGrid>
                <a:gridCol w="1759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0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0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8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33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Author, year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Title/Journal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Findings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Inference/Contribution to the present study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93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IN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Ravi Kishore </a:t>
                      </a:r>
                      <a:r>
                        <a:rPr lang="en-IN" sz="1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KodaliRaghu</a:t>
                      </a:r>
                      <a:r>
                        <a:rPr lang="en-IN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Vamshi Hemadri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IN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Attendance Management System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825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en-US" sz="2000" b="1" dirty="0"/>
                        <a:t>Paper 3</a:t>
                      </a:r>
                      <a:r>
                        <a:rPr lang="en-US" sz="2000" dirty="0"/>
                        <a:t>: Challenges and Solutions for Traditional Attendance Marking Using Facial Recognition</a:t>
                      </a:r>
                      <a:endParaRPr lang="en-US" sz="2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en-US" sz="2000" b="1" dirty="0"/>
                        <a:t>Key Findings:</a:t>
                      </a:r>
                      <a:r>
                        <a:rPr lang="en-US" sz="2000" dirty="0"/>
                        <a:t> Identifies limitations in traditional facial recognition systems for attendance, such as poor lighting or diverse facial angles, and suggests solutions.</a:t>
                      </a:r>
                      <a:endParaRPr lang="en-US" sz="2000" b="0" i="0" u="none" strike="sng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095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2021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endParaRPr sz="1400" b="0" i="0" u="none" strike="sng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825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sng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  <a:tabLst/>
                        <a:defRPr/>
                      </a:pPr>
                      <a:r>
                        <a:rPr lang="en-US" sz="2000" b="1" dirty="0"/>
                        <a:t>Contribution to Project:</a:t>
                      </a:r>
                      <a:r>
                        <a:rPr lang="en-US" sz="2000" dirty="0"/>
                        <a:t> Offers insights into overcoming common technical challenges, ensuring the system remains reliable under various conditions.</a:t>
                      </a:r>
                      <a:endParaRPr lang="en-US" sz="2000" b="0" i="0" u="none" strike="sng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en-US" sz="2000" dirty="0"/>
                        <a:t>.</a:t>
                      </a:r>
                      <a:endParaRPr sz="2000" b="0" i="0" u="none" strike="sng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0" name="Google Shape;130;p5"/>
          <p:cNvSpPr txBox="1">
            <a:spLocks noGrp="1"/>
          </p:cNvSpPr>
          <p:nvPr>
            <p:ph type="dt" idx="10"/>
          </p:nvPr>
        </p:nvSpPr>
        <p:spPr>
          <a:xfrm>
            <a:off x="0" y="6431169"/>
            <a:ext cx="10734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09-11-2023</a:t>
            </a:r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sldNum" idx="12"/>
          </p:nvPr>
        </p:nvSpPr>
        <p:spPr>
          <a:xfrm>
            <a:off x="11410122" y="6426476"/>
            <a:ext cx="781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ftr" idx="11"/>
          </p:nvPr>
        </p:nvSpPr>
        <p:spPr>
          <a:xfrm>
            <a:off x="1073426" y="6426476"/>
            <a:ext cx="10336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TITLE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09483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/>
          <p:nvPr/>
        </p:nvSpPr>
        <p:spPr>
          <a:xfrm>
            <a:off x="942975" y="1433513"/>
            <a:ext cx="99441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2286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flow chart or block diagram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6"/>
          <p:cNvSpPr txBox="1"/>
          <p:nvPr/>
        </p:nvSpPr>
        <p:spPr>
          <a:xfrm>
            <a:off x="942975" y="471488"/>
            <a:ext cx="77295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endParaRPr sz="2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6"/>
          <p:cNvSpPr txBox="1">
            <a:spLocks noGrp="1"/>
          </p:cNvSpPr>
          <p:nvPr>
            <p:ph type="dt" idx="10"/>
          </p:nvPr>
        </p:nvSpPr>
        <p:spPr>
          <a:xfrm>
            <a:off x="0" y="6431169"/>
            <a:ext cx="10734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09-11-2023</a:t>
            </a:r>
            <a:endParaRPr/>
          </a:p>
        </p:txBody>
      </p:sp>
      <p:sp>
        <p:nvSpPr>
          <p:cNvPr id="140" name="Google Shape;140;p6"/>
          <p:cNvSpPr txBox="1">
            <a:spLocks noGrp="1"/>
          </p:cNvSpPr>
          <p:nvPr>
            <p:ph type="sldNum" idx="12"/>
          </p:nvPr>
        </p:nvSpPr>
        <p:spPr>
          <a:xfrm>
            <a:off x="11410122" y="6426476"/>
            <a:ext cx="781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41" name="Google Shape;141;p6"/>
          <p:cNvSpPr txBox="1">
            <a:spLocks noGrp="1"/>
          </p:cNvSpPr>
          <p:nvPr>
            <p:ph type="ftr" idx="11"/>
          </p:nvPr>
        </p:nvSpPr>
        <p:spPr>
          <a:xfrm>
            <a:off x="1073426" y="6426476"/>
            <a:ext cx="10336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TITLE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/>
          <p:nvPr/>
        </p:nvSpPr>
        <p:spPr>
          <a:xfrm>
            <a:off x="942975" y="1433513"/>
            <a:ext cx="99441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Project Setup and Repository</a:t>
            </a:r>
          </a:p>
          <a:p>
            <a:pPr>
              <a:lnSpc>
                <a:spcPct val="150000"/>
              </a:lnSpc>
            </a:pPr>
            <a:endParaRPr lang="en-US" sz="2000" b="1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GitHub Repository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Created a centralized repository to manage the code, documentation, and version control.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Regular updates for tracking progress and ensuring collaboration.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Initial Research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Reviewed relevant literature to identify the best facial recognition approaches.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Collected and organized resources for data and model implementation.</a:t>
            </a:r>
          </a:p>
        </p:txBody>
      </p:sp>
      <p:sp>
        <p:nvSpPr>
          <p:cNvPr id="147" name="Google Shape;147;p7"/>
          <p:cNvSpPr txBox="1"/>
          <p:nvPr/>
        </p:nvSpPr>
        <p:spPr>
          <a:xfrm>
            <a:off x="942975" y="471488"/>
            <a:ext cx="77295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WORK DONE DURING REVIEW PERIOD</a:t>
            </a:r>
            <a:endParaRPr sz="2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7"/>
          <p:cNvSpPr txBox="1">
            <a:spLocks noGrp="1"/>
          </p:cNvSpPr>
          <p:nvPr>
            <p:ph type="dt" idx="10"/>
          </p:nvPr>
        </p:nvSpPr>
        <p:spPr>
          <a:xfrm>
            <a:off x="0" y="6431169"/>
            <a:ext cx="10734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09-11-2023</a:t>
            </a:r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sldNum" idx="12"/>
          </p:nvPr>
        </p:nvSpPr>
        <p:spPr>
          <a:xfrm>
            <a:off x="11410122" y="6426476"/>
            <a:ext cx="781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50" name="Google Shape;150;p7"/>
          <p:cNvSpPr txBox="1">
            <a:spLocks noGrp="1"/>
          </p:cNvSpPr>
          <p:nvPr>
            <p:ph type="ftr" idx="11"/>
          </p:nvPr>
        </p:nvSpPr>
        <p:spPr>
          <a:xfrm>
            <a:off x="1073426" y="6426476"/>
            <a:ext cx="10336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TITLE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1126</Words>
  <Application>Microsoft Office PowerPoint</Application>
  <PresentationFormat>Widescreen</PresentationFormat>
  <Paragraphs>224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Noto Sans Symbols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LENOVO</dc:creator>
  <cp:lastModifiedBy>ALICIA DENNY</cp:lastModifiedBy>
  <cp:revision>4</cp:revision>
  <dcterms:modified xsi:type="dcterms:W3CDTF">2024-09-07T06:25:48Z</dcterms:modified>
</cp:coreProperties>
</file>