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12192000" cy="6858000"/>
  <p:embeddedFontLs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20895E-23F4-44C1-AF10-D38AE5E8C2B5}">
  <a:tblStyle styleId="{1720895E-23F4-44C1-AF10-D38AE5E8C2B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b3f75f0d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eb3f75f0d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b3f75f0d9_0_1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eb3f75f0d9_0_1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b3f75f0d9_0_2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eb3f75f0d9_0_2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b3f75f0d9_0_2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eb3f75f0d9_0_2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b3f75f0d9_0_2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eb3f75f0d9_0_2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41" name="Google Shape;34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08736" y="1666493"/>
            <a:ext cx="10149840"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3"/>
          <p:cNvSpPr txBox="1"/>
          <p:nvPr>
            <p:ph type="title"/>
          </p:nvPr>
        </p:nvSpPr>
        <p:spPr>
          <a:xfrm>
            <a:off x="808736" y="1666493"/>
            <a:ext cx="10149840"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259791" y="2323591"/>
            <a:ext cx="11579860" cy="44157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rgbClr val="0D0D0D"/>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0" name="Shape 30"/>
        <p:cNvGrpSpPr/>
        <p:nvPr/>
      </p:nvGrpSpPr>
      <p:grpSpPr>
        <a:xfrm>
          <a:off x="0" y="0"/>
          <a:ext cx="0" cy="0"/>
          <a:chOff x="0" y="0"/>
          <a:chExt cx="0" cy="0"/>
        </a:xfrm>
      </p:grpSpPr>
      <p:sp>
        <p:nvSpPr>
          <p:cNvPr id="31" name="Google Shape;31;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5"/>
          <p:cNvSpPr txBox="1"/>
          <p:nvPr>
            <p:ph type="title"/>
          </p:nvPr>
        </p:nvSpPr>
        <p:spPr>
          <a:xfrm>
            <a:off x="808736" y="1666493"/>
            <a:ext cx="10149840"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Font typeface="Arial"/>
              <a:buNone/>
              <a:defRPr sz="24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Font typeface="Calibri"/>
              <a:buNone/>
              <a:defRPr sz="1600"/>
            </a:lvl6pPr>
            <a:lvl7pPr lvl="6" algn="ctr">
              <a:lnSpc>
                <a:spcPct val="90000"/>
              </a:lnSpc>
              <a:spcBef>
                <a:spcPts val="500"/>
              </a:spcBef>
              <a:spcAft>
                <a:spcPts val="0"/>
              </a:spcAft>
              <a:buClr>
                <a:schemeClr val="dk1"/>
              </a:buClr>
              <a:buSzPts val="1600"/>
              <a:buFont typeface="Calibri"/>
              <a:buNone/>
              <a:defRPr sz="1600"/>
            </a:lvl7pPr>
            <a:lvl8pPr lvl="7" algn="ctr">
              <a:lnSpc>
                <a:spcPct val="90000"/>
              </a:lnSpc>
              <a:spcBef>
                <a:spcPts val="500"/>
              </a:spcBef>
              <a:spcAft>
                <a:spcPts val="0"/>
              </a:spcAft>
              <a:buClr>
                <a:schemeClr val="dk1"/>
              </a:buClr>
              <a:buSzPts val="1600"/>
              <a:buFont typeface="Calibri"/>
              <a:buNone/>
              <a:defRPr sz="1600"/>
            </a:lvl8pPr>
            <a:lvl9pPr lvl="8" algn="ctr">
              <a:lnSpc>
                <a:spcPct val="90000"/>
              </a:lnSpc>
              <a:spcBef>
                <a:spcPts val="500"/>
              </a:spcBef>
              <a:spcAft>
                <a:spcPts val="0"/>
              </a:spcAft>
              <a:buClr>
                <a:schemeClr val="dk1"/>
              </a:buClr>
              <a:buSzPts val="1600"/>
              <a:buFont typeface="Calibri"/>
              <a:buNone/>
              <a:defRPr sz="1600"/>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800"/>
              <a:buNone/>
              <a:defRPr>
                <a:solidFill>
                  <a:srgbClr val="888888"/>
                </a:solidFill>
              </a:defRPr>
            </a:lvl1pPr>
            <a:lvl2pPr indent="0" lvl="1" marL="0" algn="r">
              <a:spcBef>
                <a:spcPts val="0"/>
              </a:spcBef>
              <a:spcAft>
                <a:spcPts val="0"/>
              </a:spcAft>
              <a:buClr>
                <a:srgbClr val="888888"/>
              </a:buClr>
              <a:buSzPts val="1800"/>
              <a:buNone/>
              <a:defRPr>
                <a:solidFill>
                  <a:srgbClr val="888888"/>
                </a:solidFill>
              </a:defRPr>
            </a:lvl2pPr>
            <a:lvl3pPr indent="0" lvl="2" marL="0" algn="r">
              <a:spcBef>
                <a:spcPts val="0"/>
              </a:spcBef>
              <a:spcAft>
                <a:spcPts val="0"/>
              </a:spcAft>
              <a:buClr>
                <a:srgbClr val="888888"/>
              </a:buClr>
              <a:buSzPts val="1800"/>
              <a:buNone/>
              <a:defRPr>
                <a:solidFill>
                  <a:srgbClr val="888888"/>
                </a:solidFill>
              </a:defRPr>
            </a:lvl3pPr>
            <a:lvl4pPr indent="0" lvl="3" marL="0" algn="r">
              <a:spcBef>
                <a:spcPts val="0"/>
              </a:spcBef>
              <a:spcAft>
                <a:spcPts val="0"/>
              </a:spcAft>
              <a:buClr>
                <a:srgbClr val="888888"/>
              </a:buClr>
              <a:buSzPts val="1800"/>
              <a:buNone/>
              <a:defRPr>
                <a:solidFill>
                  <a:srgbClr val="888888"/>
                </a:solidFill>
              </a:defRPr>
            </a:lvl4pPr>
            <a:lvl5pPr indent="0" lvl="4" marL="0" algn="r">
              <a:spcBef>
                <a:spcPts val="0"/>
              </a:spcBef>
              <a:spcAft>
                <a:spcPts val="0"/>
              </a:spcAft>
              <a:buClr>
                <a:srgbClr val="888888"/>
              </a:buClr>
              <a:buSzPts val="1800"/>
              <a:buNone/>
              <a:defRPr>
                <a:solidFill>
                  <a:srgbClr val="888888"/>
                </a:solidFill>
              </a:defRPr>
            </a:lvl5pPr>
            <a:lvl6pPr indent="0" lvl="5" marL="0" algn="r">
              <a:spcBef>
                <a:spcPts val="0"/>
              </a:spcBef>
              <a:spcAft>
                <a:spcPts val="0"/>
              </a:spcAft>
              <a:buClr>
                <a:srgbClr val="888888"/>
              </a:buClr>
              <a:buSzPts val="1800"/>
              <a:buNone/>
              <a:defRPr>
                <a:solidFill>
                  <a:srgbClr val="888888"/>
                </a:solidFill>
              </a:defRPr>
            </a:lvl6pPr>
            <a:lvl7pPr indent="0" lvl="6" marL="0" algn="r">
              <a:spcBef>
                <a:spcPts val="0"/>
              </a:spcBef>
              <a:spcAft>
                <a:spcPts val="0"/>
              </a:spcAft>
              <a:buClr>
                <a:srgbClr val="888888"/>
              </a:buClr>
              <a:buSzPts val="1800"/>
              <a:buNone/>
              <a:defRPr>
                <a:solidFill>
                  <a:srgbClr val="888888"/>
                </a:solidFill>
              </a:defRPr>
            </a:lvl7pPr>
            <a:lvl8pPr indent="0" lvl="7" marL="0" algn="r">
              <a:spcBef>
                <a:spcPts val="0"/>
              </a:spcBef>
              <a:spcAft>
                <a:spcPts val="0"/>
              </a:spcAft>
              <a:buClr>
                <a:srgbClr val="888888"/>
              </a:buClr>
              <a:buSzPts val="1800"/>
              <a:buNone/>
              <a:defRPr>
                <a:solidFill>
                  <a:srgbClr val="888888"/>
                </a:solidFill>
              </a:defRPr>
            </a:lvl8pPr>
            <a:lvl9pPr indent="0" lvl="8" marL="0" algn="r">
              <a:spcBef>
                <a:spcPts val="0"/>
              </a:spcBef>
              <a:spcAft>
                <a:spcPts val="0"/>
              </a:spcAft>
              <a:buClr>
                <a:srgbClr val="888888"/>
              </a:buClr>
              <a:buSzPts val="1800"/>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5" name="Shape 45"/>
        <p:cNvGrpSpPr/>
        <p:nvPr/>
      </p:nvGrpSpPr>
      <p:grpSpPr>
        <a:xfrm>
          <a:off x="0" y="0"/>
          <a:ext cx="0" cy="0"/>
          <a:chOff x="0" y="0"/>
          <a:chExt cx="0" cy="0"/>
        </a:xfrm>
      </p:grpSpPr>
      <p:sp>
        <p:nvSpPr>
          <p:cNvPr id="46" name="Google Shape;46;p7"/>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0D0D0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2116835" y="0"/>
            <a:ext cx="9963912" cy="157473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457131" y="206904"/>
            <a:ext cx="1309933" cy="1344878"/>
          </a:xfrm>
          <a:prstGeom prst="rect">
            <a:avLst/>
          </a:prstGeom>
          <a:noFill/>
          <a:ln>
            <a:noFill/>
          </a:ln>
        </p:spPr>
      </p:pic>
      <p:sp>
        <p:nvSpPr>
          <p:cNvPr id="12" name="Google Shape;12;p1"/>
          <p:cNvSpPr txBox="1"/>
          <p:nvPr>
            <p:ph type="title"/>
          </p:nvPr>
        </p:nvSpPr>
        <p:spPr>
          <a:xfrm>
            <a:off x="808736" y="1666493"/>
            <a:ext cx="10149840" cy="635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259791" y="2323591"/>
            <a:ext cx="11579860" cy="44157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rgbClr val="0D0D0D"/>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3.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4.pn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type="title"/>
          </p:nvPr>
        </p:nvSpPr>
        <p:spPr>
          <a:xfrm>
            <a:off x="908405" y="1730755"/>
            <a:ext cx="9357300" cy="124350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4000">
                <a:solidFill>
                  <a:srgbClr val="FF0000"/>
                </a:solidFill>
              </a:rPr>
              <a:t>PROJECT TITLE : </a:t>
            </a:r>
            <a:r>
              <a:rPr lang="en-US" sz="4000"/>
              <a:t>CODING LANGUAGE FLASHCARDS APP</a:t>
            </a:r>
            <a:endParaRPr sz="4000"/>
          </a:p>
        </p:txBody>
      </p:sp>
      <p:sp>
        <p:nvSpPr>
          <p:cNvPr id="56" name="Google Shape;56;p8"/>
          <p:cNvSpPr txBox="1"/>
          <p:nvPr/>
        </p:nvSpPr>
        <p:spPr>
          <a:xfrm>
            <a:off x="908405" y="3561029"/>
            <a:ext cx="4521900" cy="1029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300">
                <a:solidFill>
                  <a:srgbClr val="FF0000"/>
                </a:solidFill>
                <a:latin typeface="Arial"/>
                <a:ea typeface="Arial"/>
                <a:cs typeface="Arial"/>
                <a:sym typeface="Arial"/>
              </a:rPr>
              <a:t>GUIDED BY:</a:t>
            </a:r>
            <a:endParaRPr sz="3300">
              <a:latin typeface="Arial"/>
              <a:ea typeface="Arial"/>
              <a:cs typeface="Arial"/>
              <a:sym typeface="Arial"/>
            </a:endParaRPr>
          </a:p>
          <a:p>
            <a:pPr indent="0" lvl="0" marL="12700" rtl="0" algn="l">
              <a:lnSpc>
                <a:spcPct val="100000"/>
              </a:lnSpc>
              <a:spcBef>
                <a:spcPts val="5"/>
              </a:spcBef>
              <a:spcAft>
                <a:spcPts val="0"/>
              </a:spcAft>
              <a:buNone/>
            </a:pPr>
            <a:r>
              <a:rPr b="1" lang="en-US" sz="3300">
                <a:latin typeface="Arial"/>
                <a:ea typeface="Arial"/>
                <a:cs typeface="Arial"/>
                <a:sym typeface="Arial"/>
              </a:rPr>
              <a:t>MS SWAPNA B SASI</a:t>
            </a:r>
            <a:endParaRPr sz="3300">
              <a:latin typeface="Arial"/>
              <a:ea typeface="Arial"/>
              <a:cs typeface="Arial"/>
              <a:sym typeface="Arial"/>
            </a:endParaRPr>
          </a:p>
        </p:txBody>
      </p:sp>
      <p:sp>
        <p:nvSpPr>
          <p:cNvPr id="57" name="Google Shape;57;p8"/>
          <p:cNvSpPr txBox="1"/>
          <p:nvPr/>
        </p:nvSpPr>
        <p:spPr>
          <a:xfrm>
            <a:off x="6405643" y="3561029"/>
            <a:ext cx="4340100" cy="2181300"/>
          </a:xfrm>
          <a:prstGeom prst="rect">
            <a:avLst/>
          </a:prstGeom>
          <a:noFill/>
          <a:ln>
            <a:noFill/>
          </a:ln>
        </p:spPr>
        <p:txBody>
          <a:bodyPr anchorCtr="0" anchor="t" bIns="0" lIns="0" spcFirstLastPara="1" rIns="0" wrap="square" tIns="12700">
            <a:spAutoFit/>
          </a:bodyPr>
          <a:lstStyle/>
          <a:p>
            <a:pPr indent="-24765" lvl="0" marL="36830" marR="1424305" rtl="0" algn="l">
              <a:lnSpc>
                <a:spcPct val="100000"/>
              </a:lnSpc>
              <a:spcBef>
                <a:spcPts val="0"/>
              </a:spcBef>
              <a:spcAft>
                <a:spcPts val="0"/>
              </a:spcAft>
              <a:buNone/>
            </a:pPr>
            <a:r>
              <a:rPr b="1" lang="en-US" sz="3300">
                <a:solidFill>
                  <a:srgbClr val="FF0000"/>
                </a:solidFill>
                <a:latin typeface="Arial"/>
                <a:ea typeface="Arial"/>
                <a:cs typeface="Arial"/>
                <a:sym typeface="Arial"/>
              </a:rPr>
              <a:t>GROUP NO:</a:t>
            </a:r>
            <a:r>
              <a:rPr b="1" lang="en-US" sz="3300">
                <a:solidFill>
                  <a:srgbClr val="FF0000"/>
                </a:solidFill>
              </a:rPr>
              <a:t>3</a:t>
            </a:r>
            <a:r>
              <a:rPr b="1" lang="en-US" sz="3300">
                <a:solidFill>
                  <a:srgbClr val="FF0000"/>
                </a:solidFill>
                <a:latin typeface="Arial"/>
                <a:ea typeface="Arial"/>
                <a:cs typeface="Arial"/>
                <a:sym typeface="Arial"/>
              </a:rPr>
              <a:t> </a:t>
            </a:r>
            <a:r>
              <a:rPr b="1" lang="en-US" sz="3300">
                <a:latin typeface="Arial"/>
                <a:ea typeface="Arial"/>
                <a:cs typeface="Arial"/>
                <a:sym typeface="Arial"/>
              </a:rPr>
              <a:t>MEMBERS</a:t>
            </a:r>
            <a:endParaRPr sz="3300">
              <a:latin typeface="Arial"/>
              <a:ea typeface="Arial"/>
              <a:cs typeface="Arial"/>
              <a:sym typeface="Arial"/>
            </a:endParaRPr>
          </a:p>
          <a:p>
            <a:pPr indent="0" lvl="0" marL="0" marR="5080" rtl="0" algn="l">
              <a:lnSpc>
                <a:spcPct val="107500"/>
              </a:lnSpc>
              <a:spcBef>
                <a:spcPts val="1425"/>
              </a:spcBef>
              <a:spcAft>
                <a:spcPts val="0"/>
              </a:spcAft>
              <a:buNone/>
            </a:pPr>
            <a:r>
              <a:rPr lang="en-US" sz="2000"/>
              <a:t>JEC21CS010 - ADITYA MANOJ A JEC21CS015 - ALEENA KURUVILA JEC21CS017 - ALFIN JOSE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pic>
        <p:nvPicPr>
          <p:cNvPr id="114" name="Google Shape;114;p17"/>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115" name="Google Shape;115;p17"/>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16" name="Google Shape;116;p17"/>
          <p:cNvSpPr txBox="1"/>
          <p:nvPr>
            <p:ph type="title"/>
          </p:nvPr>
        </p:nvSpPr>
        <p:spPr>
          <a:xfrm>
            <a:off x="1021086" y="1615918"/>
            <a:ext cx="10149900" cy="567000"/>
          </a:xfrm>
          <a:prstGeom prst="rect">
            <a:avLst/>
          </a:prstGeom>
          <a:noFill/>
          <a:ln>
            <a:noFill/>
          </a:ln>
        </p:spPr>
        <p:txBody>
          <a:bodyPr anchorCtr="0" anchor="t" bIns="0" lIns="0" spcFirstLastPara="1" rIns="0" wrap="square" tIns="12700">
            <a:spAutoFit/>
          </a:bodyPr>
          <a:lstStyle/>
          <a:p>
            <a:pPr indent="0" lvl="0" marL="2040254" rtl="0" algn="l">
              <a:lnSpc>
                <a:spcPct val="100000"/>
              </a:lnSpc>
              <a:spcBef>
                <a:spcPts val="0"/>
              </a:spcBef>
              <a:spcAft>
                <a:spcPts val="0"/>
              </a:spcAft>
              <a:buNone/>
            </a:pPr>
            <a:r>
              <a:rPr lang="en-US"/>
              <a:t>PROBLEM IDENTIFICATION</a:t>
            </a:r>
            <a:endParaRPr/>
          </a:p>
        </p:txBody>
      </p:sp>
      <p:sp>
        <p:nvSpPr>
          <p:cNvPr id="117" name="Google Shape;117;p17"/>
          <p:cNvSpPr txBox="1"/>
          <p:nvPr/>
        </p:nvSpPr>
        <p:spPr>
          <a:xfrm>
            <a:off x="863295" y="2728976"/>
            <a:ext cx="10036175" cy="124587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2000">
                <a:latin typeface="Arial"/>
                <a:ea typeface="Arial"/>
                <a:cs typeface="Arial"/>
                <a:sym typeface="Arial"/>
              </a:rPr>
              <a:t>Maximizing online learning advantages involves effectively designing courses, integrating innovative technology, addressing interaction support deficiencies, particularly urgent in language learning, with ongoing research contributing to practical solutions for educators and institutions.</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123" name="Google Shape;123;p18"/>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24" name="Google Shape;124;p18"/>
          <p:cNvSpPr txBox="1"/>
          <p:nvPr>
            <p:ph type="title"/>
          </p:nvPr>
        </p:nvSpPr>
        <p:spPr>
          <a:xfrm>
            <a:off x="2892966" y="1551783"/>
            <a:ext cx="53817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LITERATURE REVIEW</a:t>
            </a:r>
            <a:endParaRPr sz="4000"/>
          </a:p>
        </p:txBody>
      </p:sp>
      <p:sp>
        <p:nvSpPr>
          <p:cNvPr id="125" name="Google Shape;125;p18"/>
          <p:cNvSpPr/>
          <p:nvPr/>
        </p:nvSpPr>
        <p:spPr>
          <a:xfrm>
            <a:off x="2378964" y="2092019"/>
            <a:ext cx="6035040" cy="539750"/>
          </a:xfrm>
          <a:custGeom>
            <a:rect b="b" l="l" r="r" t="t"/>
            <a:pathLst>
              <a:path extrusionOk="0" h="539750" w="6035040">
                <a:moveTo>
                  <a:pt x="6034913" y="0"/>
                </a:moveTo>
                <a:lnTo>
                  <a:pt x="4028059" y="0"/>
                </a:lnTo>
                <a:lnTo>
                  <a:pt x="2895600" y="0"/>
                </a:lnTo>
                <a:lnTo>
                  <a:pt x="0" y="0"/>
                </a:lnTo>
                <a:lnTo>
                  <a:pt x="0" y="539546"/>
                </a:lnTo>
                <a:lnTo>
                  <a:pt x="2895600" y="539546"/>
                </a:lnTo>
                <a:lnTo>
                  <a:pt x="4028059" y="539546"/>
                </a:lnTo>
                <a:lnTo>
                  <a:pt x="6034913" y="539546"/>
                </a:lnTo>
                <a:lnTo>
                  <a:pt x="603491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aphicFrame>
        <p:nvGraphicFramePr>
          <p:cNvPr id="126" name="Google Shape;126;p18"/>
          <p:cNvGraphicFramePr/>
          <p:nvPr/>
        </p:nvGraphicFramePr>
        <p:xfrm>
          <a:off x="254560" y="2179670"/>
          <a:ext cx="3000000" cy="3000000"/>
        </p:xfrm>
        <a:graphic>
          <a:graphicData uri="http://schemas.openxmlformats.org/drawingml/2006/table">
            <a:tbl>
              <a:tblPr bandRow="1" firstRow="1">
                <a:noFill/>
                <a:tableStyleId>{1720895E-23F4-44C1-AF10-D38AE5E8C2B5}</a:tableStyleId>
              </a:tblPr>
              <a:tblGrid>
                <a:gridCol w="542475"/>
                <a:gridCol w="1628025"/>
                <a:gridCol w="2859725"/>
                <a:gridCol w="1118175"/>
                <a:gridCol w="1981750"/>
                <a:gridCol w="1259925"/>
                <a:gridCol w="2292800"/>
              </a:tblGrid>
              <a:tr h="5280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b="1" lang="en-US" sz="1400" u="none" cap="none" strike="noStrike">
                          <a:latin typeface="Arial"/>
                          <a:ea typeface="Arial"/>
                          <a:cs typeface="Arial"/>
                          <a:sym typeface="Arial"/>
                        </a:rPr>
                        <a:t>NO</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336550" marR="0" rtl="0" algn="l">
                        <a:lnSpc>
                          <a:spcPct val="100000"/>
                        </a:lnSpc>
                        <a:spcBef>
                          <a:spcPts val="0"/>
                        </a:spcBef>
                        <a:spcAft>
                          <a:spcPts val="0"/>
                        </a:spcAft>
                        <a:buNone/>
                      </a:pPr>
                      <a:r>
                        <a:rPr b="1" lang="en-US" sz="1400" u="none" cap="none" strike="noStrike">
                          <a:latin typeface="Arial"/>
                          <a:ea typeface="Arial"/>
                          <a:cs typeface="Arial"/>
                          <a:sym typeface="Arial"/>
                        </a:rPr>
                        <a:t>PAPER TYPE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435609" marR="0" rtl="0" algn="l">
                        <a:lnSpc>
                          <a:spcPct val="100000"/>
                        </a:lnSpc>
                        <a:spcBef>
                          <a:spcPts val="0"/>
                        </a:spcBef>
                        <a:spcAft>
                          <a:spcPts val="0"/>
                        </a:spcAft>
                        <a:buNone/>
                      </a:pPr>
                      <a:r>
                        <a:rPr b="1" lang="en-US" sz="1400" u="none" cap="none" strike="noStrike">
                          <a:latin typeface="Arial"/>
                          <a:ea typeface="Arial"/>
                          <a:cs typeface="Arial"/>
                          <a:sym typeface="Arial"/>
                        </a:rPr>
                        <a:t>PUBLISHER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535305" marR="0" rtl="0" algn="l">
                        <a:lnSpc>
                          <a:spcPct val="100000"/>
                        </a:lnSpc>
                        <a:spcBef>
                          <a:spcPts val="0"/>
                        </a:spcBef>
                        <a:spcAft>
                          <a:spcPts val="0"/>
                        </a:spcAft>
                        <a:buNone/>
                      </a:pPr>
                      <a:r>
                        <a:rPr b="1" lang="en-US" sz="1400" u="none" cap="none" strike="noStrike">
                          <a:latin typeface="Arial"/>
                          <a:ea typeface="Arial"/>
                          <a:cs typeface="Arial"/>
                          <a:sym typeface="Arial"/>
                        </a:rPr>
                        <a:t>YEAR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387350" marR="0" rtl="0" algn="l">
                        <a:lnSpc>
                          <a:spcPct val="100000"/>
                        </a:lnSpc>
                        <a:spcBef>
                          <a:spcPts val="0"/>
                        </a:spcBef>
                        <a:spcAft>
                          <a:spcPts val="0"/>
                        </a:spcAft>
                        <a:buNone/>
                      </a:pPr>
                      <a:r>
                        <a:rPr b="1" lang="en-US" sz="14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40029" marR="0" rtl="0" algn="l">
                        <a:lnSpc>
                          <a:spcPct val="100000"/>
                        </a:lnSpc>
                        <a:spcBef>
                          <a:spcPts val="0"/>
                        </a:spcBef>
                        <a:spcAft>
                          <a:spcPts val="0"/>
                        </a:spcAft>
                        <a:buNone/>
                      </a:pPr>
                      <a:r>
                        <a:rPr b="1" lang="en-US" sz="1400" u="none" cap="none" strike="noStrike">
                          <a:latin typeface="Arial"/>
                          <a:ea typeface="Arial"/>
                          <a:cs typeface="Arial"/>
                          <a:sym typeface="Arial"/>
                        </a:rPr>
                        <a:t>AUTHOR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40029" marR="0" rtl="0" algn="l">
                        <a:lnSpc>
                          <a:spcPct val="100000"/>
                        </a:lnSpc>
                        <a:spcBef>
                          <a:spcPts val="0"/>
                        </a:spcBef>
                        <a:spcAft>
                          <a:spcPts val="0"/>
                        </a:spcAft>
                        <a:buNone/>
                      </a:pPr>
                      <a:r>
                        <a:rPr b="1" lang="en-US" sz="1400" u="none" cap="none" strike="noStrike">
                          <a:latin typeface="Arial"/>
                          <a:ea typeface="Arial"/>
                          <a:cs typeface="Arial"/>
                          <a:sym typeface="Arial"/>
                        </a:rPr>
                        <a:t>INFERENCE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9275">
                <a:tc>
                  <a:txBody>
                    <a:bodyPr/>
                    <a:lstStyle/>
                    <a:p>
                      <a:pPr indent="0" lvl="0" marL="91440" marR="0" rtl="0" algn="l">
                        <a:lnSpc>
                          <a:spcPct val="100000"/>
                        </a:lnSpc>
                        <a:spcBef>
                          <a:spcPts val="0"/>
                        </a:spcBef>
                        <a:spcAft>
                          <a:spcPts val="0"/>
                        </a:spcAft>
                        <a:buNone/>
                      </a:pPr>
                      <a:r>
                        <a:rPr lang="en-US"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155575" marR="0" rtl="0" algn="l">
                        <a:lnSpc>
                          <a:spcPct val="100000"/>
                        </a:lnSpc>
                        <a:spcBef>
                          <a:spcPts val="0"/>
                        </a:spcBef>
                        <a:spcAft>
                          <a:spcPts val="0"/>
                        </a:spcAft>
                        <a:buNone/>
                      </a:pPr>
                      <a:r>
                        <a:rPr lang="en-US" sz="1800" u="none" cap="none" strike="noStrike">
                          <a:latin typeface="Arial"/>
                          <a:ea typeface="Arial"/>
                          <a:cs typeface="Arial"/>
                          <a:sym typeface="Arial"/>
                        </a:rPr>
                        <a:t>IEEE</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91440" marR="206375" rtl="0" algn="l">
                        <a:lnSpc>
                          <a:spcPct val="100000"/>
                        </a:lnSpc>
                        <a:spcBef>
                          <a:spcPts val="0"/>
                        </a:spcBef>
                        <a:spcAft>
                          <a:spcPts val="0"/>
                        </a:spcAft>
                        <a:buNone/>
                      </a:pPr>
                      <a:r>
                        <a:rPr lang="en-US" sz="1800" u="none" cap="none" strike="noStrike">
                          <a:latin typeface="Arial"/>
                          <a:ea typeface="Arial"/>
                          <a:cs typeface="Arial"/>
                          <a:sym typeface="Arial"/>
                        </a:rPr>
                        <a:t>School of Languages and Linguistics Griffith University</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2014</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92075" marR="283210" rtl="0" algn="l">
                        <a:lnSpc>
                          <a:spcPct val="100000"/>
                        </a:lnSpc>
                        <a:spcBef>
                          <a:spcPts val="0"/>
                        </a:spcBef>
                        <a:spcAft>
                          <a:spcPts val="0"/>
                        </a:spcAft>
                        <a:buNone/>
                      </a:pPr>
                      <a:r>
                        <a:rPr lang="en-US" sz="1800" u="none" cap="none" strike="noStrike">
                          <a:latin typeface="Arial"/>
                          <a:ea typeface="Arial"/>
                          <a:cs typeface="Arial"/>
                          <a:sym typeface="Arial"/>
                        </a:rPr>
                        <a:t>Learning design for online language learning: A systems design framework</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92075" marR="465455" rtl="0" algn="l">
                        <a:lnSpc>
                          <a:spcPct val="100000"/>
                        </a:lnSpc>
                        <a:spcBef>
                          <a:spcPts val="0"/>
                        </a:spcBef>
                        <a:spcAft>
                          <a:spcPts val="0"/>
                        </a:spcAft>
                        <a:buNone/>
                      </a:pPr>
                      <a:r>
                        <a:rPr lang="en-US" sz="1800" u="none" cap="none" strike="noStrike">
                          <a:latin typeface="Arial"/>
                          <a:ea typeface="Arial"/>
                          <a:cs typeface="Arial"/>
                          <a:sym typeface="Arial"/>
                        </a:rPr>
                        <a:t>Yuping Wang</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287020" lvl="0" marL="379095" marR="119379" rtl="0" algn="l">
                        <a:lnSpc>
                          <a:spcPct val="100000"/>
                        </a:lnSpc>
                        <a:spcBef>
                          <a:spcPts val="0"/>
                        </a:spcBef>
                        <a:spcAft>
                          <a:spcPts val="0"/>
                        </a:spcAft>
                        <a:buClr>
                          <a:srgbClr val="000000"/>
                        </a:buClr>
                        <a:buSzPts val="1800"/>
                        <a:buFont typeface="Arial"/>
                        <a:buChar char="•"/>
                      </a:pPr>
                      <a:r>
                        <a:rPr lang="en-US" sz="1800" u="none" cap="none" strike="noStrike">
                          <a:solidFill>
                            <a:srgbClr val="0D0D0D"/>
                          </a:solidFill>
                          <a:latin typeface="Arial"/>
                          <a:ea typeface="Arial"/>
                          <a:cs typeface="Arial"/>
                          <a:sym typeface="Arial"/>
                        </a:rPr>
                        <a:t>Challenges facing online educators include maximizing the advantages of online learning, supporting interaction and collaboration, and leveraging innovative technology.</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pic>
        <p:nvPicPr>
          <p:cNvPr id="131" name="Google Shape;131;p19"/>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33" name="Google Shape;133;p19"/>
          <p:cNvSpPr txBox="1"/>
          <p:nvPr>
            <p:ph type="title"/>
          </p:nvPr>
        </p:nvSpPr>
        <p:spPr>
          <a:xfrm>
            <a:off x="808736" y="1666493"/>
            <a:ext cx="10149840" cy="635000"/>
          </a:xfrm>
          <a:prstGeom prst="rect">
            <a:avLst/>
          </a:prstGeom>
          <a:noFill/>
          <a:ln>
            <a:noFill/>
          </a:ln>
        </p:spPr>
        <p:txBody>
          <a:bodyPr anchorCtr="0" anchor="t" bIns="0" lIns="0" spcFirstLastPara="1" rIns="0" wrap="square" tIns="12050">
            <a:spAutoFit/>
          </a:bodyPr>
          <a:lstStyle/>
          <a:p>
            <a:pPr indent="0" lvl="0" marL="1748789" rtl="0" algn="l">
              <a:lnSpc>
                <a:spcPct val="100000"/>
              </a:lnSpc>
              <a:spcBef>
                <a:spcPts val="0"/>
              </a:spcBef>
              <a:spcAft>
                <a:spcPts val="0"/>
              </a:spcAft>
              <a:buNone/>
            </a:pPr>
            <a:r>
              <a:rPr lang="en-US" sz="4000"/>
              <a:t>LITERATURE REVIEW</a:t>
            </a:r>
            <a:endParaRPr sz="4000"/>
          </a:p>
        </p:txBody>
      </p:sp>
      <p:graphicFrame>
        <p:nvGraphicFramePr>
          <p:cNvPr id="134" name="Google Shape;134;p19"/>
          <p:cNvGraphicFramePr/>
          <p:nvPr/>
        </p:nvGraphicFramePr>
        <p:xfrm>
          <a:off x="171043" y="2302891"/>
          <a:ext cx="3000000" cy="3000000"/>
        </p:xfrm>
        <a:graphic>
          <a:graphicData uri="http://schemas.openxmlformats.org/drawingml/2006/table">
            <a:tbl>
              <a:tblPr bandRow="1" firstRow="1">
                <a:noFill/>
                <a:tableStyleId>{1720895E-23F4-44C1-AF10-D38AE5E8C2B5}</a:tableStyleId>
              </a:tblPr>
              <a:tblGrid>
                <a:gridCol w="549275"/>
                <a:gridCol w="1648450"/>
                <a:gridCol w="2895600"/>
                <a:gridCol w="1132200"/>
                <a:gridCol w="2006600"/>
                <a:gridCol w="1275725"/>
                <a:gridCol w="2321550"/>
              </a:tblGrid>
              <a:tr h="7162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90805" marR="0" rtl="0" algn="l">
                        <a:lnSpc>
                          <a:spcPct val="100000"/>
                        </a:lnSpc>
                        <a:spcBef>
                          <a:spcPts val="0"/>
                        </a:spcBef>
                        <a:spcAft>
                          <a:spcPts val="0"/>
                        </a:spcAft>
                        <a:buNone/>
                      </a:pPr>
                      <a:r>
                        <a:rPr b="1" lang="en-US" sz="1400" u="none" cap="none" strike="noStrike">
                          <a:latin typeface="Arial"/>
                          <a:ea typeface="Arial"/>
                          <a:cs typeface="Arial"/>
                          <a:sym typeface="Arial"/>
                        </a:rPr>
                        <a:t>NO</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336550" marR="0" rtl="0" algn="l">
                        <a:lnSpc>
                          <a:spcPct val="100000"/>
                        </a:lnSpc>
                        <a:spcBef>
                          <a:spcPts val="0"/>
                        </a:spcBef>
                        <a:spcAft>
                          <a:spcPts val="0"/>
                        </a:spcAft>
                        <a:buNone/>
                      </a:pPr>
                      <a:r>
                        <a:rPr b="1" lang="en-US" sz="1400" u="none" cap="none" strike="noStrike">
                          <a:latin typeface="Arial"/>
                          <a:ea typeface="Arial"/>
                          <a:cs typeface="Arial"/>
                          <a:sym typeface="Arial"/>
                        </a:rPr>
                        <a:t>PAPER TYPE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435609" marR="0" rtl="0" algn="l">
                        <a:lnSpc>
                          <a:spcPct val="100000"/>
                        </a:lnSpc>
                        <a:spcBef>
                          <a:spcPts val="0"/>
                        </a:spcBef>
                        <a:spcAft>
                          <a:spcPts val="0"/>
                        </a:spcAft>
                        <a:buNone/>
                      </a:pPr>
                      <a:r>
                        <a:rPr b="1" lang="en-US" sz="1400" u="none" cap="none" strike="noStrike">
                          <a:latin typeface="Arial"/>
                          <a:ea typeface="Arial"/>
                          <a:cs typeface="Arial"/>
                          <a:sym typeface="Arial"/>
                        </a:rPr>
                        <a:t>PUBLISHER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535305" marR="0" rtl="0" algn="l">
                        <a:lnSpc>
                          <a:spcPct val="100000"/>
                        </a:lnSpc>
                        <a:spcBef>
                          <a:spcPts val="0"/>
                        </a:spcBef>
                        <a:spcAft>
                          <a:spcPts val="0"/>
                        </a:spcAft>
                        <a:buNone/>
                      </a:pPr>
                      <a:r>
                        <a:rPr b="1" lang="en-US" sz="1400" u="none" cap="none" strike="noStrike">
                          <a:latin typeface="Arial"/>
                          <a:ea typeface="Arial"/>
                          <a:cs typeface="Arial"/>
                          <a:sym typeface="Arial"/>
                        </a:rPr>
                        <a:t>YEAR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387985" marR="0" rtl="0" algn="l">
                        <a:lnSpc>
                          <a:spcPct val="100000"/>
                        </a:lnSpc>
                        <a:spcBef>
                          <a:spcPts val="0"/>
                        </a:spcBef>
                        <a:spcAft>
                          <a:spcPts val="0"/>
                        </a:spcAft>
                        <a:buNone/>
                      </a:pPr>
                      <a:r>
                        <a:rPr b="1" lang="en-US" sz="14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40029" marR="0" rtl="0" algn="l">
                        <a:lnSpc>
                          <a:spcPct val="100000"/>
                        </a:lnSpc>
                        <a:spcBef>
                          <a:spcPts val="0"/>
                        </a:spcBef>
                        <a:spcAft>
                          <a:spcPts val="0"/>
                        </a:spcAft>
                        <a:buNone/>
                      </a:pPr>
                      <a:r>
                        <a:rPr b="1" lang="en-US" sz="1400" u="none" cap="none" strike="noStrike">
                          <a:latin typeface="Arial"/>
                          <a:ea typeface="Arial"/>
                          <a:cs typeface="Arial"/>
                          <a:sym typeface="Arial"/>
                        </a:rPr>
                        <a:t>AUTHOR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40029" marR="0" rtl="0" algn="l">
                        <a:lnSpc>
                          <a:spcPct val="100000"/>
                        </a:lnSpc>
                        <a:spcBef>
                          <a:spcPts val="0"/>
                        </a:spcBef>
                        <a:spcAft>
                          <a:spcPts val="0"/>
                        </a:spcAft>
                        <a:buNone/>
                      </a:pPr>
                      <a:r>
                        <a:rPr b="1" lang="en-US" sz="1400" u="none" cap="none" strike="noStrike">
                          <a:latin typeface="Arial"/>
                          <a:ea typeface="Arial"/>
                          <a:cs typeface="Arial"/>
                          <a:sym typeface="Arial"/>
                        </a:rPr>
                        <a:t>INFERENCE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31600">
                <a:tc>
                  <a:txBody>
                    <a:bodyPr/>
                    <a:lstStyle/>
                    <a:p>
                      <a:pPr indent="0" lvl="0" marL="90805" marR="0" rtl="0" algn="l">
                        <a:lnSpc>
                          <a:spcPct val="100000"/>
                        </a:lnSpc>
                        <a:spcBef>
                          <a:spcPts val="0"/>
                        </a:spcBef>
                        <a:spcAft>
                          <a:spcPts val="0"/>
                        </a:spcAft>
                        <a:buNone/>
                      </a:pPr>
                      <a:r>
                        <a:rPr lang="en-US" sz="1400" u="none" cap="none" strike="noStrike">
                          <a:latin typeface="Arial"/>
                          <a:ea typeface="Arial"/>
                          <a:cs typeface="Arial"/>
                          <a:sym typeface="Arial"/>
                        </a:rPr>
                        <a:t>2</a:t>
                      </a:r>
                      <a:endParaRPr sz="1400" u="none" cap="none" strike="noStrike">
                        <a:latin typeface="Arial"/>
                        <a:ea typeface="Arial"/>
                        <a:cs typeface="Arial"/>
                        <a:sym typeface="Arial"/>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400" u="none" cap="none" strike="noStrike">
                          <a:latin typeface="Arial"/>
                          <a:ea typeface="Arial"/>
                          <a:cs typeface="Arial"/>
                          <a:sym typeface="Arial"/>
                        </a:rPr>
                        <a:t>Journal1</a:t>
                      </a:r>
                      <a:endParaRPr sz="1400" u="none" cap="none" strike="noStrike">
                        <a:latin typeface="Arial"/>
                        <a:ea typeface="Arial"/>
                        <a:cs typeface="Arial"/>
                        <a:sym typeface="Arial"/>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16002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International Journal for Research in Applied Science &amp; Engineering Technology (IJRASET)</a:t>
                      </a:r>
                      <a:endParaRPr sz="1800" u="none" cap="none" strike="noStrike">
                        <a:latin typeface="Times New Roman"/>
                        <a:ea typeface="Times New Roman"/>
                        <a:cs typeface="Times New Roman"/>
                        <a:sym typeface="Times New Roman"/>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800" u="none" cap="none" strike="noStrike">
                          <a:latin typeface="Arial"/>
                          <a:ea typeface="Arial"/>
                          <a:cs typeface="Arial"/>
                          <a:sym typeface="Arial"/>
                        </a:rPr>
                        <a:t>2018</a:t>
                      </a:r>
                      <a:endParaRPr sz="1800" u="none" cap="none" strike="noStrike">
                        <a:latin typeface="Arial"/>
                        <a:ea typeface="Arial"/>
                        <a:cs typeface="Arial"/>
                        <a:sym typeface="Arial"/>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106045"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 Review on Firebase (Backend as A Service) for Mobile Application Development</a:t>
                      </a:r>
                      <a:endParaRPr sz="1800" u="none" cap="none" strike="noStrike">
                        <a:latin typeface="Times New Roman"/>
                        <a:ea typeface="Times New Roman"/>
                        <a:cs typeface="Times New Roman"/>
                        <a:sym typeface="Times New Roman"/>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139065"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1Prachi R. Saraf, Sakshi M. Jadhao, Saurabh J. Wanjari, Shital G. Kolwate,Pr of. Ankush</a:t>
                      </a:r>
                      <a:endParaRPr sz="1800" u="none" cap="none" strike="noStrike">
                        <a:latin typeface="Times New Roman"/>
                        <a:ea typeface="Times New Roman"/>
                        <a:cs typeface="Times New Roman"/>
                        <a:sym typeface="Times New Roman"/>
                      </a:endParaRPr>
                    </a:p>
                    <a:p>
                      <a:pPr indent="0" lvl="0" marL="92075" marR="0" rtl="0" algn="l">
                        <a:lnSpc>
                          <a:spcPct val="100000"/>
                        </a:lnSpc>
                        <a:spcBef>
                          <a:spcPts val="5"/>
                        </a:spcBef>
                        <a:spcAft>
                          <a:spcPts val="0"/>
                        </a:spcAft>
                        <a:buNone/>
                      </a:pPr>
                      <a:r>
                        <a:rPr lang="en-US" sz="1800" u="none" cap="none" strike="noStrike">
                          <a:latin typeface="Times New Roman"/>
                          <a:ea typeface="Times New Roman"/>
                          <a:cs typeface="Times New Roman"/>
                          <a:sym typeface="Times New Roman"/>
                        </a:rPr>
                        <a:t>D. Patil</a:t>
                      </a:r>
                      <a:endParaRPr sz="1800" u="none" cap="none" strike="noStrike">
                        <a:latin typeface="Times New Roman"/>
                        <a:ea typeface="Times New Roman"/>
                        <a:cs typeface="Times New Roman"/>
                        <a:sym typeface="Times New Roman"/>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93980" rtl="0" algn="l">
                        <a:lnSpc>
                          <a:spcPct val="100000"/>
                        </a:lnSpc>
                        <a:spcBef>
                          <a:spcPts val="0"/>
                        </a:spcBef>
                        <a:spcAft>
                          <a:spcPts val="0"/>
                        </a:spcAft>
                        <a:buNone/>
                      </a:pPr>
                      <a:r>
                        <a:rPr lang="en-US" sz="1800" u="none" cap="none" strike="noStrike">
                          <a:solidFill>
                            <a:srgbClr val="0D0D0D"/>
                          </a:solidFill>
                          <a:latin typeface="Times New Roman"/>
                          <a:ea typeface="Times New Roman"/>
                          <a:cs typeface="Times New Roman"/>
                          <a:sym typeface="Times New Roman"/>
                        </a:rPr>
                        <a:t>In the era of rapid prototyping, ideas can be generated quickly, but their applicability can be limited if they require too much effort to implement, especially due to constraints in backend development</a:t>
                      </a:r>
                      <a:endParaRPr sz="1800" u="none" cap="none" strike="noStrike">
                        <a:latin typeface="Times New Roman"/>
                        <a:ea typeface="Times New Roman"/>
                        <a:cs typeface="Times New Roman"/>
                        <a:sym typeface="Times New Roman"/>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41" name="Google Shape;141;p20"/>
          <p:cNvSpPr txBox="1"/>
          <p:nvPr>
            <p:ph type="title"/>
          </p:nvPr>
        </p:nvSpPr>
        <p:spPr>
          <a:xfrm>
            <a:off x="808736" y="1666493"/>
            <a:ext cx="10149840" cy="635000"/>
          </a:xfrm>
          <a:prstGeom prst="rect">
            <a:avLst/>
          </a:prstGeom>
          <a:noFill/>
          <a:ln>
            <a:noFill/>
          </a:ln>
        </p:spPr>
        <p:txBody>
          <a:bodyPr anchorCtr="0" anchor="t" bIns="0" lIns="0" spcFirstLastPara="1" rIns="0" wrap="square" tIns="12050">
            <a:spAutoFit/>
          </a:bodyPr>
          <a:lstStyle/>
          <a:p>
            <a:pPr indent="0" lvl="0" marL="1748789" rtl="0" algn="l">
              <a:lnSpc>
                <a:spcPct val="100000"/>
              </a:lnSpc>
              <a:spcBef>
                <a:spcPts val="0"/>
              </a:spcBef>
              <a:spcAft>
                <a:spcPts val="0"/>
              </a:spcAft>
              <a:buNone/>
            </a:pPr>
            <a:r>
              <a:rPr lang="en-US" sz="4000"/>
              <a:t>LITERATURE REVIEW</a:t>
            </a:r>
            <a:endParaRPr sz="4000"/>
          </a:p>
        </p:txBody>
      </p:sp>
      <p:graphicFrame>
        <p:nvGraphicFramePr>
          <p:cNvPr id="142" name="Google Shape;142;p20"/>
          <p:cNvGraphicFramePr/>
          <p:nvPr/>
        </p:nvGraphicFramePr>
        <p:xfrm>
          <a:off x="174548" y="2351277"/>
          <a:ext cx="3000000" cy="3000000"/>
        </p:xfrm>
        <a:graphic>
          <a:graphicData uri="http://schemas.openxmlformats.org/drawingml/2006/table">
            <a:tbl>
              <a:tblPr bandRow="1" firstRow="1">
                <a:noFill/>
                <a:tableStyleId>{1720895E-23F4-44C1-AF10-D38AE5E8C2B5}</a:tableStyleId>
              </a:tblPr>
              <a:tblGrid>
                <a:gridCol w="549275"/>
                <a:gridCol w="1648450"/>
                <a:gridCol w="2895600"/>
                <a:gridCol w="1132200"/>
                <a:gridCol w="2006600"/>
                <a:gridCol w="1275725"/>
                <a:gridCol w="2321550"/>
              </a:tblGrid>
              <a:tr h="7162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b="1" lang="en-US" sz="1400" u="none" cap="none" strike="noStrike">
                          <a:latin typeface="Arial"/>
                          <a:ea typeface="Arial"/>
                          <a:cs typeface="Arial"/>
                          <a:sym typeface="Arial"/>
                        </a:rPr>
                        <a:t>NO</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336550" marR="0" rtl="0" algn="l">
                        <a:lnSpc>
                          <a:spcPct val="100000"/>
                        </a:lnSpc>
                        <a:spcBef>
                          <a:spcPts val="0"/>
                        </a:spcBef>
                        <a:spcAft>
                          <a:spcPts val="0"/>
                        </a:spcAft>
                        <a:buNone/>
                      </a:pPr>
                      <a:r>
                        <a:rPr b="1" lang="en-US" sz="1400" u="none" cap="none" strike="noStrike">
                          <a:latin typeface="Arial"/>
                          <a:ea typeface="Arial"/>
                          <a:cs typeface="Arial"/>
                          <a:sym typeface="Arial"/>
                        </a:rPr>
                        <a:t>PAPER TYPE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435609" marR="0" rtl="0" algn="l">
                        <a:lnSpc>
                          <a:spcPct val="100000"/>
                        </a:lnSpc>
                        <a:spcBef>
                          <a:spcPts val="0"/>
                        </a:spcBef>
                        <a:spcAft>
                          <a:spcPts val="0"/>
                        </a:spcAft>
                        <a:buNone/>
                      </a:pPr>
                      <a:r>
                        <a:rPr b="1" lang="en-US" sz="1400" u="none" cap="none" strike="noStrike">
                          <a:latin typeface="Arial"/>
                          <a:ea typeface="Arial"/>
                          <a:cs typeface="Arial"/>
                          <a:sym typeface="Arial"/>
                        </a:rPr>
                        <a:t>PUBLISHER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535305" marR="0" rtl="0" algn="l">
                        <a:lnSpc>
                          <a:spcPct val="100000"/>
                        </a:lnSpc>
                        <a:spcBef>
                          <a:spcPts val="0"/>
                        </a:spcBef>
                        <a:spcAft>
                          <a:spcPts val="0"/>
                        </a:spcAft>
                        <a:buNone/>
                      </a:pPr>
                      <a:r>
                        <a:rPr b="1" lang="en-US" sz="1400" u="none" cap="none" strike="noStrike">
                          <a:latin typeface="Arial"/>
                          <a:ea typeface="Arial"/>
                          <a:cs typeface="Arial"/>
                          <a:sym typeface="Arial"/>
                        </a:rPr>
                        <a:t>YEAR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387350" marR="0" rtl="0" algn="l">
                        <a:lnSpc>
                          <a:spcPct val="100000"/>
                        </a:lnSpc>
                        <a:spcBef>
                          <a:spcPts val="0"/>
                        </a:spcBef>
                        <a:spcAft>
                          <a:spcPts val="0"/>
                        </a:spcAft>
                        <a:buNone/>
                      </a:pPr>
                      <a:r>
                        <a:rPr b="1" lang="en-US" sz="14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40029" marR="0" rtl="0" algn="l">
                        <a:lnSpc>
                          <a:spcPct val="100000"/>
                        </a:lnSpc>
                        <a:spcBef>
                          <a:spcPts val="0"/>
                        </a:spcBef>
                        <a:spcAft>
                          <a:spcPts val="0"/>
                        </a:spcAft>
                        <a:buNone/>
                      </a:pPr>
                      <a:r>
                        <a:rPr b="1" lang="en-US" sz="1400" u="none" cap="none" strike="noStrike">
                          <a:latin typeface="Arial"/>
                          <a:ea typeface="Arial"/>
                          <a:cs typeface="Arial"/>
                          <a:sym typeface="Arial"/>
                        </a:rPr>
                        <a:t>AUTHOR</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40029" marR="0" rtl="0" algn="l">
                        <a:lnSpc>
                          <a:spcPct val="100000"/>
                        </a:lnSpc>
                        <a:spcBef>
                          <a:spcPts val="0"/>
                        </a:spcBef>
                        <a:spcAft>
                          <a:spcPts val="0"/>
                        </a:spcAft>
                        <a:buNone/>
                      </a:pPr>
                      <a:r>
                        <a:rPr b="1" lang="en-US" sz="1400" u="none" cap="none" strike="noStrike">
                          <a:latin typeface="Arial"/>
                          <a:ea typeface="Arial"/>
                          <a:cs typeface="Arial"/>
                          <a:sym typeface="Arial"/>
                        </a:rPr>
                        <a:t>INFERENCE</a:t>
                      </a:r>
                      <a:endParaRPr sz="1400" u="none" cap="none" strike="noStrike">
                        <a:latin typeface="Arial"/>
                        <a:ea typeface="Arial"/>
                        <a:cs typeface="Arial"/>
                        <a:sym typeface="Arial"/>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48400">
                <a:tc>
                  <a:txBody>
                    <a:bodyPr/>
                    <a:lstStyle/>
                    <a:p>
                      <a:pPr indent="0" lvl="0" marL="91440" marR="0" rtl="0" algn="l">
                        <a:lnSpc>
                          <a:spcPct val="100000"/>
                        </a:lnSpc>
                        <a:spcBef>
                          <a:spcPts val="0"/>
                        </a:spcBef>
                        <a:spcAft>
                          <a:spcPts val="0"/>
                        </a:spcAft>
                        <a:buNone/>
                      </a:pPr>
                      <a:r>
                        <a:rPr lang="en-US" sz="1600" u="none" cap="none" strike="noStrike">
                          <a:latin typeface="Arial"/>
                          <a:ea typeface="Arial"/>
                          <a:cs typeface="Arial"/>
                          <a:sym typeface="Arial"/>
                        </a:rPr>
                        <a:t>3</a:t>
                      </a:r>
                      <a:endParaRPr sz="1600" u="none" cap="none" strike="noStrike">
                        <a:latin typeface="Arial"/>
                        <a:ea typeface="Arial"/>
                        <a:cs typeface="Arial"/>
                        <a:sym typeface="Arial"/>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1600" u="none" cap="none" strike="noStrike">
                          <a:latin typeface="Arial"/>
                          <a:ea typeface="Arial"/>
                          <a:cs typeface="Arial"/>
                          <a:sym typeface="Arial"/>
                        </a:rPr>
                        <a:t>Survey</a:t>
                      </a:r>
                      <a:endParaRPr sz="1600" u="none" cap="none" strike="noStrike">
                        <a:latin typeface="Arial"/>
                        <a:ea typeface="Arial"/>
                        <a:cs typeface="Arial"/>
                        <a:sym typeface="Arial"/>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180975" rtl="0" algn="l">
                        <a:lnSpc>
                          <a:spcPct val="100000"/>
                        </a:lnSpc>
                        <a:spcBef>
                          <a:spcPts val="0"/>
                        </a:spcBef>
                        <a:spcAft>
                          <a:spcPts val="0"/>
                        </a:spcAft>
                        <a:buNone/>
                      </a:pPr>
                      <a:r>
                        <a:rPr lang="en-US" sz="1600" u="none" cap="none" strike="noStrike">
                          <a:latin typeface="Arial"/>
                          <a:ea typeface="Arial"/>
                          <a:cs typeface="Arial"/>
                          <a:sym typeface="Arial"/>
                        </a:rPr>
                        <a:t>Department of Computer Science and Engineering, Sri Manakula Vinayagar Engineering College, Puducherry, India</a:t>
                      </a:r>
                      <a:endParaRPr sz="1600" u="none" cap="none" strike="noStrike">
                        <a:latin typeface="Arial"/>
                        <a:ea typeface="Arial"/>
                        <a:cs typeface="Arial"/>
                        <a:sym typeface="Arial"/>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Arial"/>
                          <a:ea typeface="Arial"/>
                          <a:cs typeface="Arial"/>
                          <a:sym typeface="Arial"/>
                        </a:rPr>
                        <a:t>2022</a:t>
                      </a:r>
                      <a:endParaRPr sz="1600" u="none" cap="none" strike="noStrike">
                        <a:latin typeface="Arial"/>
                        <a:ea typeface="Arial"/>
                        <a:cs typeface="Arial"/>
                        <a:sym typeface="Arial"/>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124460" rtl="0" algn="l">
                        <a:lnSpc>
                          <a:spcPct val="100000"/>
                        </a:lnSpc>
                        <a:spcBef>
                          <a:spcPts val="0"/>
                        </a:spcBef>
                        <a:spcAft>
                          <a:spcPts val="0"/>
                        </a:spcAft>
                        <a:buNone/>
                      </a:pPr>
                      <a:r>
                        <a:rPr lang="en-US" sz="1600" u="none" cap="none" strike="noStrike">
                          <a:latin typeface="Arial"/>
                          <a:ea typeface="Arial"/>
                          <a:cs typeface="Arial"/>
                          <a:sym typeface="Arial"/>
                        </a:rPr>
                        <a:t>Survey on Chatbots Using Artificial Intelligence</a:t>
                      </a:r>
                      <a:endParaRPr sz="1600" u="none" cap="none" strike="noStrike">
                        <a:latin typeface="Arial"/>
                        <a:ea typeface="Arial"/>
                        <a:cs typeface="Arial"/>
                        <a:sym typeface="Arial"/>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1600" u="none" cap="none" strike="noStrike">
                          <a:latin typeface="Arial"/>
                          <a:ea typeface="Arial"/>
                          <a:cs typeface="Arial"/>
                          <a:sym typeface="Arial"/>
                        </a:rPr>
                        <a:t>Mr. M.</a:t>
                      </a:r>
                      <a:endParaRPr sz="1600" u="none" cap="none" strike="noStrike">
                        <a:latin typeface="Arial"/>
                        <a:ea typeface="Arial"/>
                        <a:cs typeface="Arial"/>
                        <a:sym typeface="Arial"/>
                      </a:endParaRPr>
                    </a:p>
                    <a:p>
                      <a:pPr indent="0" lvl="0" marL="92075" marR="102870" rtl="0" algn="l">
                        <a:lnSpc>
                          <a:spcPct val="100000"/>
                        </a:lnSpc>
                        <a:spcBef>
                          <a:spcPts val="0"/>
                        </a:spcBef>
                        <a:spcAft>
                          <a:spcPts val="0"/>
                        </a:spcAft>
                        <a:buNone/>
                      </a:pPr>
                      <a:r>
                        <a:rPr lang="en-US" sz="1600" u="none" cap="none" strike="noStrike">
                          <a:latin typeface="Arial"/>
                          <a:ea typeface="Arial"/>
                          <a:cs typeface="Arial"/>
                          <a:sym typeface="Arial"/>
                        </a:rPr>
                        <a:t>Ganesan Deepika.C Harievashin i.B Krithikha.A. S</a:t>
                      </a:r>
                      <a:endParaRPr sz="1600" u="none" cap="none" strike="noStrike">
                        <a:latin typeface="Arial"/>
                        <a:ea typeface="Arial"/>
                        <a:cs typeface="Arial"/>
                        <a:sym typeface="Arial"/>
                      </a:endParaRPr>
                    </a:p>
                    <a:p>
                      <a:pPr indent="0" lvl="0" marL="92075" marR="172085" rtl="0" algn="l">
                        <a:lnSpc>
                          <a:spcPct val="100000"/>
                        </a:lnSpc>
                        <a:spcBef>
                          <a:spcPts val="0"/>
                        </a:spcBef>
                        <a:spcAft>
                          <a:spcPts val="0"/>
                        </a:spcAft>
                        <a:buNone/>
                      </a:pPr>
                      <a:r>
                        <a:rPr lang="en-US" sz="1600" u="none" cap="none" strike="noStrike">
                          <a:latin typeface="Arial"/>
                          <a:ea typeface="Arial"/>
                          <a:cs typeface="Arial"/>
                          <a:sym typeface="Arial"/>
                        </a:rPr>
                        <a:t>Lokhratcha na.B</a:t>
                      </a:r>
                      <a:endParaRPr sz="1600" u="none" cap="none" strike="noStrike">
                        <a:latin typeface="Arial"/>
                        <a:ea typeface="Arial"/>
                        <a:cs typeface="Arial"/>
                        <a:sym typeface="Arial"/>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100330" rtl="0" algn="l">
                        <a:lnSpc>
                          <a:spcPct val="100000"/>
                        </a:lnSpc>
                        <a:spcBef>
                          <a:spcPts val="0"/>
                        </a:spcBef>
                        <a:spcAft>
                          <a:spcPts val="0"/>
                        </a:spcAft>
                        <a:buNone/>
                      </a:pPr>
                      <a:r>
                        <a:rPr lang="en-US" sz="1600" u="none" cap="none" strike="noStrike">
                          <a:latin typeface="Arial"/>
                          <a:ea typeface="Arial"/>
                          <a:cs typeface="Arial"/>
                          <a:sym typeface="Arial"/>
                        </a:rPr>
                        <a:t>The paper discusses the role of artificial intelligence (AI) and natural language processing (NLP) in the development of chatbots.</a:t>
                      </a:r>
                      <a:endParaRPr sz="1600" u="none" cap="none" strike="noStrike">
                        <a:latin typeface="Arial"/>
                        <a:ea typeface="Arial"/>
                        <a:cs typeface="Arial"/>
                        <a:sym typeface="Arial"/>
                      </a:endParaRPr>
                    </a:p>
                    <a:p>
                      <a:pPr indent="0" lvl="0" marL="92075" marR="164465" rtl="0" algn="l">
                        <a:lnSpc>
                          <a:spcPct val="100000"/>
                        </a:lnSpc>
                        <a:spcBef>
                          <a:spcPts val="0"/>
                        </a:spcBef>
                        <a:spcAft>
                          <a:spcPts val="0"/>
                        </a:spcAft>
                        <a:buNone/>
                      </a:pPr>
                      <a:r>
                        <a:rPr lang="en-US" sz="1600" u="none" cap="none" strike="noStrike">
                          <a:latin typeface="Arial"/>
                          <a:ea typeface="Arial"/>
                          <a:cs typeface="Arial"/>
                          <a:sym typeface="Arial"/>
                        </a:rPr>
                        <a:t>It highlights the importance of chatbots in various fields, including communication, knowledge seeking, and entertainment.</a:t>
                      </a:r>
                      <a:endParaRPr sz="1600" u="none" cap="none" strike="noStrike">
                        <a:latin typeface="Arial"/>
                        <a:ea typeface="Arial"/>
                        <a:cs typeface="Arial"/>
                        <a:sym typeface="Arial"/>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986276" y="1520698"/>
            <a:ext cx="359346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PROPOSED SYSTEM</a:t>
            </a:r>
            <a:endParaRPr sz="2800"/>
          </a:p>
        </p:txBody>
      </p:sp>
      <p:pic>
        <p:nvPicPr>
          <p:cNvPr id="148" name="Google Shape;148;p21"/>
          <p:cNvPicPr preferRelativeResize="0"/>
          <p:nvPr/>
        </p:nvPicPr>
        <p:blipFill rotWithShape="1">
          <a:blip r:embed="rId3">
            <a:alphaModFix/>
          </a:blip>
          <a:srcRect b="0" l="0" r="0" t="0"/>
          <a:stretch/>
        </p:blipFill>
        <p:spPr>
          <a:xfrm>
            <a:off x="293664" y="2060920"/>
            <a:ext cx="11287033" cy="47450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pic>
        <p:nvPicPr>
          <p:cNvPr id="153" name="Google Shape;153;p22"/>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154" name="Google Shape;154;p22"/>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55" name="Google Shape;155;p22"/>
          <p:cNvSpPr txBox="1"/>
          <p:nvPr>
            <p:ph type="title"/>
          </p:nvPr>
        </p:nvSpPr>
        <p:spPr>
          <a:xfrm>
            <a:off x="808736" y="1666493"/>
            <a:ext cx="10149840" cy="635000"/>
          </a:xfrm>
          <a:prstGeom prst="rect">
            <a:avLst/>
          </a:prstGeom>
          <a:noFill/>
          <a:ln>
            <a:noFill/>
          </a:ln>
        </p:spPr>
        <p:txBody>
          <a:bodyPr anchorCtr="0" anchor="t" bIns="0" lIns="0" spcFirstLastPara="1" rIns="0" wrap="square" tIns="12700">
            <a:spAutoFit/>
          </a:bodyPr>
          <a:lstStyle/>
          <a:p>
            <a:pPr indent="0" lvl="0" marL="2040254" rtl="0" algn="l">
              <a:lnSpc>
                <a:spcPct val="100000"/>
              </a:lnSpc>
              <a:spcBef>
                <a:spcPts val="0"/>
              </a:spcBef>
              <a:spcAft>
                <a:spcPts val="0"/>
              </a:spcAft>
              <a:buNone/>
            </a:pPr>
            <a:r>
              <a:rPr lang="en-US"/>
              <a:t>PROPOSED SYSTEM</a:t>
            </a:r>
            <a:endParaRPr/>
          </a:p>
        </p:txBody>
      </p:sp>
      <p:sp>
        <p:nvSpPr>
          <p:cNvPr id="156" name="Google Shape;156;p22"/>
          <p:cNvSpPr txBox="1"/>
          <p:nvPr/>
        </p:nvSpPr>
        <p:spPr>
          <a:xfrm>
            <a:off x="660603" y="2366848"/>
            <a:ext cx="11008995" cy="3989704"/>
          </a:xfrm>
          <a:prstGeom prst="rect">
            <a:avLst/>
          </a:prstGeom>
          <a:noFill/>
          <a:ln>
            <a:noFill/>
          </a:ln>
        </p:spPr>
        <p:txBody>
          <a:bodyPr anchorCtr="0" anchor="t" bIns="0" lIns="0" spcFirstLastPara="1" rIns="0" wrap="square" tIns="13325">
            <a:spAutoFit/>
          </a:bodyPr>
          <a:lstStyle/>
          <a:p>
            <a:pPr indent="-342900" lvl="0" marL="355600" rtl="0" algn="l">
              <a:lnSpc>
                <a:spcPct val="100000"/>
              </a:lnSpc>
              <a:spcBef>
                <a:spcPts val="0"/>
              </a:spcBef>
              <a:spcAft>
                <a:spcPts val="0"/>
              </a:spcAft>
              <a:buSzPts val="1800"/>
              <a:buFont typeface="Arial"/>
              <a:buChar char="•"/>
            </a:pPr>
            <a:r>
              <a:rPr b="1" lang="en-US" sz="2000">
                <a:latin typeface="Arial"/>
                <a:ea typeface="Arial"/>
                <a:cs typeface="Arial"/>
                <a:sym typeface="Arial"/>
              </a:rPr>
              <a:t>User Authentication and Profile Creation</a:t>
            </a:r>
            <a:r>
              <a:rPr lang="en-US" sz="2000">
                <a:latin typeface="Arial"/>
                <a:ea typeface="Arial"/>
                <a:cs typeface="Arial"/>
                <a:sym typeface="Arial"/>
              </a:rPr>
              <a:t>:</a:t>
            </a:r>
            <a:endParaRPr sz="2000">
              <a:latin typeface="Arial"/>
              <a:ea typeface="Arial"/>
              <a:cs typeface="Arial"/>
              <a:sym typeface="Arial"/>
            </a:endParaRPr>
          </a:p>
          <a:p>
            <a:pPr indent="0" lvl="0" marL="12700" rtl="0" algn="l">
              <a:lnSpc>
                <a:spcPct val="100000"/>
              </a:lnSpc>
              <a:spcBef>
                <a:spcPts val="5"/>
              </a:spcBef>
              <a:spcAft>
                <a:spcPts val="0"/>
              </a:spcAft>
              <a:buNone/>
            </a:pPr>
            <a:r>
              <a:rPr lang="en-US" sz="2000">
                <a:latin typeface="Arial"/>
                <a:ea typeface="Arial"/>
                <a:cs typeface="Arial"/>
                <a:sym typeface="Arial"/>
              </a:rPr>
              <a:t>Users will register or log in to the app to access its features.</a:t>
            </a:r>
            <a:endParaRPr sz="2000">
              <a:latin typeface="Arial"/>
              <a:ea typeface="Arial"/>
              <a:cs typeface="Arial"/>
              <a:sym typeface="Arial"/>
            </a:endParaRPr>
          </a:p>
          <a:p>
            <a:pPr indent="69850" lvl="0" marL="12700" marR="5080" rtl="0" algn="l">
              <a:lnSpc>
                <a:spcPct val="100000"/>
              </a:lnSpc>
              <a:spcBef>
                <a:spcPts val="0"/>
              </a:spcBef>
              <a:spcAft>
                <a:spcPts val="0"/>
              </a:spcAft>
              <a:buNone/>
            </a:pPr>
            <a:r>
              <a:rPr lang="en-US" sz="2000">
                <a:latin typeface="Arial"/>
                <a:ea typeface="Arial"/>
                <a:cs typeface="Arial"/>
                <a:sym typeface="Arial"/>
              </a:rPr>
              <a:t>Upon registration, users can set their preferences, including their preferred coding languages and their proficiency levels.</a:t>
            </a:r>
            <a:endParaRPr sz="2000">
              <a:latin typeface="Arial"/>
              <a:ea typeface="Arial"/>
              <a:cs typeface="Arial"/>
              <a:sym typeface="Arial"/>
            </a:endParaRPr>
          </a:p>
          <a:p>
            <a:pPr indent="-286385" lvl="0" marL="299085" rtl="0" algn="l">
              <a:lnSpc>
                <a:spcPct val="100000"/>
              </a:lnSpc>
              <a:spcBef>
                <a:spcPts val="0"/>
              </a:spcBef>
              <a:spcAft>
                <a:spcPts val="0"/>
              </a:spcAft>
              <a:buSzPts val="1800"/>
              <a:buFont typeface="Arial"/>
              <a:buChar char="•"/>
            </a:pPr>
            <a:r>
              <a:rPr b="1" lang="en-US" sz="2000">
                <a:latin typeface="Arial"/>
                <a:ea typeface="Arial"/>
                <a:cs typeface="Arial"/>
                <a:sym typeface="Arial"/>
              </a:rPr>
              <a:t>Language Selection:</a:t>
            </a:r>
            <a:endParaRPr sz="2000">
              <a:latin typeface="Arial"/>
              <a:ea typeface="Arial"/>
              <a:cs typeface="Arial"/>
              <a:sym typeface="Arial"/>
            </a:endParaRPr>
          </a:p>
          <a:p>
            <a:pPr indent="-70485" lvl="0" marL="82550" marR="2372360" rtl="0" algn="l">
              <a:lnSpc>
                <a:spcPct val="100000"/>
              </a:lnSpc>
              <a:spcBef>
                <a:spcPts val="0"/>
              </a:spcBef>
              <a:spcAft>
                <a:spcPts val="0"/>
              </a:spcAft>
              <a:buNone/>
            </a:pPr>
            <a:r>
              <a:rPr lang="en-US" sz="2000">
                <a:latin typeface="Arial"/>
                <a:ea typeface="Arial"/>
                <a:cs typeface="Arial"/>
                <a:sym typeface="Arial"/>
              </a:rPr>
              <a:t>Provide a list of supported programming languages for users to choose from. Allow users to select one or more languages they want to learn or practice.</a:t>
            </a:r>
            <a:endParaRPr sz="2000">
              <a:latin typeface="Arial"/>
              <a:ea typeface="Arial"/>
              <a:cs typeface="Arial"/>
              <a:sym typeface="Arial"/>
            </a:endParaRPr>
          </a:p>
          <a:p>
            <a:pPr indent="-286385" lvl="0" marL="299085" rtl="0" algn="l">
              <a:lnSpc>
                <a:spcPct val="100000"/>
              </a:lnSpc>
              <a:spcBef>
                <a:spcPts val="0"/>
              </a:spcBef>
              <a:spcAft>
                <a:spcPts val="0"/>
              </a:spcAft>
              <a:buSzPts val="1800"/>
              <a:buFont typeface="Arial"/>
              <a:buChar char="•"/>
            </a:pPr>
            <a:r>
              <a:rPr b="1" lang="en-US" sz="2000">
                <a:latin typeface="Arial"/>
                <a:ea typeface="Arial"/>
                <a:cs typeface="Arial"/>
                <a:sym typeface="Arial"/>
              </a:rPr>
              <a:t>User Progress Tracking:</a:t>
            </a:r>
            <a:endParaRPr sz="2000">
              <a:latin typeface="Arial"/>
              <a:ea typeface="Arial"/>
              <a:cs typeface="Arial"/>
              <a:sym typeface="Arial"/>
            </a:endParaRPr>
          </a:p>
          <a:p>
            <a:pPr indent="0" lvl="0" marL="12700" rtl="0" algn="l">
              <a:lnSpc>
                <a:spcPct val="100000"/>
              </a:lnSpc>
              <a:spcBef>
                <a:spcPts val="0"/>
              </a:spcBef>
              <a:spcAft>
                <a:spcPts val="0"/>
              </a:spcAft>
              <a:buNone/>
            </a:pPr>
            <a:r>
              <a:rPr lang="en-US" sz="2000">
                <a:latin typeface="Arial"/>
                <a:ea typeface="Arial"/>
                <a:cs typeface="Arial"/>
                <a:sym typeface="Arial"/>
              </a:rPr>
              <a:t>Develop a tracking system to record user activities, such as cards viewed, correct responses, and</a:t>
            </a:r>
            <a:endParaRPr sz="2000">
              <a:latin typeface="Arial"/>
              <a:ea typeface="Arial"/>
              <a:cs typeface="Arial"/>
              <a:sym typeface="Arial"/>
            </a:endParaRPr>
          </a:p>
          <a:p>
            <a:pPr indent="0" lvl="0" marL="12700" rtl="0" algn="l">
              <a:lnSpc>
                <a:spcPct val="100000"/>
              </a:lnSpc>
              <a:spcBef>
                <a:spcPts val="0"/>
              </a:spcBef>
              <a:spcAft>
                <a:spcPts val="0"/>
              </a:spcAft>
              <a:buNone/>
            </a:pPr>
            <a:r>
              <a:rPr lang="en-US" sz="2000">
                <a:latin typeface="Arial"/>
                <a:ea typeface="Arial"/>
                <a:cs typeface="Arial"/>
                <a:sym typeface="Arial"/>
              </a:rPr>
              <a:t>time spent.</a:t>
            </a:r>
            <a:endParaRPr sz="2000">
              <a:latin typeface="Arial"/>
              <a:ea typeface="Arial"/>
              <a:cs typeface="Arial"/>
              <a:sym typeface="Arial"/>
            </a:endParaRPr>
          </a:p>
          <a:p>
            <a:pPr indent="-286385" lvl="0" marL="299085" rtl="0" algn="l">
              <a:lnSpc>
                <a:spcPct val="100000"/>
              </a:lnSpc>
              <a:spcBef>
                <a:spcPts val="0"/>
              </a:spcBef>
              <a:spcAft>
                <a:spcPts val="0"/>
              </a:spcAft>
              <a:buSzPts val="1800"/>
              <a:buFont typeface="Arial"/>
              <a:buChar char="•"/>
            </a:pPr>
            <a:r>
              <a:rPr b="1" lang="en-US" sz="2000">
                <a:latin typeface="Arial"/>
                <a:ea typeface="Arial"/>
                <a:cs typeface="Arial"/>
                <a:sym typeface="Arial"/>
              </a:rPr>
              <a:t>Quiz Mode:</a:t>
            </a:r>
            <a:endParaRPr sz="2000">
              <a:latin typeface="Arial"/>
              <a:ea typeface="Arial"/>
              <a:cs typeface="Arial"/>
              <a:sym typeface="Arial"/>
            </a:endParaRPr>
          </a:p>
          <a:p>
            <a:pPr indent="0" lvl="0" marL="12700" marR="367665" rtl="0" algn="l">
              <a:lnSpc>
                <a:spcPct val="100000"/>
              </a:lnSpc>
              <a:spcBef>
                <a:spcPts val="0"/>
              </a:spcBef>
              <a:spcAft>
                <a:spcPts val="0"/>
              </a:spcAft>
              <a:buNone/>
            </a:pPr>
            <a:r>
              <a:rPr lang="en-US" sz="2000">
                <a:latin typeface="Arial"/>
                <a:ea typeface="Arial"/>
                <a:cs typeface="Arial"/>
                <a:sym typeface="Arial"/>
              </a:rPr>
              <a:t>Implement a quiz mode where users can test their knowledge by answering random flashcards Provide instant feedback on the correctness of answers and keep track of quiz scores.</a:t>
            </a: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pic>
        <p:nvPicPr>
          <p:cNvPr id="161" name="Google Shape;161;p23"/>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162" name="Google Shape;162;p23"/>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63" name="Google Shape;163;p23"/>
          <p:cNvSpPr txBox="1"/>
          <p:nvPr>
            <p:ph type="title"/>
          </p:nvPr>
        </p:nvSpPr>
        <p:spPr>
          <a:xfrm>
            <a:off x="808736" y="1666493"/>
            <a:ext cx="10149840" cy="635000"/>
          </a:xfrm>
          <a:prstGeom prst="rect">
            <a:avLst/>
          </a:prstGeom>
          <a:noFill/>
          <a:ln>
            <a:noFill/>
          </a:ln>
        </p:spPr>
        <p:txBody>
          <a:bodyPr anchorCtr="0" anchor="t" bIns="0" lIns="0" spcFirstLastPara="1" rIns="0" wrap="square" tIns="12700">
            <a:spAutoFit/>
          </a:bodyPr>
          <a:lstStyle/>
          <a:p>
            <a:pPr indent="0" lvl="0" marL="2040254" rtl="0" algn="l">
              <a:lnSpc>
                <a:spcPct val="100000"/>
              </a:lnSpc>
              <a:spcBef>
                <a:spcPts val="0"/>
              </a:spcBef>
              <a:spcAft>
                <a:spcPts val="0"/>
              </a:spcAft>
              <a:buNone/>
            </a:pPr>
            <a:r>
              <a:rPr lang="en-US"/>
              <a:t>PROPOSED SYSTEM</a:t>
            </a:r>
            <a:endParaRPr/>
          </a:p>
        </p:txBody>
      </p:sp>
      <p:sp>
        <p:nvSpPr>
          <p:cNvPr id="164" name="Google Shape;164;p23"/>
          <p:cNvSpPr txBox="1"/>
          <p:nvPr/>
        </p:nvSpPr>
        <p:spPr>
          <a:xfrm>
            <a:off x="577697" y="2322068"/>
            <a:ext cx="11077575" cy="2719705"/>
          </a:xfrm>
          <a:prstGeom prst="rect">
            <a:avLst/>
          </a:prstGeom>
          <a:noFill/>
          <a:ln>
            <a:noFill/>
          </a:ln>
        </p:spPr>
        <p:txBody>
          <a:bodyPr anchorCtr="0" anchor="t" bIns="0" lIns="0" spcFirstLastPara="1" rIns="0" wrap="square" tIns="13325">
            <a:spAutoFit/>
          </a:bodyPr>
          <a:lstStyle/>
          <a:p>
            <a:pPr indent="-287019" lvl="0" marL="299085" marR="220979" rtl="0" algn="l">
              <a:lnSpc>
                <a:spcPct val="100000"/>
              </a:lnSpc>
              <a:spcBef>
                <a:spcPts val="0"/>
              </a:spcBef>
              <a:spcAft>
                <a:spcPts val="0"/>
              </a:spcAft>
              <a:buSzPts val="1100"/>
              <a:buFont typeface="Noto Sans Symbols"/>
              <a:buChar char="▪"/>
            </a:pPr>
            <a:r>
              <a:rPr b="1" lang="en-US" sz="2000">
                <a:latin typeface="Arial"/>
                <a:ea typeface="Arial"/>
                <a:cs typeface="Arial"/>
                <a:sym typeface="Arial"/>
              </a:rPr>
              <a:t>AI chat Bot:</a:t>
            </a:r>
            <a:r>
              <a:rPr lang="en-US" sz="2000">
                <a:solidFill>
                  <a:srgbClr val="212121"/>
                </a:solidFill>
                <a:latin typeface="Arial"/>
                <a:ea typeface="Arial"/>
                <a:cs typeface="Arial"/>
                <a:sym typeface="Arial"/>
              </a:rPr>
              <a:t>The system shall include an AI chatbot feature to assist users.Users shall be able to ask the chatbot questions related to language learning.The chatbot shall provide accurate and relevant responses using natural language	understanding	techniques</a:t>
            </a:r>
            <a:endParaRPr sz="2000">
              <a:latin typeface="Arial"/>
              <a:ea typeface="Arial"/>
              <a:cs typeface="Arial"/>
              <a:sym typeface="Arial"/>
            </a:endParaRPr>
          </a:p>
          <a:p>
            <a:pPr indent="-287019" lvl="0" marL="299085" marR="455930" rtl="0" algn="l">
              <a:lnSpc>
                <a:spcPct val="100000"/>
              </a:lnSpc>
              <a:spcBef>
                <a:spcPts val="994"/>
              </a:spcBef>
              <a:spcAft>
                <a:spcPts val="0"/>
              </a:spcAft>
              <a:buSzPts val="1100"/>
              <a:buFont typeface="Noto Sans Symbols"/>
              <a:buChar char="▪"/>
            </a:pPr>
            <a:r>
              <a:rPr b="1" lang="en-US" sz="2000">
                <a:latin typeface="Arial"/>
                <a:ea typeface="Arial"/>
                <a:cs typeface="Arial"/>
                <a:sym typeface="Arial"/>
              </a:rPr>
              <a:t>Blog Page: </a:t>
            </a:r>
            <a:r>
              <a:rPr lang="en-US" sz="2000">
                <a:solidFill>
                  <a:srgbClr val="212121"/>
                </a:solidFill>
                <a:latin typeface="Arial"/>
                <a:ea typeface="Arial"/>
                <a:cs typeface="Arial"/>
                <a:sym typeface="Arial"/>
              </a:rPr>
              <a:t>The system shall include a blog page where users can share their thoughts and knowledge.The blog page shall support comments and discussions on individual posts</a:t>
            </a:r>
            <a:endParaRPr sz="2000">
              <a:latin typeface="Arial"/>
              <a:ea typeface="Arial"/>
              <a:cs typeface="Arial"/>
              <a:sym typeface="Arial"/>
            </a:endParaRPr>
          </a:p>
          <a:p>
            <a:pPr indent="-287019" lvl="0" marL="299085" marR="5080" rtl="0" algn="l">
              <a:lnSpc>
                <a:spcPct val="100000"/>
              </a:lnSpc>
              <a:spcBef>
                <a:spcPts val="1010"/>
              </a:spcBef>
              <a:spcAft>
                <a:spcPts val="0"/>
              </a:spcAft>
              <a:buClr>
                <a:srgbClr val="000000"/>
              </a:buClr>
              <a:buSzPts val="1100"/>
              <a:buFont typeface="Noto Sans Symbols"/>
              <a:buChar char="▪"/>
            </a:pPr>
            <a:r>
              <a:rPr b="1" lang="en-US" sz="2000">
                <a:solidFill>
                  <a:srgbClr val="212121"/>
                </a:solidFill>
                <a:latin typeface="Arial"/>
                <a:ea typeface="Arial"/>
                <a:cs typeface="Arial"/>
                <a:sym typeface="Arial"/>
              </a:rPr>
              <a:t>Code Enhancer:</a:t>
            </a:r>
            <a:r>
              <a:rPr lang="en-US" sz="2000">
                <a:solidFill>
                  <a:srgbClr val="212121"/>
                </a:solidFill>
                <a:latin typeface="Arial"/>
                <a:ea typeface="Arial"/>
                <a:cs typeface="Arial"/>
                <a:sym typeface="Arial"/>
              </a:rPr>
              <a:t>The sytem shall include a code enhancer where users can enhances their code.Here users codes can be improved efficiently.This code enhancer also helps us to fix bugs in the code</a:t>
            </a:r>
            <a:endParaRPr sz="2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808736" y="1666493"/>
            <a:ext cx="1014984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latin typeface="Calibri"/>
                <a:ea typeface="Calibri"/>
                <a:cs typeface="Calibri"/>
                <a:sym typeface="Calibri"/>
              </a:rPr>
              <a:t>SRS (SOFTWARE REQUIREMENT SPECIFICATION)</a:t>
            </a:r>
            <a:endParaRPr sz="4000">
              <a:latin typeface="Calibri"/>
              <a:ea typeface="Calibri"/>
              <a:cs typeface="Calibri"/>
              <a:sym typeface="Calibri"/>
            </a:endParaRPr>
          </a:p>
        </p:txBody>
      </p:sp>
      <p:sp>
        <p:nvSpPr>
          <p:cNvPr id="170" name="Google Shape;170;p24"/>
          <p:cNvSpPr txBox="1"/>
          <p:nvPr/>
        </p:nvSpPr>
        <p:spPr>
          <a:xfrm>
            <a:off x="808736" y="2849371"/>
            <a:ext cx="10826750"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latin typeface="Arial"/>
                <a:ea typeface="Arial"/>
                <a:cs typeface="Arial"/>
                <a:sym typeface="Arial"/>
              </a:rPr>
              <a:t>The requirements for the proposed coding language app can be classified into hardware and software requirements,functional and nonfunctional requirements.</a:t>
            </a:r>
            <a:endParaRPr sz="2400">
              <a:latin typeface="Arial"/>
              <a:ea typeface="Arial"/>
              <a:cs typeface="Arial"/>
              <a:sym typeface="Arial"/>
            </a:endParaRPr>
          </a:p>
        </p:txBody>
      </p:sp>
      <p:sp>
        <p:nvSpPr>
          <p:cNvPr id="171" name="Google Shape;171;p24"/>
          <p:cNvSpPr txBox="1"/>
          <p:nvPr/>
        </p:nvSpPr>
        <p:spPr>
          <a:xfrm>
            <a:off x="808720" y="4109975"/>
            <a:ext cx="4075800" cy="1185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800">
                <a:latin typeface="Arial"/>
                <a:ea typeface="Arial"/>
                <a:cs typeface="Arial"/>
                <a:sym typeface="Arial"/>
              </a:rPr>
              <a:t>Hardware Requirements (minimum)</a:t>
            </a:r>
            <a:endParaRPr sz="2800">
              <a:latin typeface="Arial"/>
              <a:ea typeface="Arial"/>
              <a:cs typeface="Arial"/>
              <a:sym typeface="Arial"/>
            </a:endParaRPr>
          </a:p>
          <a:p>
            <a:pPr indent="-405765" lvl="0" marL="469265" rtl="0" algn="l">
              <a:lnSpc>
                <a:spcPct val="100000"/>
              </a:lnSpc>
              <a:spcBef>
                <a:spcPts val="20"/>
              </a:spcBef>
              <a:spcAft>
                <a:spcPts val="0"/>
              </a:spcAft>
              <a:buSzPts val="2000"/>
              <a:buFont typeface="Arial"/>
              <a:buChar char="•"/>
            </a:pPr>
            <a:r>
              <a:rPr lang="en-US" sz="2000">
                <a:latin typeface="Arial"/>
                <a:ea typeface="Arial"/>
                <a:cs typeface="Arial"/>
                <a:sym typeface="Arial"/>
              </a:rPr>
              <a:t>Intel i3</a:t>
            </a:r>
            <a:endParaRPr sz="2000">
              <a:latin typeface="Arial"/>
              <a:ea typeface="Arial"/>
              <a:cs typeface="Arial"/>
              <a:sym typeface="Arial"/>
            </a:endParaRPr>
          </a:p>
        </p:txBody>
      </p:sp>
      <p:sp>
        <p:nvSpPr>
          <p:cNvPr id="172" name="Google Shape;172;p24"/>
          <p:cNvSpPr txBox="1"/>
          <p:nvPr/>
        </p:nvSpPr>
        <p:spPr>
          <a:xfrm>
            <a:off x="6674357" y="4096588"/>
            <a:ext cx="2875200" cy="874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800">
                <a:latin typeface="Arial"/>
                <a:ea typeface="Arial"/>
                <a:cs typeface="Arial"/>
                <a:sym typeface="Arial"/>
              </a:rPr>
              <a:t>Software Requirements</a:t>
            </a:r>
            <a:endParaRPr sz="2800">
              <a:latin typeface="Arial"/>
              <a:ea typeface="Arial"/>
              <a:cs typeface="Arial"/>
              <a:sym typeface="Arial"/>
            </a:endParaRPr>
          </a:p>
        </p:txBody>
      </p:sp>
      <p:sp>
        <p:nvSpPr>
          <p:cNvPr id="173" name="Google Shape;173;p24"/>
          <p:cNvSpPr txBox="1"/>
          <p:nvPr/>
        </p:nvSpPr>
        <p:spPr>
          <a:xfrm>
            <a:off x="6674357" y="5199126"/>
            <a:ext cx="1554480" cy="1123315"/>
          </a:xfrm>
          <a:prstGeom prst="rect">
            <a:avLst/>
          </a:prstGeom>
          <a:noFill/>
          <a:ln>
            <a:noFill/>
          </a:ln>
        </p:spPr>
        <p:txBody>
          <a:bodyPr anchorCtr="0" anchor="t" bIns="0" lIns="0" spcFirstLastPara="1" rIns="0" wrap="square" tIns="12700">
            <a:spAutoFit/>
          </a:bodyPr>
          <a:lstStyle/>
          <a:p>
            <a:pPr indent="-342900" lvl="0" marL="355600" rtl="0" algn="l">
              <a:lnSpc>
                <a:spcPct val="100000"/>
              </a:lnSpc>
              <a:spcBef>
                <a:spcPts val="0"/>
              </a:spcBef>
              <a:spcAft>
                <a:spcPts val="0"/>
              </a:spcAft>
              <a:buSzPts val="2400"/>
              <a:buFont typeface="Arial"/>
              <a:buChar char="•"/>
            </a:pPr>
            <a:r>
              <a:rPr lang="en-US" sz="2400">
                <a:latin typeface="Arial"/>
                <a:ea typeface="Arial"/>
                <a:cs typeface="Arial"/>
                <a:sym typeface="Arial"/>
              </a:rPr>
              <a:t>React Js</a:t>
            </a:r>
            <a:endParaRPr sz="2400">
              <a:latin typeface="Arial"/>
              <a:ea typeface="Arial"/>
              <a:cs typeface="Arial"/>
              <a:sym typeface="Arial"/>
            </a:endParaRPr>
          </a:p>
          <a:p>
            <a:pPr indent="-342900" lvl="0" marL="355600" rtl="0" algn="l">
              <a:lnSpc>
                <a:spcPct val="100000"/>
              </a:lnSpc>
              <a:spcBef>
                <a:spcPts val="0"/>
              </a:spcBef>
              <a:spcAft>
                <a:spcPts val="0"/>
              </a:spcAft>
              <a:buSzPts val="2400"/>
              <a:buFont typeface="Arial"/>
              <a:buChar char="•"/>
            </a:pPr>
            <a:r>
              <a:rPr lang="en-US" sz="2400">
                <a:latin typeface="Arial"/>
                <a:ea typeface="Arial"/>
                <a:cs typeface="Arial"/>
                <a:sym typeface="Arial"/>
              </a:rPr>
              <a:t>Firebase</a:t>
            </a:r>
            <a:endParaRPr sz="2400">
              <a:latin typeface="Arial"/>
              <a:ea typeface="Arial"/>
              <a:cs typeface="Arial"/>
              <a:sym typeface="Arial"/>
            </a:endParaRPr>
          </a:p>
          <a:p>
            <a:pPr indent="-342900" lvl="0" marL="355600" rtl="0" algn="l">
              <a:lnSpc>
                <a:spcPct val="100000"/>
              </a:lnSpc>
              <a:spcBef>
                <a:spcPts val="0"/>
              </a:spcBef>
              <a:spcAft>
                <a:spcPts val="0"/>
              </a:spcAft>
              <a:buSzPts val="2400"/>
              <a:buFont typeface="Arial"/>
              <a:buChar char="•"/>
            </a:pPr>
            <a:r>
              <a:rPr lang="en-US" sz="2400">
                <a:latin typeface="Arial"/>
                <a:ea typeface="Arial"/>
                <a:cs typeface="Arial"/>
                <a:sym typeface="Arial"/>
              </a:rPr>
              <a:t>Vs Code</a:t>
            </a:r>
            <a:endParaRPr sz="2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134262" y="1766442"/>
            <a:ext cx="782637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SRS DOCUMENT(Function Requirements)</a:t>
            </a:r>
            <a:endParaRPr/>
          </a:p>
        </p:txBody>
      </p:sp>
      <p:sp>
        <p:nvSpPr>
          <p:cNvPr id="179" name="Google Shape;179;p25"/>
          <p:cNvSpPr txBox="1"/>
          <p:nvPr/>
        </p:nvSpPr>
        <p:spPr>
          <a:xfrm>
            <a:off x="675538" y="2584196"/>
            <a:ext cx="11097895" cy="3592195"/>
          </a:xfrm>
          <a:prstGeom prst="rect">
            <a:avLst/>
          </a:prstGeom>
          <a:noFill/>
          <a:ln>
            <a:noFill/>
          </a:ln>
        </p:spPr>
        <p:txBody>
          <a:bodyPr anchorCtr="0" anchor="t" bIns="0" lIns="0" spcFirstLastPara="1" rIns="0" wrap="square" tIns="12700">
            <a:spAutoFit/>
          </a:bodyPr>
          <a:lstStyle/>
          <a:p>
            <a:pPr indent="-193675" lvl="0" marL="203200" rtl="0" algn="l">
              <a:lnSpc>
                <a:spcPct val="100000"/>
              </a:lnSpc>
              <a:spcBef>
                <a:spcPts val="0"/>
              </a:spcBef>
              <a:spcAft>
                <a:spcPts val="0"/>
              </a:spcAft>
              <a:buClr>
                <a:srgbClr val="212121"/>
              </a:buClr>
              <a:buSzPts val="1700"/>
              <a:buFont typeface="Arial"/>
              <a:buAutoNum type="arabicPeriod"/>
            </a:pPr>
            <a:r>
              <a:rPr b="1" lang="en-US" sz="1800">
                <a:solidFill>
                  <a:srgbClr val="212121"/>
                </a:solidFill>
                <a:latin typeface="Arial"/>
                <a:ea typeface="Arial"/>
                <a:cs typeface="Arial"/>
                <a:sym typeface="Arial"/>
              </a:rPr>
              <a:t>User Authentication and Profile Creation:</a:t>
            </a:r>
            <a:endParaRPr sz="1800">
              <a:latin typeface="Arial"/>
              <a:ea typeface="Arial"/>
              <a:cs typeface="Arial"/>
              <a:sym typeface="Arial"/>
            </a:endParaRPr>
          </a:p>
          <a:p>
            <a:pPr indent="0" lvl="0" marL="12700" marR="3274695" rtl="0" algn="l">
              <a:lnSpc>
                <a:spcPct val="100000"/>
              </a:lnSpc>
              <a:spcBef>
                <a:spcPts val="0"/>
              </a:spcBef>
              <a:spcAft>
                <a:spcPts val="0"/>
              </a:spcAft>
              <a:buNone/>
            </a:pPr>
            <a:r>
              <a:rPr lang="en-US" sz="1800">
                <a:solidFill>
                  <a:srgbClr val="212121"/>
                </a:solidFill>
                <a:latin typeface="Arial"/>
                <a:ea typeface="Arial"/>
                <a:cs typeface="Arial"/>
                <a:sym typeface="Arial"/>
              </a:rPr>
              <a:t>Users shall be able to register for an account using their email and password. Users shall be able to log in using their credentials.</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solidFill>
                  <a:srgbClr val="212121"/>
                </a:solidFill>
                <a:latin typeface="Arial"/>
                <a:ea typeface="Arial"/>
                <a:cs typeface="Arial"/>
                <a:sym typeface="Arial"/>
              </a:rPr>
              <a:t>Upon registration, users shall be prompted to create a profile, specifying their preferred coding languages and</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solidFill>
                  <a:srgbClr val="212121"/>
                </a:solidFill>
                <a:latin typeface="Arial"/>
                <a:ea typeface="Arial"/>
                <a:cs typeface="Arial"/>
                <a:sym typeface="Arial"/>
              </a:rPr>
              <a:t>proficiency levels</a:t>
            </a:r>
            <a:endParaRPr sz="1800">
              <a:latin typeface="Arial"/>
              <a:ea typeface="Arial"/>
              <a:cs typeface="Arial"/>
              <a:sym typeface="Arial"/>
            </a:endParaRPr>
          </a:p>
          <a:p>
            <a:pPr indent="0" lvl="0" marL="0" rtl="0" algn="l">
              <a:lnSpc>
                <a:spcPct val="100000"/>
              </a:lnSpc>
              <a:spcBef>
                <a:spcPts val="90"/>
              </a:spcBef>
              <a:spcAft>
                <a:spcPts val="0"/>
              </a:spcAft>
              <a:buNone/>
            </a:pPr>
            <a:r>
              <a:t/>
            </a:r>
            <a:endParaRPr sz="1800">
              <a:latin typeface="Arial"/>
              <a:ea typeface="Arial"/>
              <a:cs typeface="Arial"/>
              <a:sym typeface="Arial"/>
            </a:endParaRPr>
          </a:p>
          <a:p>
            <a:pPr indent="-193675" lvl="0" marL="203200" rtl="0" algn="l">
              <a:lnSpc>
                <a:spcPct val="100000"/>
              </a:lnSpc>
              <a:spcBef>
                <a:spcPts val="0"/>
              </a:spcBef>
              <a:spcAft>
                <a:spcPts val="0"/>
              </a:spcAft>
              <a:buClr>
                <a:srgbClr val="212121"/>
              </a:buClr>
              <a:buSzPts val="1700"/>
              <a:buFont typeface="Arial"/>
              <a:buAutoNum type="arabicPeriod" startAt="2"/>
            </a:pPr>
            <a:r>
              <a:rPr b="1" lang="en-US" sz="1800">
                <a:solidFill>
                  <a:srgbClr val="212121"/>
                </a:solidFill>
                <a:latin typeface="Arial"/>
                <a:ea typeface="Arial"/>
                <a:cs typeface="Arial"/>
                <a:sym typeface="Arial"/>
              </a:rPr>
              <a:t>Language Selection:</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solidFill>
                  <a:srgbClr val="212121"/>
                </a:solidFill>
                <a:latin typeface="Arial"/>
                <a:ea typeface="Arial"/>
                <a:cs typeface="Arial"/>
                <a:sym typeface="Arial"/>
              </a:rPr>
              <a:t>The system shall provide a list of supported programming languages.</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solidFill>
                  <a:srgbClr val="212121"/>
                </a:solidFill>
                <a:latin typeface="Arial"/>
                <a:ea typeface="Arial"/>
                <a:cs typeface="Arial"/>
                <a:sym typeface="Arial"/>
              </a:rPr>
              <a:t>Users shall be able to select one or more languages they want to learn or practice from the provided list.</a:t>
            </a:r>
            <a:endParaRPr sz="1800">
              <a:latin typeface="Arial"/>
              <a:ea typeface="Arial"/>
              <a:cs typeface="Arial"/>
              <a:sym typeface="Arial"/>
            </a:endParaRPr>
          </a:p>
          <a:p>
            <a:pPr indent="0" lvl="0" marL="0" rtl="0" algn="l">
              <a:lnSpc>
                <a:spcPct val="100000"/>
              </a:lnSpc>
              <a:spcBef>
                <a:spcPts val="95"/>
              </a:spcBef>
              <a:spcAft>
                <a:spcPts val="0"/>
              </a:spcAft>
              <a:buNone/>
            </a:pPr>
            <a:r>
              <a:t/>
            </a:r>
            <a:endParaRPr sz="1800">
              <a:latin typeface="Arial"/>
              <a:ea typeface="Arial"/>
              <a:cs typeface="Arial"/>
              <a:sym typeface="Arial"/>
            </a:endParaRPr>
          </a:p>
          <a:p>
            <a:pPr indent="-193675" lvl="0" marL="203200" rtl="0" algn="l">
              <a:lnSpc>
                <a:spcPct val="100000"/>
              </a:lnSpc>
              <a:spcBef>
                <a:spcPts val="0"/>
              </a:spcBef>
              <a:spcAft>
                <a:spcPts val="0"/>
              </a:spcAft>
              <a:buClr>
                <a:srgbClr val="212121"/>
              </a:buClr>
              <a:buSzPts val="1700"/>
              <a:buFont typeface="Arial"/>
              <a:buAutoNum type="arabicPeriod" startAt="3"/>
            </a:pPr>
            <a:r>
              <a:rPr b="1" lang="en-US" sz="1800">
                <a:solidFill>
                  <a:srgbClr val="212121"/>
                </a:solidFill>
                <a:latin typeface="Arial"/>
                <a:ea typeface="Arial"/>
                <a:cs typeface="Arial"/>
                <a:sym typeface="Arial"/>
              </a:rPr>
              <a:t>User Progress Tracking:</a:t>
            </a:r>
            <a:endParaRPr sz="1800">
              <a:latin typeface="Arial"/>
              <a:ea typeface="Arial"/>
              <a:cs typeface="Arial"/>
              <a:sym typeface="Arial"/>
            </a:endParaRPr>
          </a:p>
          <a:p>
            <a:pPr indent="0" lvl="0" marL="12700" marR="19050" rtl="0" algn="l">
              <a:lnSpc>
                <a:spcPct val="100000"/>
              </a:lnSpc>
              <a:spcBef>
                <a:spcPts val="0"/>
              </a:spcBef>
              <a:spcAft>
                <a:spcPts val="0"/>
              </a:spcAft>
              <a:buNone/>
            </a:pPr>
            <a:r>
              <a:rPr lang="en-US" sz="1800">
                <a:solidFill>
                  <a:srgbClr val="212121"/>
                </a:solidFill>
                <a:latin typeface="Arial"/>
                <a:ea typeface="Arial"/>
                <a:cs typeface="Arial"/>
                <a:sym typeface="Arial"/>
              </a:rPr>
              <a:t>The system shall track user activities, including cards viewed, correct responses, time spent, and quiz scores. Users shall be able to view their progress in learning each programming language.</a:t>
            </a:r>
            <a:endParaRPr sz="1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014844" y="1631990"/>
            <a:ext cx="74352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SRSDOCUMENT(FunctionRequirement)</a:t>
            </a:r>
            <a:endParaRPr/>
          </a:p>
        </p:txBody>
      </p:sp>
      <p:pic>
        <p:nvPicPr>
          <p:cNvPr id="185" name="Google Shape;185;p26"/>
          <p:cNvPicPr preferRelativeResize="0"/>
          <p:nvPr/>
        </p:nvPicPr>
        <p:blipFill rotWithShape="1">
          <a:blip r:embed="rId3">
            <a:alphaModFix/>
          </a:blip>
          <a:srcRect b="0" l="0" r="0" t="0"/>
          <a:stretch/>
        </p:blipFill>
        <p:spPr>
          <a:xfrm>
            <a:off x="1822704" y="71627"/>
            <a:ext cx="9963912" cy="1470252"/>
          </a:xfrm>
          <a:prstGeom prst="rect">
            <a:avLst/>
          </a:prstGeom>
          <a:noFill/>
          <a:ln>
            <a:noFill/>
          </a:ln>
        </p:spPr>
      </p:pic>
      <p:pic>
        <p:nvPicPr>
          <p:cNvPr id="186" name="Google Shape;186;p26"/>
          <p:cNvPicPr preferRelativeResize="0"/>
          <p:nvPr/>
        </p:nvPicPr>
        <p:blipFill rotWithShape="1">
          <a:blip r:embed="rId4">
            <a:alphaModFix/>
          </a:blip>
          <a:srcRect b="0" l="0" r="0" t="0"/>
          <a:stretch/>
        </p:blipFill>
        <p:spPr>
          <a:xfrm>
            <a:off x="275775" y="247153"/>
            <a:ext cx="1309933" cy="1140916"/>
          </a:xfrm>
          <a:prstGeom prst="rect">
            <a:avLst/>
          </a:prstGeom>
          <a:noFill/>
          <a:ln>
            <a:noFill/>
          </a:ln>
        </p:spPr>
      </p:pic>
      <p:sp>
        <p:nvSpPr>
          <p:cNvPr id="187" name="Google Shape;187;p26"/>
          <p:cNvSpPr txBox="1"/>
          <p:nvPr/>
        </p:nvSpPr>
        <p:spPr>
          <a:xfrm>
            <a:off x="908427" y="2289121"/>
            <a:ext cx="8290500" cy="4498500"/>
          </a:xfrm>
          <a:prstGeom prst="rect">
            <a:avLst/>
          </a:prstGeom>
          <a:noFill/>
          <a:ln>
            <a:noFill/>
          </a:ln>
        </p:spPr>
        <p:txBody>
          <a:bodyPr anchorCtr="0" anchor="t" bIns="0" lIns="0" spcFirstLastPara="1" rIns="0" wrap="square" tIns="12700">
            <a:spAutoFit/>
          </a:bodyPr>
          <a:lstStyle/>
          <a:p>
            <a:pPr indent="-193675" lvl="0" marL="202565" rtl="0" algn="l">
              <a:lnSpc>
                <a:spcPct val="100000"/>
              </a:lnSpc>
              <a:spcBef>
                <a:spcPts val="0"/>
              </a:spcBef>
              <a:spcAft>
                <a:spcPts val="0"/>
              </a:spcAft>
              <a:buSzPts val="1700"/>
              <a:buFont typeface="Arial"/>
              <a:buAutoNum type="arabicPeriod" startAt="4"/>
            </a:pPr>
            <a:r>
              <a:rPr b="1" lang="en-US" sz="1800">
                <a:latin typeface="Arial"/>
                <a:ea typeface="Arial"/>
                <a:cs typeface="Arial"/>
                <a:sym typeface="Arial"/>
              </a:rPr>
              <a:t>Quiz Mode:</a:t>
            </a:r>
            <a:endParaRPr sz="1800">
              <a:latin typeface="Arial"/>
              <a:ea typeface="Arial"/>
              <a:cs typeface="Arial"/>
              <a:sym typeface="Arial"/>
            </a:endParaRPr>
          </a:p>
          <a:p>
            <a:pPr indent="-107949" lvl="1" marL="548640" rtl="0" algn="l">
              <a:lnSpc>
                <a:spcPct val="100000"/>
              </a:lnSpc>
              <a:spcBef>
                <a:spcPts val="0"/>
              </a:spcBef>
              <a:spcAft>
                <a:spcPts val="0"/>
              </a:spcAft>
              <a:buSzPts val="1700"/>
              <a:buFont typeface="Arial"/>
              <a:buChar char="•"/>
            </a:pPr>
            <a:r>
              <a:rPr lang="en-US" sz="1800">
                <a:latin typeface="Arial"/>
                <a:ea typeface="Arial"/>
                <a:cs typeface="Arial"/>
                <a:sym typeface="Arial"/>
              </a:rPr>
              <a:t>Users can test knowledge with random flashcards.</a:t>
            </a:r>
            <a:endParaRPr sz="1800">
              <a:latin typeface="Arial"/>
              <a:ea typeface="Arial"/>
              <a:cs typeface="Arial"/>
              <a:sym typeface="Arial"/>
            </a:endParaRPr>
          </a:p>
          <a:p>
            <a:pPr indent="-107949" lvl="1" marL="548640" rtl="0" algn="l">
              <a:lnSpc>
                <a:spcPct val="100000"/>
              </a:lnSpc>
              <a:spcBef>
                <a:spcPts val="0"/>
              </a:spcBef>
              <a:spcAft>
                <a:spcPts val="0"/>
              </a:spcAft>
              <a:buSzPts val="1700"/>
              <a:buFont typeface="Arial"/>
              <a:buChar char="•"/>
            </a:pPr>
            <a:r>
              <a:rPr lang="en-US" sz="1800">
                <a:latin typeface="Arial"/>
                <a:ea typeface="Arial"/>
                <a:cs typeface="Arial"/>
                <a:sym typeface="Arial"/>
              </a:rPr>
              <a:t>Instant feedback on correctness of answers.</a:t>
            </a:r>
            <a:endParaRPr sz="1800">
              <a:latin typeface="Arial"/>
              <a:ea typeface="Arial"/>
              <a:cs typeface="Arial"/>
              <a:sym typeface="Arial"/>
            </a:endParaRPr>
          </a:p>
          <a:p>
            <a:pPr indent="-193675" lvl="0" marL="202565" rtl="0" algn="l">
              <a:lnSpc>
                <a:spcPct val="100000"/>
              </a:lnSpc>
              <a:spcBef>
                <a:spcPts val="0"/>
              </a:spcBef>
              <a:spcAft>
                <a:spcPts val="0"/>
              </a:spcAft>
              <a:buSzPts val="1700"/>
              <a:buFont typeface="Arial"/>
              <a:buAutoNum type="arabicPeriod" startAt="4"/>
            </a:pPr>
            <a:r>
              <a:rPr b="1" lang="en-US" sz="1800">
                <a:latin typeface="Arial"/>
                <a:ea typeface="Arial"/>
                <a:cs typeface="Arial"/>
                <a:sym typeface="Arial"/>
              </a:rPr>
              <a:t>AI Chatbot:</a:t>
            </a:r>
            <a:endParaRPr sz="1800">
              <a:latin typeface="Arial"/>
              <a:ea typeface="Arial"/>
              <a:cs typeface="Arial"/>
              <a:sym typeface="Arial"/>
            </a:endParaRPr>
          </a:p>
          <a:p>
            <a:pPr indent="-107949" lvl="1" marL="548640" rtl="0" algn="l">
              <a:lnSpc>
                <a:spcPct val="100000"/>
              </a:lnSpc>
              <a:spcBef>
                <a:spcPts val="0"/>
              </a:spcBef>
              <a:spcAft>
                <a:spcPts val="0"/>
              </a:spcAft>
              <a:buSzPts val="1700"/>
              <a:buFont typeface="Arial"/>
              <a:buChar char="•"/>
            </a:pPr>
            <a:r>
              <a:rPr lang="en-US" sz="1800">
                <a:latin typeface="Arial"/>
                <a:ea typeface="Arial"/>
                <a:cs typeface="Arial"/>
                <a:sym typeface="Arial"/>
              </a:rPr>
              <a:t>AI chatbot assists users with language learning queries.</a:t>
            </a:r>
            <a:endParaRPr sz="1800">
              <a:latin typeface="Arial"/>
              <a:ea typeface="Arial"/>
              <a:cs typeface="Arial"/>
              <a:sym typeface="Arial"/>
            </a:endParaRPr>
          </a:p>
          <a:p>
            <a:pPr indent="-107949" lvl="1" marL="548640" rtl="0" algn="l">
              <a:lnSpc>
                <a:spcPct val="100000"/>
              </a:lnSpc>
              <a:spcBef>
                <a:spcPts val="0"/>
              </a:spcBef>
              <a:spcAft>
                <a:spcPts val="0"/>
              </a:spcAft>
              <a:buSzPts val="1700"/>
              <a:buFont typeface="Arial"/>
              <a:buChar char="•"/>
            </a:pPr>
            <a:r>
              <a:rPr lang="en-US" sz="1800">
                <a:latin typeface="Arial"/>
                <a:ea typeface="Arial"/>
                <a:cs typeface="Arial"/>
                <a:sym typeface="Arial"/>
              </a:rPr>
              <a:t>Users ask language-related questions.</a:t>
            </a:r>
            <a:endParaRPr sz="1800">
              <a:latin typeface="Arial"/>
              <a:ea typeface="Arial"/>
              <a:cs typeface="Arial"/>
              <a:sym typeface="Arial"/>
            </a:endParaRPr>
          </a:p>
          <a:p>
            <a:pPr indent="-107949" lvl="1" marL="548640" rtl="0" algn="l">
              <a:lnSpc>
                <a:spcPct val="100000"/>
              </a:lnSpc>
              <a:spcBef>
                <a:spcPts val="0"/>
              </a:spcBef>
              <a:spcAft>
                <a:spcPts val="0"/>
              </a:spcAft>
              <a:buSzPts val="1700"/>
              <a:buFont typeface="Arial"/>
              <a:buChar char="•"/>
            </a:pPr>
            <a:r>
              <a:rPr lang="en-US" sz="1800">
                <a:latin typeface="Arial"/>
                <a:ea typeface="Arial"/>
                <a:cs typeface="Arial"/>
                <a:sym typeface="Arial"/>
              </a:rPr>
              <a:t>Chatbot provides accurate responses using natural language understanding.</a:t>
            </a:r>
            <a:endParaRPr sz="1800">
              <a:latin typeface="Arial"/>
              <a:ea typeface="Arial"/>
              <a:cs typeface="Arial"/>
              <a:sym typeface="Arial"/>
            </a:endParaRPr>
          </a:p>
          <a:p>
            <a:pPr indent="-193675" lvl="0" marL="202565" rtl="0" algn="l">
              <a:lnSpc>
                <a:spcPct val="100000"/>
              </a:lnSpc>
              <a:spcBef>
                <a:spcPts val="0"/>
              </a:spcBef>
              <a:spcAft>
                <a:spcPts val="0"/>
              </a:spcAft>
              <a:buSzPts val="1700"/>
              <a:buFont typeface="Arial"/>
              <a:buAutoNum type="arabicPeriod" startAt="4"/>
            </a:pPr>
            <a:r>
              <a:rPr b="1" lang="en-US" sz="1800">
                <a:latin typeface="Arial"/>
                <a:ea typeface="Arial"/>
                <a:cs typeface="Arial"/>
                <a:sym typeface="Arial"/>
              </a:rPr>
              <a:t>Blog Page:</a:t>
            </a:r>
            <a:endParaRPr sz="1800">
              <a:latin typeface="Arial"/>
              <a:ea typeface="Arial"/>
              <a:cs typeface="Arial"/>
              <a:sym typeface="Arial"/>
            </a:endParaRPr>
          </a:p>
          <a:p>
            <a:pPr indent="-107949" lvl="1" marL="548640" rtl="0" algn="l">
              <a:lnSpc>
                <a:spcPct val="100000"/>
              </a:lnSpc>
              <a:spcBef>
                <a:spcPts val="0"/>
              </a:spcBef>
              <a:spcAft>
                <a:spcPts val="0"/>
              </a:spcAft>
              <a:buSzPts val="1700"/>
              <a:buFont typeface="Arial"/>
              <a:buChar char="•"/>
            </a:pPr>
            <a:r>
              <a:rPr lang="en-US" sz="1800">
                <a:latin typeface="Arial"/>
                <a:ea typeface="Arial"/>
                <a:cs typeface="Arial"/>
                <a:sym typeface="Arial"/>
              </a:rPr>
              <a:t>Users access educational articles, tips, and resources.</a:t>
            </a:r>
            <a:endParaRPr sz="1800">
              <a:latin typeface="Arial"/>
              <a:ea typeface="Arial"/>
              <a:cs typeface="Arial"/>
              <a:sym typeface="Arial"/>
            </a:endParaRPr>
          </a:p>
          <a:p>
            <a:pPr indent="-107949" lvl="1" marL="548640" rtl="0" algn="l">
              <a:lnSpc>
                <a:spcPct val="100000"/>
              </a:lnSpc>
              <a:spcBef>
                <a:spcPts val="0"/>
              </a:spcBef>
              <a:spcAft>
                <a:spcPts val="0"/>
              </a:spcAft>
              <a:buSzPts val="1700"/>
              <a:buFont typeface="Arial"/>
              <a:buChar char="•"/>
            </a:pPr>
            <a:r>
              <a:rPr lang="en-US" sz="1800">
                <a:latin typeface="Arial"/>
                <a:ea typeface="Arial"/>
                <a:cs typeface="Arial"/>
                <a:sym typeface="Arial"/>
              </a:rPr>
              <a:t>Browse, search, and filter blog posts by topic.</a:t>
            </a:r>
            <a:endParaRPr sz="1800">
              <a:latin typeface="Arial"/>
              <a:ea typeface="Arial"/>
              <a:cs typeface="Arial"/>
              <a:sym typeface="Arial"/>
            </a:endParaRPr>
          </a:p>
          <a:p>
            <a:pPr indent="-107949" lvl="1" marL="548640" rtl="0" algn="l">
              <a:lnSpc>
                <a:spcPct val="114722"/>
              </a:lnSpc>
              <a:spcBef>
                <a:spcPts val="5"/>
              </a:spcBef>
              <a:spcAft>
                <a:spcPts val="0"/>
              </a:spcAft>
              <a:buSzPts val="1700"/>
              <a:buFont typeface="Arial"/>
              <a:buChar char="•"/>
            </a:pPr>
            <a:r>
              <a:rPr lang="en-US" sz="1800">
                <a:latin typeface="Arial"/>
                <a:ea typeface="Arial"/>
                <a:cs typeface="Arial"/>
                <a:sym typeface="Arial"/>
              </a:rPr>
              <a:t>Supports comments and discussions on posts.</a:t>
            </a:r>
            <a:endParaRPr sz="1800">
              <a:latin typeface="Arial"/>
              <a:ea typeface="Arial"/>
              <a:cs typeface="Arial"/>
              <a:sym typeface="Arial"/>
            </a:endParaRPr>
          </a:p>
          <a:p>
            <a:pPr indent="-193675" lvl="0" marL="294005" rtl="0" algn="l">
              <a:lnSpc>
                <a:spcPct val="114722"/>
              </a:lnSpc>
              <a:spcBef>
                <a:spcPts val="0"/>
              </a:spcBef>
              <a:spcAft>
                <a:spcPts val="0"/>
              </a:spcAft>
              <a:buSzPts val="1700"/>
              <a:buFont typeface="Arial"/>
              <a:buAutoNum type="arabicPeriod" startAt="4"/>
            </a:pPr>
            <a:r>
              <a:rPr b="1" lang="en-US" sz="1800">
                <a:latin typeface="Arial"/>
                <a:ea typeface="Arial"/>
                <a:cs typeface="Arial"/>
                <a:sym typeface="Arial"/>
              </a:rPr>
              <a:t>Code Enhancer:</a:t>
            </a:r>
            <a:endParaRPr sz="1800">
              <a:latin typeface="Arial"/>
              <a:ea typeface="Arial"/>
              <a:cs typeface="Arial"/>
              <a:sym typeface="Arial"/>
            </a:endParaRPr>
          </a:p>
          <a:p>
            <a:pPr indent="-413384" lvl="1" marL="516890" rtl="0" algn="l">
              <a:lnSpc>
                <a:spcPct val="100000"/>
              </a:lnSpc>
              <a:spcBef>
                <a:spcPts val="200"/>
              </a:spcBef>
              <a:spcAft>
                <a:spcPts val="0"/>
              </a:spcAft>
              <a:buSzPts val="1800"/>
              <a:buFont typeface="Arial"/>
              <a:buChar char="•"/>
            </a:pPr>
            <a:r>
              <a:rPr lang="en-US" sz="1600">
                <a:latin typeface="Arial"/>
                <a:ea typeface="Arial"/>
                <a:cs typeface="Arial"/>
                <a:sym typeface="Arial"/>
              </a:rPr>
              <a:t>Users can enhances their code.</a:t>
            </a:r>
            <a:endParaRPr sz="1600">
              <a:latin typeface="Arial"/>
              <a:ea typeface="Arial"/>
              <a:cs typeface="Arial"/>
              <a:sym typeface="Arial"/>
            </a:endParaRPr>
          </a:p>
          <a:p>
            <a:pPr indent="-401320" lvl="1" marL="504825" rtl="0" algn="l">
              <a:lnSpc>
                <a:spcPct val="100000"/>
              </a:lnSpc>
              <a:spcBef>
                <a:spcPts val="50"/>
              </a:spcBef>
              <a:spcAft>
                <a:spcPts val="0"/>
              </a:spcAft>
              <a:buSzPts val="1600"/>
              <a:buFont typeface="Arial"/>
              <a:buChar char="•"/>
            </a:pPr>
            <a:r>
              <a:rPr lang="en-US" sz="1600">
                <a:latin typeface="Arial"/>
                <a:ea typeface="Arial"/>
                <a:cs typeface="Arial"/>
                <a:sym typeface="Arial"/>
              </a:rPr>
              <a:t>Users can efficiently improve theyir codes by giving to it.</a:t>
            </a:r>
            <a:endParaRPr sz="1600">
              <a:latin typeface="Arial"/>
              <a:ea typeface="Arial"/>
              <a:cs typeface="Arial"/>
              <a:sym typeface="Arial"/>
            </a:endParaRPr>
          </a:p>
          <a:p>
            <a:pPr indent="-401320" lvl="1" marL="504825" rtl="0" algn="l">
              <a:lnSpc>
                <a:spcPct val="100000"/>
              </a:lnSpc>
              <a:spcBef>
                <a:spcPts val="0"/>
              </a:spcBef>
              <a:spcAft>
                <a:spcPts val="0"/>
              </a:spcAft>
              <a:buSzPts val="1600"/>
              <a:buFont typeface="Arial"/>
              <a:buChar char="•"/>
            </a:pPr>
            <a:r>
              <a:rPr lang="en-US" sz="1600">
                <a:latin typeface="Arial"/>
                <a:ea typeface="Arial"/>
                <a:cs typeface="Arial"/>
                <a:sym typeface="Arial"/>
              </a:rPr>
              <a:t>Fix the bugs and errors in the code neatly</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type="title"/>
          </p:nvPr>
        </p:nvSpPr>
        <p:spPr>
          <a:xfrm>
            <a:off x="568844" y="1798148"/>
            <a:ext cx="91674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3200">
                <a:latin typeface="Calibri"/>
                <a:ea typeface="Calibri"/>
                <a:cs typeface="Calibri"/>
                <a:sym typeface="Calibri"/>
              </a:rPr>
              <a:t>DEPARTMENT OF COMPUTER SCIENCE &amp; ENGINEERING</a:t>
            </a:r>
            <a:endParaRPr sz="3200">
              <a:latin typeface="Calibri"/>
              <a:ea typeface="Calibri"/>
              <a:cs typeface="Calibri"/>
              <a:sym typeface="Calibri"/>
            </a:endParaRPr>
          </a:p>
        </p:txBody>
      </p:sp>
      <p:sp>
        <p:nvSpPr>
          <p:cNvPr id="63" name="Google Shape;63;p9"/>
          <p:cNvSpPr txBox="1"/>
          <p:nvPr/>
        </p:nvSpPr>
        <p:spPr>
          <a:xfrm>
            <a:off x="568858" y="2442273"/>
            <a:ext cx="11047095" cy="3790950"/>
          </a:xfrm>
          <a:prstGeom prst="rect">
            <a:avLst/>
          </a:prstGeom>
          <a:noFill/>
          <a:ln>
            <a:noFill/>
          </a:ln>
        </p:spPr>
        <p:txBody>
          <a:bodyPr anchorCtr="0" anchor="t" bIns="0" lIns="0" spcFirstLastPara="1" rIns="0" wrap="square" tIns="172700">
            <a:spAutoFit/>
          </a:bodyPr>
          <a:lstStyle/>
          <a:p>
            <a:pPr indent="0" lvl="0" marL="68580" rtl="0" algn="l">
              <a:lnSpc>
                <a:spcPct val="100000"/>
              </a:lnSpc>
              <a:spcBef>
                <a:spcPts val="0"/>
              </a:spcBef>
              <a:spcAft>
                <a:spcPts val="0"/>
              </a:spcAft>
              <a:buNone/>
            </a:pPr>
            <a:r>
              <a:rPr b="1" lang="en-US" sz="2000">
                <a:latin typeface="Calibri"/>
                <a:ea typeface="Calibri"/>
                <a:cs typeface="Calibri"/>
                <a:sym typeface="Calibri"/>
              </a:rPr>
              <a:t>Vision of the Department</a:t>
            </a:r>
            <a:endParaRPr sz="2000">
              <a:latin typeface="Calibri"/>
              <a:ea typeface="Calibri"/>
              <a:cs typeface="Calibri"/>
              <a:sym typeface="Calibri"/>
            </a:endParaRPr>
          </a:p>
          <a:p>
            <a:pPr indent="0" lvl="0" marL="64135" rtl="0" algn="l">
              <a:lnSpc>
                <a:spcPct val="100000"/>
              </a:lnSpc>
              <a:spcBef>
                <a:spcPts val="1140"/>
              </a:spcBef>
              <a:spcAft>
                <a:spcPts val="0"/>
              </a:spcAft>
              <a:buNone/>
            </a:pPr>
            <a:r>
              <a:rPr lang="en-US" sz="1800">
                <a:latin typeface="Calibri"/>
                <a:ea typeface="Calibri"/>
                <a:cs typeface="Calibri"/>
                <a:sym typeface="Calibri"/>
              </a:rPr>
              <a:t>Creating eminent and ethical leaders in the domain of Computational Sciences through quality professional education</a:t>
            </a:r>
            <a:endParaRPr sz="1800">
              <a:latin typeface="Calibri"/>
              <a:ea typeface="Calibri"/>
              <a:cs typeface="Calibri"/>
              <a:sym typeface="Calibri"/>
            </a:endParaRPr>
          </a:p>
          <a:p>
            <a:pPr indent="0" lvl="0" marL="12700" rtl="0" algn="l">
              <a:lnSpc>
                <a:spcPct val="100000"/>
              </a:lnSpc>
              <a:spcBef>
                <a:spcPts val="1080"/>
              </a:spcBef>
              <a:spcAft>
                <a:spcPts val="0"/>
              </a:spcAft>
              <a:buNone/>
            </a:pPr>
            <a:r>
              <a:rPr lang="en-US" sz="1800">
                <a:latin typeface="Calibri"/>
                <a:ea typeface="Calibri"/>
                <a:cs typeface="Calibri"/>
                <a:sym typeface="Calibri"/>
              </a:rPr>
              <a:t>with a focus on holistic learning and excellence.</a:t>
            </a:r>
            <a:endParaRPr sz="1800">
              <a:latin typeface="Calibri"/>
              <a:ea typeface="Calibri"/>
              <a:cs typeface="Calibri"/>
              <a:sym typeface="Calibri"/>
            </a:endParaRPr>
          </a:p>
          <a:p>
            <a:pPr indent="0" lvl="0" marL="12700" rtl="0" algn="l">
              <a:lnSpc>
                <a:spcPct val="100000"/>
              </a:lnSpc>
              <a:spcBef>
                <a:spcPts val="1080"/>
              </a:spcBef>
              <a:spcAft>
                <a:spcPts val="0"/>
              </a:spcAft>
              <a:buNone/>
            </a:pPr>
            <a:r>
              <a:rPr b="1" lang="en-US" sz="1800">
                <a:latin typeface="Calibri"/>
                <a:ea typeface="Calibri"/>
                <a:cs typeface="Calibri"/>
                <a:sym typeface="Calibri"/>
              </a:rPr>
              <a:t>Mission of the Department</a:t>
            </a:r>
            <a:endParaRPr sz="1800">
              <a:latin typeface="Calibri"/>
              <a:ea typeface="Calibri"/>
              <a:cs typeface="Calibri"/>
              <a:sym typeface="Calibri"/>
            </a:endParaRPr>
          </a:p>
          <a:p>
            <a:pPr indent="-218440" lvl="0" marL="231140" marR="35560" rtl="0" algn="l">
              <a:lnSpc>
                <a:spcPct val="180000"/>
              </a:lnSpc>
              <a:spcBef>
                <a:spcPts val="290"/>
              </a:spcBef>
              <a:spcAft>
                <a:spcPts val="0"/>
              </a:spcAft>
              <a:buSzPts val="1800"/>
              <a:buFont typeface="Calibri"/>
              <a:buChar char="•"/>
            </a:pPr>
            <a:r>
              <a:rPr lang="en-US" sz="1800">
                <a:latin typeface="Calibri"/>
                <a:ea typeface="Calibri"/>
                <a:cs typeface="Calibri"/>
                <a:sym typeface="Calibri"/>
              </a:rPr>
              <a:t>To create technically competent and ethically conscious graduates in the field of Computer Science and Engineering by encouraging holistic learning and excellence.</a:t>
            </a:r>
            <a:endParaRPr sz="1800">
              <a:latin typeface="Calibri"/>
              <a:ea typeface="Calibri"/>
              <a:cs typeface="Calibri"/>
              <a:sym typeface="Calibri"/>
            </a:endParaRPr>
          </a:p>
          <a:p>
            <a:pPr indent="-165735" lvl="0" marL="178435" rtl="0" algn="l">
              <a:lnSpc>
                <a:spcPct val="100000"/>
              </a:lnSpc>
              <a:spcBef>
                <a:spcPts val="790"/>
              </a:spcBef>
              <a:spcAft>
                <a:spcPts val="0"/>
              </a:spcAft>
              <a:buSzPts val="1800"/>
              <a:buFont typeface="Calibri"/>
              <a:buChar char="•"/>
            </a:pPr>
            <a:r>
              <a:rPr lang="en-US" sz="1800">
                <a:latin typeface="Calibri"/>
                <a:ea typeface="Calibri"/>
                <a:cs typeface="Calibri"/>
                <a:sym typeface="Calibri"/>
              </a:rPr>
              <a:t>To prepare students for careers in Industry, Academia and the Government.</a:t>
            </a:r>
            <a:endParaRPr sz="1800">
              <a:latin typeface="Calibri"/>
              <a:ea typeface="Calibri"/>
              <a:cs typeface="Calibri"/>
              <a:sym typeface="Calibri"/>
            </a:endParaRPr>
          </a:p>
          <a:p>
            <a:pPr indent="-165735" lvl="0" marL="178435" rtl="0" algn="l">
              <a:lnSpc>
                <a:spcPct val="100000"/>
              </a:lnSpc>
              <a:spcBef>
                <a:spcPts val="1080"/>
              </a:spcBef>
              <a:spcAft>
                <a:spcPts val="0"/>
              </a:spcAft>
              <a:buSzPts val="1800"/>
              <a:buFont typeface="Calibri"/>
              <a:buChar char="•"/>
            </a:pPr>
            <a:r>
              <a:rPr lang="en-US" sz="1800">
                <a:latin typeface="Calibri"/>
                <a:ea typeface="Calibri"/>
                <a:cs typeface="Calibri"/>
                <a:sym typeface="Calibri"/>
              </a:rPr>
              <a:t>To instill Entrepreneurial Orientation and research motivation among the students of the department.</a:t>
            </a:r>
            <a:endParaRPr sz="1800">
              <a:latin typeface="Calibri"/>
              <a:ea typeface="Calibri"/>
              <a:cs typeface="Calibri"/>
              <a:sym typeface="Calibri"/>
            </a:endParaRPr>
          </a:p>
          <a:p>
            <a:pPr indent="-167005" lvl="1" marL="231140" rtl="0" algn="l">
              <a:lnSpc>
                <a:spcPct val="100000"/>
              </a:lnSpc>
              <a:spcBef>
                <a:spcPts val="1085"/>
              </a:spcBef>
              <a:spcAft>
                <a:spcPts val="0"/>
              </a:spcAft>
              <a:buSzPts val="1800"/>
              <a:buFont typeface="Calibri"/>
              <a:buChar char="•"/>
            </a:pPr>
            <a:r>
              <a:rPr lang="en-US" sz="1800">
                <a:latin typeface="Calibri"/>
                <a:ea typeface="Calibri"/>
                <a:cs typeface="Calibri"/>
                <a:sym typeface="Calibri"/>
              </a:rPr>
              <a:t>To emerge as a leader in education in the region by encouraging teaching, learning, industry and societal connect.</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808736" y="1666493"/>
            <a:ext cx="1014984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SRS DOCUMENT(Non-Function Requirements)</a:t>
            </a:r>
            <a:endParaRPr/>
          </a:p>
        </p:txBody>
      </p:sp>
      <p:sp>
        <p:nvSpPr>
          <p:cNvPr id="193" name="Google Shape;193;p27"/>
          <p:cNvSpPr txBox="1"/>
          <p:nvPr/>
        </p:nvSpPr>
        <p:spPr>
          <a:xfrm>
            <a:off x="640181" y="2396744"/>
            <a:ext cx="9229725" cy="3867150"/>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SzPts val="1800"/>
              <a:buFont typeface="Arial"/>
              <a:buAutoNum type="arabicPeriod"/>
            </a:pPr>
            <a:r>
              <a:rPr b="1" lang="en-US" sz="1800">
                <a:latin typeface="Arial"/>
                <a:ea typeface="Arial"/>
                <a:cs typeface="Arial"/>
                <a:sym typeface="Arial"/>
              </a:rPr>
              <a:t>Performance:</a:t>
            </a:r>
            <a:endParaRPr sz="1800">
              <a:latin typeface="Arial"/>
              <a:ea typeface="Arial"/>
              <a:cs typeface="Arial"/>
              <a:sym typeface="Arial"/>
            </a:endParaRPr>
          </a:p>
          <a:p>
            <a:pPr indent="0" lvl="0" marL="12700" marR="5547360" rtl="0" algn="l">
              <a:lnSpc>
                <a:spcPct val="100000"/>
              </a:lnSpc>
              <a:spcBef>
                <a:spcPts val="0"/>
              </a:spcBef>
              <a:spcAft>
                <a:spcPts val="0"/>
              </a:spcAft>
              <a:buNone/>
            </a:pPr>
            <a:r>
              <a:rPr lang="en-US" sz="1800">
                <a:latin typeface="Arial"/>
                <a:ea typeface="Arial"/>
                <a:cs typeface="Arial"/>
                <a:sym typeface="Arial"/>
              </a:rPr>
              <a:t>System response time: &lt;2 seconds. Chatbot response time: &lt;5 seconds.</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Blog page loading time: &lt;3 seconds, even with large content.</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Support up to 1000 simultaneous users without performance degradation.</a:t>
            </a:r>
            <a:endParaRPr sz="1800">
              <a:latin typeface="Arial"/>
              <a:ea typeface="Arial"/>
              <a:cs typeface="Arial"/>
              <a:sym typeface="Arial"/>
            </a:endParaRPr>
          </a:p>
          <a:p>
            <a:pPr indent="-342265" lvl="0" marL="354965" rtl="0" algn="l">
              <a:lnSpc>
                <a:spcPct val="100000"/>
              </a:lnSpc>
              <a:spcBef>
                <a:spcPts val="0"/>
              </a:spcBef>
              <a:spcAft>
                <a:spcPts val="0"/>
              </a:spcAft>
              <a:buSzPts val="1800"/>
              <a:buFont typeface="Arial"/>
              <a:buAutoNum type="arabicPeriod" startAt="2"/>
            </a:pPr>
            <a:r>
              <a:rPr b="1" lang="en-US" sz="1800">
                <a:latin typeface="Arial"/>
                <a:ea typeface="Arial"/>
                <a:cs typeface="Arial"/>
                <a:sym typeface="Arial"/>
              </a:rPr>
              <a:t>Security:</a:t>
            </a:r>
            <a:endParaRPr sz="1800">
              <a:latin typeface="Arial"/>
              <a:ea typeface="Arial"/>
              <a:cs typeface="Arial"/>
              <a:sym typeface="Arial"/>
            </a:endParaRPr>
          </a:p>
          <a:p>
            <a:pPr indent="0" lvl="0" marL="12700" marR="3091180" rtl="0" algn="l">
              <a:lnSpc>
                <a:spcPct val="100000"/>
              </a:lnSpc>
              <a:spcBef>
                <a:spcPts val="0"/>
              </a:spcBef>
              <a:spcAft>
                <a:spcPts val="0"/>
              </a:spcAft>
              <a:buNone/>
            </a:pPr>
            <a:r>
              <a:rPr lang="en-US" sz="1800">
                <a:latin typeface="Arial"/>
                <a:ea typeface="Arial"/>
                <a:cs typeface="Arial"/>
                <a:sym typeface="Arial"/>
              </a:rPr>
              <a:t>Encryption for user authentication and data transmission. Secure storage of user passwords using hashing algorithms. Secure encryption for user interactions with the chatbot.</a:t>
            </a:r>
            <a:endParaRPr sz="1800">
              <a:latin typeface="Arial"/>
              <a:ea typeface="Arial"/>
              <a:cs typeface="Arial"/>
              <a:sym typeface="Arial"/>
            </a:endParaRPr>
          </a:p>
          <a:p>
            <a:pPr indent="0" lvl="0" marL="12700" rtl="0" algn="l">
              <a:lnSpc>
                <a:spcPct val="100000"/>
              </a:lnSpc>
              <a:spcBef>
                <a:spcPts val="5"/>
              </a:spcBef>
              <a:spcAft>
                <a:spcPts val="0"/>
              </a:spcAft>
              <a:buNone/>
            </a:pPr>
            <a:r>
              <a:rPr lang="en-US" sz="1800">
                <a:latin typeface="Arial"/>
                <a:ea typeface="Arial"/>
                <a:cs typeface="Arial"/>
                <a:sym typeface="Arial"/>
              </a:rPr>
              <a:t>Moderation of user comments on the blog page to prevent spam and inappropriate content.</a:t>
            </a:r>
            <a:endParaRPr sz="1800">
              <a:latin typeface="Arial"/>
              <a:ea typeface="Arial"/>
              <a:cs typeface="Arial"/>
              <a:sym typeface="Arial"/>
            </a:endParaRPr>
          </a:p>
          <a:p>
            <a:pPr indent="-342265" lvl="0" marL="354965" rtl="0" algn="l">
              <a:lnSpc>
                <a:spcPct val="100000"/>
              </a:lnSpc>
              <a:spcBef>
                <a:spcPts val="0"/>
              </a:spcBef>
              <a:spcAft>
                <a:spcPts val="0"/>
              </a:spcAft>
              <a:buSzPts val="1800"/>
              <a:buFont typeface="Arial"/>
              <a:buAutoNum type="arabicPeriod" startAt="3"/>
            </a:pPr>
            <a:r>
              <a:rPr b="1" lang="en-US" sz="1800">
                <a:latin typeface="Arial"/>
                <a:ea typeface="Arial"/>
                <a:cs typeface="Arial"/>
                <a:sym typeface="Arial"/>
              </a:rPr>
              <a:t>Usability:</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Intuitive and easy-to-navigate user interface.</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Clear instructions for interaction with the chatbot interface.</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latin typeface="Arial"/>
                <a:ea typeface="Arial"/>
                <a:cs typeface="Arial"/>
                <a:sym typeface="Arial"/>
              </a:rPr>
              <a:t>Accessibility across multiple devices: desktops, tablets, and smartphones.</a:t>
            </a:r>
            <a:endParaRPr sz="18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808736" y="1666493"/>
            <a:ext cx="1014984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SRS DOCUMENT(Non-Function Requirements)</a:t>
            </a:r>
            <a:endParaRPr/>
          </a:p>
        </p:txBody>
      </p:sp>
      <p:sp>
        <p:nvSpPr>
          <p:cNvPr id="199" name="Google Shape;199;p28"/>
          <p:cNvSpPr txBox="1"/>
          <p:nvPr/>
        </p:nvSpPr>
        <p:spPr>
          <a:xfrm>
            <a:off x="548436" y="2434208"/>
            <a:ext cx="10224900" cy="3400500"/>
          </a:xfrm>
          <a:prstGeom prst="rect">
            <a:avLst/>
          </a:prstGeom>
          <a:noFill/>
          <a:ln>
            <a:noFill/>
          </a:ln>
        </p:spPr>
        <p:txBody>
          <a:bodyPr anchorCtr="0" anchor="t" bIns="0" lIns="0" spcFirstLastPara="1" rIns="0" wrap="square" tIns="13325">
            <a:spAutoFit/>
          </a:bodyPr>
          <a:lstStyle/>
          <a:p>
            <a:pPr indent="-214629" lvl="0" marL="224790" rtl="0" algn="l">
              <a:lnSpc>
                <a:spcPct val="100000"/>
              </a:lnSpc>
              <a:spcBef>
                <a:spcPts val="0"/>
              </a:spcBef>
              <a:spcAft>
                <a:spcPts val="0"/>
              </a:spcAft>
              <a:buSzPts val="1900"/>
              <a:buFont typeface="Arial"/>
              <a:buAutoNum type="arabicPeriod" startAt="4"/>
            </a:pPr>
            <a:r>
              <a:rPr b="1" lang="en-US" sz="2000">
                <a:latin typeface="Arial"/>
                <a:ea typeface="Arial"/>
                <a:cs typeface="Arial"/>
                <a:sym typeface="Arial"/>
              </a:rPr>
              <a:t>Reliability:</a:t>
            </a:r>
            <a:endParaRPr sz="2000">
              <a:latin typeface="Arial"/>
              <a:ea typeface="Arial"/>
              <a:cs typeface="Arial"/>
              <a:sym typeface="Arial"/>
            </a:endParaRPr>
          </a:p>
          <a:p>
            <a:pPr indent="0" lvl="0" marL="12700" rtl="0" algn="l">
              <a:lnSpc>
                <a:spcPct val="100000"/>
              </a:lnSpc>
              <a:spcBef>
                <a:spcPts val="0"/>
              </a:spcBef>
              <a:spcAft>
                <a:spcPts val="0"/>
              </a:spcAft>
              <a:buNone/>
            </a:pPr>
            <a:r>
              <a:rPr lang="en-US" sz="2000">
                <a:latin typeface="Arial"/>
                <a:ea typeface="Arial"/>
                <a:cs typeface="Arial"/>
                <a:sym typeface="Arial"/>
              </a:rPr>
              <a:t>System uptime: ≥99.9%.</a:t>
            </a:r>
            <a:endParaRPr sz="2000">
              <a:latin typeface="Arial"/>
              <a:ea typeface="Arial"/>
              <a:cs typeface="Arial"/>
              <a:sym typeface="Arial"/>
            </a:endParaRPr>
          </a:p>
          <a:p>
            <a:pPr indent="0" lvl="0" marL="12700" rtl="0" algn="l">
              <a:lnSpc>
                <a:spcPct val="100000"/>
              </a:lnSpc>
              <a:spcBef>
                <a:spcPts val="0"/>
              </a:spcBef>
              <a:spcAft>
                <a:spcPts val="0"/>
              </a:spcAft>
              <a:buNone/>
            </a:pPr>
            <a:r>
              <a:rPr lang="en-US" sz="2000">
                <a:latin typeface="Arial"/>
                <a:ea typeface="Arial"/>
                <a:cs typeface="Arial"/>
                <a:sym typeface="Arial"/>
              </a:rPr>
              <a:t>Chatbot fallback mechanism in case of failure.</a:t>
            </a:r>
            <a:endParaRPr sz="2000">
              <a:latin typeface="Arial"/>
              <a:ea typeface="Arial"/>
              <a:cs typeface="Arial"/>
              <a:sym typeface="Arial"/>
            </a:endParaRPr>
          </a:p>
          <a:p>
            <a:pPr indent="0" lvl="0" marL="12700" marR="2950845" rtl="0" algn="l">
              <a:lnSpc>
                <a:spcPct val="100000"/>
              </a:lnSpc>
              <a:spcBef>
                <a:spcPts val="0"/>
              </a:spcBef>
              <a:spcAft>
                <a:spcPts val="0"/>
              </a:spcAft>
              <a:buNone/>
            </a:pPr>
            <a:r>
              <a:rPr lang="en-US" sz="2000">
                <a:latin typeface="Arial"/>
                <a:ea typeface="Arial"/>
                <a:cs typeface="Arial"/>
                <a:sym typeface="Arial"/>
              </a:rPr>
              <a:t>Regular updates on the blog page to maintain user engagement. Regular backup of user data to prevent loss.</a:t>
            </a:r>
            <a:endParaRPr sz="2000">
              <a:latin typeface="Arial"/>
              <a:ea typeface="Arial"/>
              <a:cs typeface="Arial"/>
              <a:sym typeface="Arial"/>
            </a:endParaRPr>
          </a:p>
          <a:p>
            <a:pPr indent="0" lvl="0" marL="12700" marR="2950845" rtl="0" algn="l">
              <a:lnSpc>
                <a:spcPct val="100000"/>
              </a:lnSpc>
              <a:spcBef>
                <a:spcPts val="0"/>
              </a:spcBef>
              <a:spcAft>
                <a:spcPts val="0"/>
              </a:spcAft>
              <a:buNone/>
            </a:pPr>
            <a:r>
              <a:t/>
            </a:r>
            <a:endParaRPr sz="2000"/>
          </a:p>
          <a:p>
            <a:pPr indent="-214629" lvl="0" marL="224790" rtl="0" algn="l">
              <a:lnSpc>
                <a:spcPct val="100000"/>
              </a:lnSpc>
              <a:spcBef>
                <a:spcPts val="0"/>
              </a:spcBef>
              <a:spcAft>
                <a:spcPts val="0"/>
              </a:spcAft>
              <a:buSzPts val="1900"/>
              <a:buFont typeface="Arial"/>
              <a:buAutoNum type="arabicPeriod" startAt="5"/>
            </a:pPr>
            <a:r>
              <a:rPr b="1" lang="en-US" sz="2000">
                <a:latin typeface="Arial"/>
                <a:ea typeface="Arial"/>
                <a:cs typeface="Arial"/>
                <a:sym typeface="Arial"/>
              </a:rPr>
              <a:t>Scalability:</a:t>
            </a:r>
            <a:endParaRPr sz="2000">
              <a:latin typeface="Arial"/>
              <a:ea typeface="Arial"/>
              <a:cs typeface="Arial"/>
              <a:sym typeface="Arial"/>
            </a:endParaRPr>
          </a:p>
          <a:p>
            <a:pPr indent="0" lvl="0" marL="12700" rtl="0" algn="l">
              <a:lnSpc>
                <a:spcPct val="100000"/>
              </a:lnSpc>
              <a:spcBef>
                <a:spcPts val="0"/>
              </a:spcBef>
              <a:spcAft>
                <a:spcPts val="0"/>
              </a:spcAft>
              <a:buNone/>
            </a:pPr>
            <a:r>
              <a:rPr lang="en-US" sz="2000">
                <a:latin typeface="Arial"/>
                <a:ea typeface="Arial"/>
                <a:cs typeface="Arial"/>
                <a:sym typeface="Arial"/>
              </a:rPr>
              <a:t>System architecture designed for future scalability.</a:t>
            </a:r>
            <a:endParaRPr sz="2000">
              <a:latin typeface="Arial"/>
              <a:ea typeface="Arial"/>
              <a:cs typeface="Arial"/>
              <a:sym typeface="Arial"/>
            </a:endParaRPr>
          </a:p>
          <a:p>
            <a:pPr indent="0" lvl="0" marL="12700" rtl="0" algn="l">
              <a:lnSpc>
                <a:spcPct val="100000"/>
              </a:lnSpc>
              <a:spcBef>
                <a:spcPts val="5"/>
              </a:spcBef>
              <a:spcAft>
                <a:spcPts val="0"/>
              </a:spcAft>
              <a:buNone/>
            </a:pPr>
            <a:r>
              <a:rPr lang="en-US" sz="2000">
                <a:latin typeface="Arial"/>
                <a:ea typeface="Arial"/>
                <a:cs typeface="Arial"/>
                <a:sym typeface="Arial"/>
              </a:rPr>
              <a:t>Ability to handle increased users and data without major modifications.</a:t>
            </a:r>
            <a:endParaRPr sz="2000">
              <a:latin typeface="Arial"/>
              <a:ea typeface="Arial"/>
              <a:cs typeface="Arial"/>
              <a:sym typeface="Arial"/>
            </a:endParaRPr>
          </a:p>
          <a:p>
            <a:pPr indent="0" lvl="0" marL="12700" rtl="0" algn="l">
              <a:lnSpc>
                <a:spcPct val="100000"/>
              </a:lnSpc>
              <a:spcBef>
                <a:spcPts val="0"/>
              </a:spcBef>
              <a:spcAft>
                <a:spcPts val="0"/>
              </a:spcAft>
              <a:buNone/>
            </a:pPr>
            <a:r>
              <a:rPr lang="en-US" sz="2000">
                <a:latin typeface="Arial"/>
                <a:ea typeface="Arial"/>
                <a:cs typeface="Arial"/>
                <a:sym typeface="Arial"/>
              </a:rPr>
              <a:t>Chatbot capable of managing growing user queries without performance issues.</a:t>
            </a:r>
            <a:endParaRPr sz="2000">
              <a:latin typeface="Arial"/>
              <a:ea typeface="Arial"/>
              <a:cs typeface="Arial"/>
              <a:sym typeface="Arial"/>
            </a:endParaRPr>
          </a:p>
          <a:p>
            <a:pPr indent="0" lvl="0" marL="12700" rtl="0" algn="l">
              <a:lnSpc>
                <a:spcPct val="100000"/>
              </a:lnSpc>
              <a:spcBef>
                <a:spcPts val="0"/>
              </a:spcBef>
              <a:spcAft>
                <a:spcPts val="0"/>
              </a:spcAft>
              <a:buNone/>
            </a:pPr>
            <a:r>
              <a:rPr lang="en-US" sz="2000">
                <a:latin typeface="Arial"/>
                <a:ea typeface="Arial"/>
                <a:cs typeface="Arial"/>
                <a:sym typeface="Arial"/>
              </a:rPr>
              <a:t>Blog page supports growing content and user comments without performance degradation.</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808736" y="1666493"/>
            <a:ext cx="1014984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LIFE CYCLE TO BE FOLLOWED</a:t>
            </a:r>
            <a:endParaRPr/>
          </a:p>
        </p:txBody>
      </p:sp>
      <p:grpSp>
        <p:nvGrpSpPr>
          <p:cNvPr id="205" name="Google Shape;205;p29"/>
          <p:cNvGrpSpPr/>
          <p:nvPr/>
        </p:nvGrpSpPr>
        <p:grpSpPr>
          <a:xfrm>
            <a:off x="2004060" y="2311905"/>
            <a:ext cx="7844028" cy="4450080"/>
            <a:chOff x="2004060" y="2311905"/>
            <a:chExt cx="7844028" cy="4450080"/>
          </a:xfrm>
        </p:grpSpPr>
        <p:pic>
          <p:nvPicPr>
            <p:cNvPr id="206" name="Google Shape;206;p29"/>
            <p:cNvPicPr preferRelativeResize="0"/>
            <p:nvPr/>
          </p:nvPicPr>
          <p:blipFill rotWithShape="1">
            <a:blip r:embed="rId3">
              <a:alphaModFix/>
            </a:blip>
            <a:srcRect b="0" l="0" r="0" t="0"/>
            <a:stretch/>
          </p:blipFill>
          <p:spPr>
            <a:xfrm>
              <a:off x="2004060" y="2311905"/>
              <a:ext cx="7844028" cy="4450080"/>
            </a:xfrm>
            <a:prstGeom prst="rect">
              <a:avLst/>
            </a:prstGeom>
            <a:noFill/>
            <a:ln>
              <a:noFill/>
            </a:ln>
          </p:spPr>
        </p:pic>
        <p:sp>
          <p:nvSpPr>
            <p:cNvPr id="207" name="Google Shape;207;p29"/>
            <p:cNvSpPr/>
            <p:nvPr/>
          </p:nvSpPr>
          <p:spPr>
            <a:xfrm>
              <a:off x="8575548" y="2368295"/>
              <a:ext cx="1272540" cy="250190"/>
            </a:xfrm>
            <a:custGeom>
              <a:rect b="b" l="l" r="r" t="t"/>
              <a:pathLst>
                <a:path extrusionOk="0" h="250189" w="1272540">
                  <a:moveTo>
                    <a:pt x="1272540" y="0"/>
                  </a:moveTo>
                  <a:lnTo>
                    <a:pt x="0" y="0"/>
                  </a:lnTo>
                  <a:lnTo>
                    <a:pt x="0" y="249936"/>
                  </a:lnTo>
                  <a:lnTo>
                    <a:pt x="1272540" y="249936"/>
                  </a:lnTo>
                  <a:lnTo>
                    <a:pt x="1272540" y="0"/>
                  </a:lnTo>
                  <a:close/>
                </a:path>
              </a:pathLst>
            </a:custGeom>
            <a:solidFill>
              <a:srgbClr val="ECEC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605785" y="1439417"/>
            <a:ext cx="547751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LIFE CYCLE TO BE FOLLOWED</a:t>
            </a:r>
            <a:endParaRPr/>
          </a:p>
        </p:txBody>
      </p:sp>
      <p:sp>
        <p:nvSpPr>
          <p:cNvPr id="213" name="Google Shape;213;p30"/>
          <p:cNvSpPr txBox="1"/>
          <p:nvPr/>
        </p:nvSpPr>
        <p:spPr>
          <a:xfrm>
            <a:off x="117825" y="2104175"/>
            <a:ext cx="12113400" cy="4486200"/>
          </a:xfrm>
          <a:prstGeom prst="rect">
            <a:avLst/>
          </a:prstGeom>
          <a:noFill/>
          <a:ln>
            <a:noFill/>
          </a:ln>
        </p:spPr>
        <p:txBody>
          <a:bodyPr anchorCtr="0" anchor="t" bIns="0" lIns="0" spcFirstLastPara="1" rIns="0" wrap="square" tIns="13325">
            <a:spAutoFit/>
          </a:bodyPr>
          <a:lstStyle/>
          <a:p>
            <a:pPr indent="-273050" lvl="0" marL="297815" marR="5080" rtl="0" algn="l">
              <a:lnSpc>
                <a:spcPct val="100000"/>
              </a:lnSpc>
              <a:spcBef>
                <a:spcPts val="0"/>
              </a:spcBef>
              <a:spcAft>
                <a:spcPts val="0"/>
              </a:spcAft>
              <a:buSzPts val="1800"/>
              <a:buFont typeface="Noto Sans Symbols"/>
              <a:buChar char="❑"/>
            </a:pPr>
            <a:r>
              <a:rPr b="1" lang="en-US" sz="1800" u="sng"/>
              <a:t>Agile follows iterative development</a:t>
            </a:r>
            <a:r>
              <a:rPr lang="en-US" sz="1800">
                <a:latin typeface="Arial"/>
                <a:ea typeface="Arial"/>
                <a:cs typeface="Arial"/>
                <a:sym typeface="Arial"/>
              </a:rPr>
              <a:t> enabling the coding language flashcard app to evolve gradually and 	by breaking down development into smaller manageable iteration,agile helps mitigate risks associated 	with building complex system like coding language app.</a:t>
            </a:r>
            <a:endParaRPr sz="1800">
              <a:latin typeface="Arial"/>
              <a:ea typeface="Arial"/>
              <a:cs typeface="Arial"/>
              <a:sym typeface="Arial"/>
            </a:endParaRPr>
          </a:p>
          <a:p>
            <a:pPr indent="0" lvl="0" marL="0" rtl="0" algn="l">
              <a:lnSpc>
                <a:spcPct val="100000"/>
              </a:lnSpc>
              <a:spcBef>
                <a:spcPts val="100"/>
              </a:spcBef>
              <a:spcAft>
                <a:spcPts val="0"/>
              </a:spcAft>
              <a:buSzPts val="2000"/>
              <a:buFont typeface="Noto Sans Symbols"/>
              <a:buNone/>
            </a:pPr>
            <a:r>
              <a:t/>
            </a:r>
            <a:endParaRPr sz="1800">
              <a:latin typeface="Arial"/>
              <a:ea typeface="Arial"/>
              <a:cs typeface="Arial"/>
              <a:sym typeface="Arial"/>
            </a:endParaRPr>
          </a:p>
          <a:p>
            <a:pPr indent="-273050" lvl="0" marL="297815" marR="415925" rtl="0" algn="just">
              <a:lnSpc>
                <a:spcPct val="100000"/>
              </a:lnSpc>
              <a:spcBef>
                <a:spcPts val="0"/>
              </a:spcBef>
              <a:spcAft>
                <a:spcPts val="0"/>
              </a:spcAft>
              <a:buSzPts val="1800"/>
              <a:buFont typeface="Noto Sans Symbols"/>
              <a:buChar char="❑"/>
            </a:pPr>
            <a:r>
              <a:rPr b="1" lang="en-US" sz="1800" u="sng"/>
              <a:t>Agile methodologies encourage community collaboration</a:t>
            </a:r>
            <a:r>
              <a:rPr lang="en-US" sz="1800">
                <a:latin typeface="Arial"/>
                <a:ea typeface="Arial"/>
                <a:cs typeface="Arial"/>
                <a:sym typeface="Arial"/>
              </a:rPr>
              <a:t> and contributions to the app's content and 	features.In the app there is separate blog page where users can contribute their knowledge to other 	users and development team.</a:t>
            </a:r>
            <a:endParaRPr sz="1800">
              <a:latin typeface="Arial"/>
              <a:ea typeface="Arial"/>
              <a:cs typeface="Arial"/>
              <a:sym typeface="Arial"/>
            </a:endParaRPr>
          </a:p>
          <a:p>
            <a:pPr indent="0" lvl="0" marL="0" rtl="0" algn="l">
              <a:lnSpc>
                <a:spcPct val="100000"/>
              </a:lnSpc>
              <a:spcBef>
                <a:spcPts val="105"/>
              </a:spcBef>
              <a:spcAft>
                <a:spcPts val="0"/>
              </a:spcAft>
              <a:buSzPts val="2000"/>
              <a:buFont typeface="Noto Sans Symbols"/>
              <a:buNone/>
            </a:pPr>
            <a:r>
              <a:t/>
            </a:r>
            <a:endParaRPr sz="1800">
              <a:latin typeface="Arial"/>
              <a:ea typeface="Arial"/>
              <a:cs typeface="Arial"/>
              <a:sym typeface="Arial"/>
            </a:endParaRPr>
          </a:p>
          <a:p>
            <a:pPr indent="-274319" lvl="0" marL="299085" marR="301625" rtl="0" algn="l">
              <a:lnSpc>
                <a:spcPct val="100000"/>
              </a:lnSpc>
              <a:spcBef>
                <a:spcPts val="0"/>
              </a:spcBef>
              <a:spcAft>
                <a:spcPts val="0"/>
              </a:spcAft>
              <a:buSzPts val="1800"/>
              <a:buFont typeface="Noto Sans Symbols"/>
              <a:buChar char="❑"/>
            </a:pPr>
            <a:r>
              <a:rPr b="1" lang="en-US" sz="1800" u="sng"/>
              <a:t>Agile enables quick response to changing preferences</a:t>
            </a:r>
            <a:r>
              <a:rPr b="1" lang="en-US" sz="1800"/>
              <a:t> </a:t>
            </a:r>
            <a:r>
              <a:rPr lang="en-US" sz="1800">
                <a:latin typeface="Arial"/>
                <a:ea typeface="Arial"/>
                <a:cs typeface="Arial"/>
                <a:sym typeface="Arial"/>
              </a:rPr>
              <a:t>,as we know new coding languages are developing day by day so regular updates are needed in the coding app questions and technological advancements like AI chatboat are brought into the app.</a:t>
            </a:r>
            <a:endParaRPr sz="1800">
              <a:latin typeface="Arial"/>
              <a:ea typeface="Arial"/>
              <a:cs typeface="Arial"/>
              <a:sym typeface="Arial"/>
            </a:endParaRPr>
          </a:p>
          <a:p>
            <a:pPr indent="0" lvl="0" marL="0" rtl="0" algn="l">
              <a:lnSpc>
                <a:spcPct val="100000"/>
              </a:lnSpc>
              <a:spcBef>
                <a:spcPts val="100"/>
              </a:spcBef>
              <a:spcAft>
                <a:spcPts val="0"/>
              </a:spcAft>
              <a:buSzPts val="2000"/>
              <a:buFont typeface="Noto Sans Symbols"/>
              <a:buNone/>
            </a:pPr>
            <a:r>
              <a:t/>
            </a:r>
            <a:endParaRPr sz="1800">
              <a:latin typeface="Arial"/>
              <a:ea typeface="Arial"/>
              <a:cs typeface="Arial"/>
              <a:sym typeface="Arial"/>
            </a:endParaRPr>
          </a:p>
          <a:p>
            <a:pPr indent="-273685" lvl="0" marL="299085" rtl="0" algn="l">
              <a:lnSpc>
                <a:spcPct val="100000"/>
              </a:lnSpc>
              <a:spcBef>
                <a:spcPts val="0"/>
              </a:spcBef>
              <a:spcAft>
                <a:spcPts val="0"/>
              </a:spcAft>
              <a:buSzPts val="1800"/>
              <a:buFont typeface="Noto Sans Symbols"/>
              <a:buChar char="❑"/>
            </a:pPr>
            <a:r>
              <a:rPr b="1" lang="en-US" sz="1800" u="sng"/>
              <a:t>Agile methodologies facilitate the integration of gamification elements into the app</a:t>
            </a:r>
            <a:r>
              <a:rPr lang="en-US" sz="1800">
                <a:latin typeface="Arial"/>
                <a:ea typeface="Arial"/>
                <a:cs typeface="Arial"/>
                <a:sym typeface="Arial"/>
              </a:rPr>
              <a:t>, such as scores,</a:t>
            </a:r>
            <a:endParaRPr sz="1800">
              <a:latin typeface="Arial"/>
              <a:ea typeface="Arial"/>
              <a:cs typeface="Arial"/>
              <a:sym typeface="Arial"/>
            </a:endParaRPr>
          </a:p>
          <a:p>
            <a:pPr indent="0" lvl="0" marL="299085" rtl="0" algn="l">
              <a:lnSpc>
                <a:spcPct val="100000"/>
              </a:lnSpc>
              <a:spcBef>
                <a:spcPts val="0"/>
              </a:spcBef>
              <a:spcAft>
                <a:spcPts val="0"/>
              </a:spcAft>
              <a:buNone/>
            </a:pPr>
            <a:r>
              <a:rPr lang="en-US" sz="1800">
                <a:latin typeface="Arial"/>
                <a:ea typeface="Arial"/>
                <a:cs typeface="Arial"/>
                <a:sym typeface="Arial"/>
              </a:rPr>
              <a:t>achievements, leaderboards, and progress users can select the difficulty level of questions in the app.</a:t>
            </a:r>
            <a:endParaRPr sz="1800">
              <a:latin typeface="Arial"/>
              <a:ea typeface="Arial"/>
              <a:cs typeface="Arial"/>
              <a:sym typeface="Arial"/>
            </a:endParaRPr>
          </a:p>
          <a:p>
            <a:pPr indent="-274319" lvl="0" marL="299085" marR="268605" rtl="0" algn="l">
              <a:lnSpc>
                <a:spcPct val="100000"/>
              </a:lnSpc>
              <a:spcBef>
                <a:spcPts val="5"/>
              </a:spcBef>
              <a:spcAft>
                <a:spcPts val="0"/>
              </a:spcAft>
              <a:buSzPts val="1800"/>
              <a:buFont typeface="Noto Sans Symbols"/>
              <a:buChar char="❑"/>
            </a:pPr>
            <a:r>
              <a:rPr lang="en-US" sz="1800">
                <a:latin typeface="Arial"/>
                <a:ea typeface="Arial"/>
                <a:cs typeface="Arial"/>
                <a:sym typeface="Arial"/>
              </a:rPr>
              <a:t>By harnessing the power of Agile methodology, developers can create app that is dynamic, adaptive, and effective in empowering learners to master programming languages.</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224276" y="1520698"/>
            <a:ext cx="462534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ARCHITECTURE DIAGRAM</a:t>
            </a:r>
            <a:endParaRPr sz="2800"/>
          </a:p>
        </p:txBody>
      </p:sp>
      <p:pic>
        <p:nvPicPr>
          <p:cNvPr id="219" name="Google Shape;219;p31"/>
          <p:cNvPicPr preferRelativeResize="0"/>
          <p:nvPr/>
        </p:nvPicPr>
        <p:blipFill rotWithShape="1">
          <a:blip r:embed="rId3">
            <a:alphaModFix/>
          </a:blip>
          <a:srcRect b="0" l="0" r="0" t="0"/>
          <a:stretch/>
        </p:blipFill>
        <p:spPr>
          <a:xfrm>
            <a:off x="715563" y="2080034"/>
            <a:ext cx="10725012" cy="46159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3">
            <a:alphaModFix/>
          </a:blip>
          <a:srcRect b="0" l="0" r="0" t="0"/>
          <a:stretch/>
        </p:blipFill>
        <p:spPr>
          <a:xfrm>
            <a:off x="2116835" y="0"/>
            <a:ext cx="9963912" cy="1574737"/>
          </a:xfrm>
          <a:prstGeom prst="rect">
            <a:avLst/>
          </a:prstGeom>
          <a:noFill/>
          <a:ln>
            <a:noFill/>
          </a:ln>
        </p:spPr>
      </p:pic>
      <p:pic>
        <p:nvPicPr>
          <p:cNvPr id="225" name="Google Shape;225;p32"/>
          <p:cNvPicPr preferRelativeResize="0"/>
          <p:nvPr/>
        </p:nvPicPr>
        <p:blipFill rotWithShape="1">
          <a:blip r:embed="rId4">
            <a:alphaModFix/>
          </a:blip>
          <a:srcRect b="0" l="0" r="0" t="0"/>
          <a:stretch/>
        </p:blipFill>
        <p:spPr>
          <a:xfrm>
            <a:off x="387027" y="206904"/>
            <a:ext cx="1309933" cy="1344878"/>
          </a:xfrm>
          <a:prstGeom prst="rect">
            <a:avLst/>
          </a:prstGeom>
          <a:noFill/>
          <a:ln>
            <a:noFill/>
          </a:ln>
        </p:spPr>
      </p:pic>
      <p:graphicFrame>
        <p:nvGraphicFramePr>
          <p:cNvPr id="226" name="Google Shape;226;p32"/>
          <p:cNvGraphicFramePr/>
          <p:nvPr/>
        </p:nvGraphicFramePr>
        <p:xfrm>
          <a:off x="191617" y="1600961"/>
          <a:ext cx="3000000" cy="3000000"/>
        </p:xfrm>
        <a:graphic>
          <a:graphicData uri="http://schemas.openxmlformats.org/drawingml/2006/table">
            <a:tbl>
              <a:tblPr bandRow="1" firstRow="1">
                <a:noFill/>
                <a:tableStyleId>{1720895E-23F4-44C1-AF10-D38AE5E8C2B5}</a:tableStyleId>
              </a:tblPr>
              <a:tblGrid>
                <a:gridCol w="5731500"/>
                <a:gridCol w="5731500"/>
              </a:tblGrid>
              <a:tr h="876925">
                <a:tc>
                  <a:txBody>
                    <a:bodyPr/>
                    <a:lstStyle/>
                    <a:p>
                      <a:pPr indent="0" lvl="0" marL="1222375" marR="0" rtl="0" algn="l">
                        <a:lnSpc>
                          <a:spcPct val="100000"/>
                        </a:lnSpc>
                        <a:spcBef>
                          <a:spcPts val="0"/>
                        </a:spcBef>
                        <a:spcAft>
                          <a:spcPts val="0"/>
                        </a:spcAft>
                        <a:buNone/>
                      </a:pPr>
                      <a:r>
                        <a:rPr b="1" lang="en-US" sz="4000" u="none" cap="none" strike="noStrike">
                          <a:latin typeface="Arial"/>
                          <a:ea typeface="Arial"/>
                          <a:cs typeface="Arial"/>
                          <a:sym typeface="Arial"/>
                        </a:rPr>
                        <a:t>MODULE</a:t>
                      </a:r>
                      <a:endParaRPr sz="4000" u="none" cap="none" strike="noStrike">
                        <a:latin typeface="Arial"/>
                        <a:ea typeface="Arial"/>
                        <a:cs typeface="Arial"/>
                        <a:sym typeface="Arial"/>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4000" u="none" cap="none" strike="noStrike">
                          <a:latin typeface="Arial"/>
                          <a:ea typeface="Arial"/>
                          <a:cs typeface="Arial"/>
                          <a:sym typeface="Arial"/>
                        </a:rPr>
                        <a:t>EXPLANATION</a:t>
                      </a:r>
                      <a:endParaRPr sz="4000" u="none" cap="none" strike="noStrike">
                        <a:latin typeface="Arial"/>
                        <a:ea typeface="Arial"/>
                        <a:cs typeface="Arial"/>
                        <a:sym typeface="Arial"/>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1575">
                <a:tc>
                  <a:txBody>
                    <a:bodyPr/>
                    <a:lstStyle/>
                    <a:p>
                      <a:pPr indent="0" lvl="0" marL="91440" marR="0" rtl="0" algn="l">
                        <a:lnSpc>
                          <a:spcPct val="100000"/>
                        </a:lnSpc>
                        <a:spcBef>
                          <a:spcPts val="0"/>
                        </a:spcBef>
                        <a:spcAft>
                          <a:spcPts val="0"/>
                        </a:spcAft>
                        <a:buNone/>
                      </a:pPr>
                      <a:r>
                        <a:rPr lang="en-US" sz="2400" u="none" cap="none" strike="noStrike">
                          <a:latin typeface="Arial"/>
                          <a:ea typeface="Arial"/>
                          <a:cs typeface="Arial"/>
                          <a:sym typeface="Arial"/>
                        </a:rPr>
                        <a:t>User</a:t>
                      </a:r>
                      <a:endParaRPr sz="2400" u="none" cap="none" strike="noStrike">
                        <a:latin typeface="Arial"/>
                        <a:ea typeface="Arial"/>
                        <a:cs typeface="Arial"/>
                        <a:sym typeface="Arial"/>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86385" lvl="0" marL="378460" marR="0" rtl="0" algn="l">
                        <a:lnSpc>
                          <a:spcPct val="100000"/>
                        </a:lnSpc>
                        <a:spcBef>
                          <a:spcPts val="0"/>
                        </a:spcBef>
                        <a:spcAft>
                          <a:spcPts val="0"/>
                        </a:spcAft>
                        <a:buSzPts val="1800"/>
                        <a:buFont typeface="Noto Sans Symbols"/>
                        <a:buChar char="▪"/>
                      </a:pPr>
                      <a:r>
                        <a:rPr b="1" lang="en-US" sz="1800" u="none" cap="none" strike="noStrike">
                          <a:latin typeface="Arial"/>
                          <a:ea typeface="Arial"/>
                          <a:cs typeface="Arial"/>
                          <a:sym typeface="Arial"/>
                        </a:rPr>
                        <a:t>Registration</a:t>
                      </a:r>
                      <a:endParaRPr b="1" sz="1800" u="none" cap="none" strike="noStrike">
                        <a:latin typeface="Arial"/>
                        <a:ea typeface="Arial"/>
                        <a:cs typeface="Arial"/>
                        <a:sym typeface="Arial"/>
                      </a:endParaRPr>
                    </a:p>
                    <a:p>
                      <a:pPr indent="-286385" lvl="0" marL="378460" marR="0" rtl="0" algn="l">
                        <a:lnSpc>
                          <a:spcPct val="100000"/>
                        </a:lnSpc>
                        <a:spcBef>
                          <a:spcPts val="0"/>
                        </a:spcBef>
                        <a:spcAft>
                          <a:spcPts val="0"/>
                        </a:spcAft>
                        <a:buSzPts val="1800"/>
                        <a:buFont typeface="Noto Sans Symbols"/>
                        <a:buChar char="⮚"/>
                      </a:pPr>
                      <a:r>
                        <a:rPr lang="en-US" sz="1800" u="none" cap="none" strike="noStrike">
                          <a:latin typeface="Arial"/>
                          <a:ea typeface="Arial"/>
                          <a:cs typeface="Arial"/>
                          <a:sym typeface="Arial"/>
                        </a:rPr>
                        <a:t>Allows new users to create an account.</a:t>
                      </a:r>
                      <a:endParaRPr sz="1800" u="none" cap="none" strike="noStrike">
                        <a:latin typeface="Arial"/>
                        <a:ea typeface="Arial"/>
                        <a:cs typeface="Arial"/>
                        <a:sym typeface="Arial"/>
                      </a:endParaRPr>
                    </a:p>
                    <a:p>
                      <a:pPr indent="-285750" lvl="0" marL="377825" marR="0" rtl="0" algn="l">
                        <a:lnSpc>
                          <a:spcPct val="100000"/>
                        </a:lnSpc>
                        <a:spcBef>
                          <a:spcPts val="10"/>
                        </a:spcBef>
                        <a:spcAft>
                          <a:spcPts val="0"/>
                        </a:spcAft>
                        <a:buSzPts val="1600"/>
                        <a:buFont typeface="Noto Sans Symbols"/>
                        <a:buChar char="⮚"/>
                      </a:pPr>
                      <a:r>
                        <a:rPr lang="en-US" sz="1600" u="none" cap="none" strike="noStrike">
                          <a:latin typeface="Arial"/>
                          <a:ea typeface="Arial"/>
                          <a:cs typeface="Arial"/>
                          <a:sym typeface="Arial"/>
                        </a:rPr>
                        <a:t>Captures user details and credentials for authentication.</a:t>
                      </a:r>
                      <a:endParaRPr sz="1600" u="none" cap="none" strike="noStrike">
                        <a:latin typeface="Arial"/>
                        <a:ea typeface="Arial"/>
                        <a:cs typeface="Arial"/>
                        <a:sym typeface="Arial"/>
                      </a:endParaRPr>
                    </a:p>
                    <a:p>
                      <a:pPr indent="-285750" lvl="0" marL="377190" marR="858519" rtl="0" algn="l">
                        <a:lnSpc>
                          <a:spcPct val="100000"/>
                        </a:lnSpc>
                        <a:spcBef>
                          <a:spcPts val="0"/>
                        </a:spcBef>
                        <a:spcAft>
                          <a:spcPts val="0"/>
                        </a:spcAft>
                        <a:buSzPts val="1600"/>
                        <a:buFont typeface="Noto Sans Symbols"/>
                        <a:buChar char="⮚"/>
                      </a:pPr>
                      <a:r>
                        <a:rPr lang="en-US" sz="1600" u="none" cap="none" strike="noStrike">
                          <a:latin typeface="Arial"/>
                          <a:ea typeface="Arial"/>
                          <a:cs typeface="Arial"/>
                          <a:sym typeface="Arial"/>
                        </a:rPr>
                        <a:t>Typically includes fields like username, email, and 	password.</a:t>
                      </a:r>
                      <a:endParaRPr sz="1600" u="none" cap="none" strike="noStrike">
                        <a:latin typeface="Arial"/>
                        <a:ea typeface="Arial"/>
                        <a:cs typeface="Arial"/>
                        <a:sym typeface="Arial"/>
                      </a:endParaRPr>
                    </a:p>
                    <a:p>
                      <a:pPr indent="-286385" lvl="0" marL="378460" marR="0" rtl="0" algn="l">
                        <a:lnSpc>
                          <a:spcPct val="119625"/>
                        </a:lnSpc>
                        <a:spcBef>
                          <a:spcPts val="0"/>
                        </a:spcBef>
                        <a:spcAft>
                          <a:spcPts val="0"/>
                        </a:spcAft>
                        <a:buSzPts val="1600"/>
                        <a:buFont typeface="Noto Sans Symbols"/>
                        <a:buChar char="▪"/>
                      </a:pPr>
                      <a:r>
                        <a:rPr b="1" lang="en-US" sz="1800">
                          <a:latin typeface="Arial"/>
                          <a:ea typeface="Arial"/>
                          <a:cs typeface="Arial"/>
                          <a:sym typeface="Arial"/>
                        </a:rPr>
                        <a:t>login</a:t>
                      </a:r>
                      <a:endParaRPr sz="1600" u="none" cap="none" strike="noStrike">
                        <a:latin typeface="Arial"/>
                        <a:ea typeface="Arial"/>
                        <a:cs typeface="Arial"/>
                        <a:sym typeface="Arial"/>
                      </a:endParaRPr>
                    </a:p>
                    <a:p>
                      <a:pPr indent="-286385" lvl="0" marL="378460" marR="0" rtl="0" algn="l">
                        <a:lnSpc>
                          <a:spcPct val="119722"/>
                        </a:lnSpc>
                        <a:spcBef>
                          <a:spcPts val="0"/>
                        </a:spcBef>
                        <a:spcAft>
                          <a:spcPts val="0"/>
                        </a:spcAft>
                        <a:buSzPts val="1800"/>
                        <a:buFont typeface="Noto Sans Symbols"/>
                        <a:buChar char="⮚"/>
                      </a:pPr>
                      <a:r>
                        <a:rPr lang="en-US" sz="1800" u="none" cap="none" strike="noStrike">
                          <a:latin typeface="Arial"/>
                          <a:ea typeface="Arial"/>
                          <a:cs typeface="Arial"/>
                          <a:sym typeface="Arial"/>
                        </a:rPr>
                        <a:t>Enables registered users to log in to their accounts.</a:t>
                      </a:r>
                      <a:endParaRPr sz="1800" u="none" cap="none" strike="noStrike">
                        <a:latin typeface="Arial"/>
                        <a:ea typeface="Arial"/>
                        <a:cs typeface="Arial"/>
                        <a:sym typeface="Arial"/>
                      </a:endParaRPr>
                    </a:p>
                    <a:p>
                      <a:pPr indent="-286385" lvl="0" marL="378460" marR="0" rtl="0" algn="l">
                        <a:lnSpc>
                          <a:spcPct val="100000"/>
                        </a:lnSpc>
                        <a:spcBef>
                          <a:spcPts val="0"/>
                        </a:spcBef>
                        <a:spcAft>
                          <a:spcPts val="0"/>
                        </a:spcAft>
                        <a:buSzPts val="1800"/>
                        <a:buFont typeface="Noto Sans Symbols"/>
                        <a:buChar char="⮚"/>
                      </a:pPr>
                      <a:r>
                        <a:rPr lang="en-US" sz="1800" u="none" cap="none" strike="noStrike">
                          <a:latin typeface="Arial"/>
                          <a:ea typeface="Arial"/>
                          <a:cs typeface="Arial"/>
                          <a:sym typeface="Arial"/>
                        </a:rPr>
                        <a:t>Grants access to personalized features.</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pic>
        <p:nvPicPr>
          <p:cNvPr id="231" name="Google Shape;231;p33"/>
          <p:cNvPicPr preferRelativeResize="0"/>
          <p:nvPr/>
        </p:nvPicPr>
        <p:blipFill rotWithShape="1">
          <a:blip r:embed="rId3">
            <a:alphaModFix/>
          </a:blip>
          <a:srcRect b="0" l="0" r="0" t="0"/>
          <a:stretch/>
        </p:blipFill>
        <p:spPr>
          <a:xfrm>
            <a:off x="387027" y="206904"/>
            <a:ext cx="1309933" cy="1344878"/>
          </a:xfrm>
          <a:prstGeom prst="rect">
            <a:avLst/>
          </a:prstGeom>
          <a:noFill/>
          <a:ln>
            <a:noFill/>
          </a:ln>
        </p:spPr>
      </p:pic>
      <p:grpSp>
        <p:nvGrpSpPr>
          <p:cNvPr id="232" name="Google Shape;232;p33"/>
          <p:cNvGrpSpPr/>
          <p:nvPr/>
        </p:nvGrpSpPr>
        <p:grpSpPr>
          <a:xfrm>
            <a:off x="97345" y="0"/>
            <a:ext cx="11990705" cy="6650481"/>
            <a:chOff x="97345" y="0"/>
            <a:chExt cx="11990705" cy="6650481"/>
          </a:xfrm>
        </p:grpSpPr>
        <p:pic>
          <p:nvPicPr>
            <p:cNvPr id="233" name="Google Shape;233;p33"/>
            <p:cNvPicPr preferRelativeResize="0"/>
            <p:nvPr/>
          </p:nvPicPr>
          <p:blipFill rotWithShape="1">
            <a:blip r:embed="rId4">
              <a:alphaModFix/>
            </a:blip>
            <a:srcRect b="0" l="0" r="0" t="0"/>
            <a:stretch/>
          </p:blipFill>
          <p:spPr>
            <a:xfrm>
              <a:off x="1758696" y="0"/>
              <a:ext cx="9963912" cy="1574737"/>
            </a:xfrm>
            <a:prstGeom prst="rect">
              <a:avLst/>
            </a:prstGeom>
            <a:noFill/>
            <a:ln>
              <a:noFill/>
            </a:ln>
          </p:spPr>
        </p:pic>
        <p:sp>
          <p:nvSpPr>
            <p:cNvPr id="234" name="Google Shape;234;p33"/>
            <p:cNvSpPr/>
            <p:nvPr/>
          </p:nvSpPr>
          <p:spPr>
            <a:xfrm>
              <a:off x="97345" y="1600961"/>
              <a:ext cx="11990705" cy="5049520"/>
            </a:xfrm>
            <a:custGeom>
              <a:rect b="b" l="l" r="r" t="t"/>
              <a:pathLst>
                <a:path extrusionOk="0" h="5049520" w="11990705">
                  <a:moveTo>
                    <a:pt x="6045009" y="0"/>
                  </a:moveTo>
                  <a:lnTo>
                    <a:pt x="6045009" y="5048999"/>
                  </a:lnTo>
                </a:path>
                <a:path extrusionOk="0" h="5049520" w="11990705">
                  <a:moveTo>
                    <a:pt x="0" y="897382"/>
                  </a:moveTo>
                  <a:lnTo>
                    <a:pt x="11990514" y="897382"/>
                  </a:lnTo>
                </a:path>
                <a:path extrusionOk="0" h="5049520" w="11990705">
                  <a:moveTo>
                    <a:pt x="6349" y="0"/>
                  </a:moveTo>
                  <a:lnTo>
                    <a:pt x="6349" y="5048999"/>
                  </a:lnTo>
                </a:path>
                <a:path extrusionOk="0" h="5049520" w="11990705">
                  <a:moveTo>
                    <a:pt x="11984164" y="0"/>
                  </a:moveTo>
                  <a:lnTo>
                    <a:pt x="11984164" y="5048999"/>
                  </a:lnTo>
                </a:path>
                <a:path extrusionOk="0" h="5049520" w="11990705">
                  <a:moveTo>
                    <a:pt x="0" y="6350"/>
                  </a:moveTo>
                  <a:lnTo>
                    <a:pt x="11990514" y="6350"/>
                  </a:lnTo>
                </a:path>
                <a:path extrusionOk="0" h="5049520" w="11990705">
                  <a:moveTo>
                    <a:pt x="0" y="5042649"/>
                  </a:moveTo>
                  <a:lnTo>
                    <a:pt x="11990514" y="504264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35" name="Google Shape;235;p33"/>
          <p:cNvSpPr txBox="1"/>
          <p:nvPr>
            <p:ph type="title"/>
          </p:nvPr>
        </p:nvSpPr>
        <p:spPr>
          <a:xfrm>
            <a:off x="1313433" y="1627123"/>
            <a:ext cx="222250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MODULE</a:t>
            </a:r>
            <a:endParaRPr sz="4000"/>
          </a:p>
        </p:txBody>
      </p:sp>
      <p:sp>
        <p:nvSpPr>
          <p:cNvPr id="236" name="Google Shape;236;p33"/>
          <p:cNvSpPr txBox="1"/>
          <p:nvPr/>
        </p:nvSpPr>
        <p:spPr>
          <a:xfrm>
            <a:off x="182371" y="2524505"/>
            <a:ext cx="334962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Coding improvement tab</a:t>
            </a:r>
            <a:endParaRPr sz="2400">
              <a:latin typeface="Arial"/>
              <a:ea typeface="Arial"/>
              <a:cs typeface="Arial"/>
              <a:sym typeface="Arial"/>
            </a:endParaRPr>
          </a:p>
        </p:txBody>
      </p:sp>
      <p:sp>
        <p:nvSpPr>
          <p:cNvPr id="237" name="Google Shape;237;p33"/>
          <p:cNvSpPr txBox="1"/>
          <p:nvPr/>
        </p:nvSpPr>
        <p:spPr>
          <a:xfrm>
            <a:off x="6221984" y="1627123"/>
            <a:ext cx="3658800" cy="11973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4000">
                <a:latin typeface="Arial"/>
                <a:ea typeface="Arial"/>
                <a:cs typeface="Arial"/>
                <a:sym typeface="Arial"/>
              </a:rPr>
              <a:t>EXPLANATION</a:t>
            </a:r>
            <a:endParaRPr sz="4000">
              <a:latin typeface="Arial"/>
              <a:ea typeface="Arial"/>
              <a:cs typeface="Arial"/>
              <a:sym typeface="Arial"/>
            </a:endParaRPr>
          </a:p>
          <a:p>
            <a:pPr indent="-286385" lvl="0" marL="299085" rtl="0" algn="l">
              <a:lnSpc>
                <a:spcPct val="100000"/>
              </a:lnSpc>
              <a:spcBef>
                <a:spcPts val="2280"/>
              </a:spcBef>
              <a:spcAft>
                <a:spcPts val="0"/>
              </a:spcAft>
              <a:buSzPts val="1800"/>
              <a:buFont typeface="Noto Sans Symbols"/>
              <a:buChar char="▪"/>
            </a:pPr>
            <a:r>
              <a:rPr b="1" lang="en-US" sz="1800"/>
              <a:t>AI chat bot</a:t>
            </a:r>
            <a:endParaRPr b="1" sz="1800"/>
          </a:p>
        </p:txBody>
      </p:sp>
      <p:sp>
        <p:nvSpPr>
          <p:cNvPr id="238" name="Google Shape;238;p33"/>
          <p:cNvSpPr txBox="1"/>
          <p:nvPr/>
        </p:nvSpPr>
        <p:spPr>
          <a:xfrm>
            <a:off x="6221984" y="2800350"/>
            <a:ext cx="5754300" cy="3338100"/>
          </a:xfrm>
          <a:prstGeom prst="rect">
            <a:avLst/>
          </a:prstGeom>
          <a:noFill/>
          <a:ln>
            <a:noFill/>
          </a:ln>
        </p:spPr>
        <p:txBody>
          <a:bodyPr anchorCtr="0" anchor="t" bIns="0" lIns="0" spcFirstLastPara="1" rIns="0" wrap="square" tIns="12700">
            <a:spAutoFit/>
          </a:bodyPr>
          <a:lstStyle/>
          <a:p>
            <a:pPr indent="-286385" lvl="0" marL="299085" rtl="0" algn="l">
              <a:lnSpc>
                <a:spcPct val="100000"/>
              </a:lnSpc>
              <a:spcBef>
                <a:spcPts val="0"/>
              </a:spcBef>
              <a:spcAft>
                <a:spcPts val="0"/>
              </a:spcAft>
              <a:buSzPts val="1800"/>
              <a:buFont typeface="Noto Sans Symbols"/>
              <a:buChar char="⮚"/>
            </a:pPr>
            <a:r>
              <a:rPr lang="en-US" sz="1800">
                <a:latin typeface="Arial"/>
                <a:ea typeface="Arial"/>
                <a:cs typeface="Arial"/>
                <a:sym typeface="Arial"/>
              </a:rPr>
              <a:t>main part of the project</a:t>
            </a:r>
            <a:endParaRPr sz="1800">
              <a:latin typeface="Arial"/>
              <a:ea typeface="Arial"/>
              <a:cs typeface="Arial"/>
              <a:sym typeface="Arial"/>
            </a:endParaRPr>
          </a:p>
          <a:p>
            <a:pPr indent="-286385" lvl="0" marL="299085" rtl="0" algn="l">
              <a:lnSpc>
                <a:spcPct val="100000"/>
              </a:lnSpc>
              <a:spcBef>
                <a:spcPts val="0"/>
              </a:spcBef>
              <a:spcAft>
                <a:spcPts val="0"/>
              </a:spcAft>
              <a:buSzPts val="1800"/>
              <a:buFont typeface="Noto Sans Symbols"/>
              <a:buChar char="⮚"/>
            </a:pPr>
            <a:r>
              <a:rPr lang="en-US" sz="1800">
                <a:latin typeface="Arial"/>
                <a:ea typeface="Arial"/>
                <a:cs typeface="Arial"/>
                <a:sym typeface="Arial"/>
              </a:rPr>
              <a:t>Carried out AI chat intetaction</a:t>
            </a:r>
            <a:endParaRPr sz="1800">
              <a:latin typeface="Arial"/>
              <a:ea typeface="Arial"/>
              <a:cs typeface="Arial"/>
              <a:sym typeface="Arial"/>
            </a:endParaRPr>
          </a:p>
          <a:p>
            <a:pPr indent="-285750" lvl="0" marL="298450" rtl="0" algn="l">
              <a:lnSpc>
                <a:spcPct val="100000"/>
              </a:lnSpc>
              <a:spcBef>
                <a:spcPts val="0"/>
              </a:spcBef>
              <a:spcAft>
                <a:spcPts val="0"/>
              </a:spcAft>
              <a:buSzPts val="1800"/>
              <a:buFont typeface="Noto Sans Symbols"/>
              <a:buChar char="⮚"/>
            </a:pPr>
            <a:r>
              <a:rPr lang="en-US" sz="1800">
                <a:latin typeface="Arial"/>
                <a:ea typeface="Arial"/>
                <a:cs typeface="Arial"/>
                <a:sym typeface="Arial"/>
              </a:rPr>
              <a:t>users can nullify their doubts and build their</a:t>
            </a:r>
            <a:endParaRPr sz="1800">
              <a:latin typeface="Arial"/>
              <a:ea typeface="Arial"/>
              <a:cs typeface="Arial"/>
              <a:sym typeface="Arial"/>
            </a:endParaRPr>
          </a:p>
          <a:p>
            <a:pPr indent="0" lvl="0" marL="299085" rtl="0" algn="l">
              <a:lnSpc>
                <a:spcPct val="100000"/>
              </a:lnSpc>
              <a:spcBef>
                <a:spcPts val="0"/>
              </a:spcBef>
              <a:spcAft>
                <a:spcPts val="0"/>
              </a:spcAft>
              <a:buNone/>
            </a:pPr>
            <a:r>
              <a:rPr lang="en-US" sz="1800">
                <a:latin typeface="Arial"/>
                <a:ea typeface="Arial"/>
                <a:cs typeface="Arial"/>
                <a:sym typeface="Arial"/>
              </a:rPr>
              <a:t>programming doubts.</a:t>
            </a:r>
            <a:endParaRPr sz="1800">
              <a:latin typeface="Arial"/>
              <a:ea typeface="Arial"/>
              <a:cs typeface="Arial"/>
              <a:sym typeface="Arial"/>
            </a:endParaRPr>
          </a:p>
          <a:p>
            <a:pPr indent="-286385" lvl="0" marL="299085" rtl="0" algn="l">
              <a:lnSpc>
                <a:spcPct val="100000"/>
              </a:lnSpc>
              <a:spcBef>
                <a:spcPts val="0"/>
              </a:spcBef>
              <a:spcAft>
                <a:spcPts val="0"/>
              </a:spcAft>
              <a:buSzPts val="1800"/>
              <a:buFont typeface="Noto Sans Symbols"/>
              <a:buChar char="▪"/>
            </a:pPr>
            <a:r>
              <a:rPr b="1" lang="en-US" sz="1800"/>
              <a:t>Blog page</a:t>
            </a:r>
            <a:endParaRPr b="1" sz="1800"/>
          </a:p>
          <a:p>
            <a:pPr indent="-287019" lvl="0" marL="299085" marR="5080" rtl="0" algn="l">
              <a:lnSpc>
                <a:spcPct val="100000"/>
              </a:lnSpc>
              <a:spcBef>
                <a:spcPts val="0"/>
              </a:spcBef>
              <a:spcAft>
                <a:spcPts val="0"/>
              </a:spcAft>
              <a:buSzPts val="1800"/>
              <a:buFont typeface="Noto Sans Symbols"/>
              <a:buChar char="⮚"/>
            </a:pPr>
            <a:r>
              <a:rPr lang="en-US" sz="1800">
                <a:latin typeface="Arial"/>
                <a:ea typeface="Arial"/>
                <a:cs typeface="Arial"/>
                <a:sym typeface="Arial"/>
              </a:rPr>
              <a:t>Users can post questions and other users can answer to them in the comments making an interactive panel and more active learning.</a:t>
            </a:r>
            <a:endParaRPr sz="1800">
              <a:latin typeface="Arial"/>
              <a:ea typeface="Arial"/>
              <a:cs typeface="Arial"/>
              <a:sym typeface="Arial"/>
            </a:endParaRPr>
          </a:p>
          <a:p>
            <a:pPr indent="-286385" lvl="0" marL="299085" rtl="0" algn="l">
              <a:lnSpc>
                <a:spcPct val="100000"/>
              </a:lnSpc>
              <a:spcBef>
                <a:spcPts val="0"/>
              </a:spcBef>
              <a:spcAft>
                <a:spcPts val="0"/>
              </a:spcAft>
              <a:buSzPts val="1800"/>
              <a:buFont typeface="Noto Sans Symbols"/>
              <a:buChar char="▪"/>
            </a:pPr>
            <a:r>
              <a:rPr b="1" lang="en-US" sz="1800"/>
              <a:t>Code Enhancer</a:t>
            </a:r>
            <a:endParaRPr b="1" sz="1800"/>
          </a:p>
          <a:p>
            <a:pPr indent="-287019" lvl="0" marL="299085" marR="215265" rtl="0" algn="l">
              <a:lnSpc>
                <a:spcPct val="100000"/>
              </a:lnSpc>
              <a:spcBef>
                <a:spcPts val="5"/>
              </a:spcBef>
              <a:spcAft>
                <a:spcPts val="0"/>
              </a:spcAft>
              <a:buSzPts val="1800"/>
              <a:buFont typeface="Noto Sans Symbols"/>
              <a:buChar char="⮚"/>
            </a:pPr>
            <a:r>
              <a:rPr lang="en-US" sz="1800">
                <a:latin typeface="Arial"/>
                <a:ea typeface="Arial"/>
                <a:cs typeface="Arial"/>
                <a:sym typeface="Arial"/>
              </a:rPr>
              <a:t>Main part of the project where users can enhances their code,imrove efficiency of the cde and fix errors init and all</a:t>
            </a:r>
            <a:endParaRPr sz="18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graphicFrame>
        <p:nvGraphicFramePr>
          <p:cNvPr id="243" name="Google Shape;243;p34"/>
          <p:cNvGraphicFramePr/>
          <p:nvPr/>
        </p:nvGraphicFramePr>
        <p:xfrm>
          <a:off x="217066" y="1672208"/>
          <a:ext cx="3000000" cy="3000000"/>
        </p:xfrm>
        <a:graphic>
          <a:graphicData uri="http://schemas.openxmlformats.org/drawingml/2006/table">
            <a:tbl>
              <a:tblPr bandRow="1" firstRow="1">
                <a:noFill/>
                <a:tableStyleId>{1720895E-23F4-44C1-AF10-D38AE5E8C2B5}</a:tableStyleId>
              </a:tblPr>
              <a:tblGrid>
                <a:gridCol w="5990600"/>
                <a:gridCol w="5891525"/>
              </a:tblGrid>
              <a:tr h="959475">
                <a:tc>
                  <a:txBody>
                    <a:bodyPr/>
                    <a:lstStyle/>
                    <a:p>
                      <a:pPr indent="0" lvl="0" marL="1222375" marR="0" rtl="0" algn="l">
                        <a:lnSpc>
                          <a:spcPct val="100000"/>
                        </a:lnSpc>
                        <a:spcBef>
                          <a:spcPts val="0"/>
                        </a:spcBef>
                        <a:spcAft>
                          <a:spcPts val="0"/>
                        </a:spcAft>
                        <a:buNone/>
                      </a:pPr>
                      <a:r>
                        <a:rPr b="1" lang="en-US" sz="4000" u="none" cap="none" strike="noStrike">
                          <a:latin typeface="Arial"/>
                          <a:ea typeface="Arial"/>
                          <a:cs typeface="Arial"/>
                          <a:sym typeface="Arial"/>
                        </a:rPr>
                        <a:t>MODULE</a:t>
                      </a:r>
                      <a:endParaRPr sz="4000" u="none" cap="none" strike="noStrike">
                        <a:latin typeface="Arial"/>
                        <a:ea typeface="Arial"/>
                        <a:cs typeface="Arial"/>
                        <a:sym typeface="Arial"/>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2545" marR="0" rtl="0" algn="l">
                        <a:lnSpc>
                          <a:spcPct val="100000"/>
                        </a:lnSpc>
                        <a:spcBef>
                          <a:spcPts val="0"/>
                        </a:spcBef>
                        <a:spcAft>
                          <a:spcPts val="0"/>
                        </a:spcAft>
                        <a:buNone/>
                      </a:pPr>
                      <a:r>
                        <a:rPr b="1" lang="en-US" sz="4000" u="none" cap="none" strike="noStrike">
                          <a:latin typeface="Arial"/>
                          <a:ea typeface="Arial"/>
                          <a:cs typeface="Arial"/>
                          <a:sym typeface="Arial"/>
                        </a:rPr>
                        <a:t>EXPLANATION</a:t>
                      </a:r>
                      <a:endParaRPr sz="4000" u="none" cap="none" strike="noStrike">
                        <a:latin typeface="Arial"/>
                        <a:ea typeface="Arial"/>
                        <a:cs typeface="Arial"/>
                        <a:sym typeface="Arial"/>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7375">
                <a:tc>
                  <a:txBody>
                    <a:bodyPr/>
                    <a:lstStyle/>
                    <a:p>
                      <a:pPr indent="0" lvl="0" marL="91440" marR="0" rtl="0" algn="l">
                        <a:lnSpc>
                          <a:spcPct val="100000"/>
                        </a:lnSpc>
                        <a:spcBef>
                          <a:spcPts val="0"/>
                        </a:spcBef>
                        <a:spcAft>
                          <a:spcPts val="0"/>
                        </a:spcAft>
                        <a:buNone/>
                      </a:pPr>
                      <a:r>
                        <a:rPr lang="en-US" sz="2400" u="none" cap="none" strike="noStrike">
                          <a:latin typeface="Arial"/>
                          <a:ea typeface="Arial"/>
                          <a:cs typeface="Arial"/>
                          <a:sym typeface="Arial"/>
                        </a:rPr>
                        <a:t>Quiz tab</a:t>
                      </a:r>
                      <a:endParaRPr sz="2400" u="none" cap="none" strike="noStrike">
                        <a:latin typeface="Arial"/>
                        <a:ea typeface="Arial"/>
                        <a:cs typeface="Arial"/>
                        <a:sym typeface="Arial"/>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86385" lvl="0" marL="378460" marR="0" rtl="0" algn="l">
                        <a:lnSpc>
                          <a:spcPct val="100000"/>
                        </a:lnSpc>
                        <a:spcBef>
                          <a:spcPts val="0"/>
                        </a:spcBef>
                        <a:spcAft>
                          <a:spcPts val="0"/>
                        </a:spcAft>
                        <a:buSzPts val="1800"/>
                        <a:buFont typeface="Noto Sans Symbols"/>
                        <a:buChar char="▪"/>
                      </a:pPr>
                      <a:r>
                        <a:rPr b="1" lang="en-US" sz="1800">
                          <a:latin typeface="Arial"/>
                          <a:ea typeface="Arial"/>
                          <a:cs typeface="Arial"/>
                          <a:sym typeface="Arial"/>
                        </a:rPr>
                        <a:t>C</a:t>
                      </a:r>
                      <a:r>
                        <a:rPr b="1" lang="en-US" sz="1800" u="none" cap="none" strike="noStrike">
                          <a:latin typeface="Arial"/>
                          <a:ea typeface="Arial"/>
                          <a:cs typeface="Arial"/>
                          <a:sym typeface="Arial"/>
                        </a:rPr>
                        <a:t>ourses</a:t>
                      </a:r>
                      <a:endParaRPr b="1" sz="1800" u="none" cap="none" strike="noStrike">
                        <a:latin typeface="Arial"/>
                        <a:ea typeface="Arial"/>
                        <a:cs typeface="Arial"/>
                        <a:sym typeface="Arial"/>
                      </a:endParaRPr>
                    </a:p>
                    <a:p>
                      <a:pPr indent="-286385" lvl="0" marL="378460" marR="0" rtl="0" algn="l">
                        <a:lnSpc>
                          <a:spcPct val="100000"/>
                        </a:lnSpc>
                        <a:spcBef>
                          <a:spcPts val="0"/>
                        </a:spcBef>
                        <a:spcAft>
                          <a:spcPts val="0"/>
                        </a:spcAft>
                        <a:buSzPts val="1800"/>
                        <a:buFont typeface="Noto Sans Symbols"/>
                        <a:buChar char="⮚"/>
                      </a:pPr>
                      <a:r>
                        <a:rPr lang="en-US" sz="1800" u="none" cap="none" strike="noStrike">
                          <a:latin typeface="Arial"/>
                          <a:ea typeface="Arial"/>
                          <a:cs typeface="Arial"/>
                          <a:sym typeface="Arial"/>
                        </a:rPr>
                        <a:t>• provides different programming languages.</a:t>
                      </a:r>
                      <a:endParaRPr sz="1800" u="none" cap="none" strike="noStrike">
                        <a:latin typeface="Arial"/>
                        <a:ea typeface="Arial"/>
                        <a:cs typeface="Arial"/>
                        <a:sym typeface="Arial"/>
                      </a:endParaRPr>
                    </a:p>
                    <a:p>
                      <a:pPr indent="-287019" lvl="0" marL="378460" marR="2497455" rtl="0" algn="l">
                        <a:lnSpc>
                          <a:spcPct val="100000"/>
                        </a:lnSpc>
                        <a:spcBef>
                          <a:spcPts val="0"/>
                        </a:spcBef>
                        <a:spcAft>
                          <a:spcPts val="0"/>
                        </a:spcAft>
                        <a:buSzPts val="1800"/>
                        <a:buFont typeface="Noto Sans Symbols"/>
                        <a:buChar char="⮚"/>
                      </a:pPr>
                      <a:r>
                        <a:rPr lang="en-US" sz="1800" u="none" cap="none" strike="noStrike">
                          <a:latin typeface="Arial"/>
                          <a:ea typeface="Arial"/>
                          <a:cs typeface="Arial"/>
                          <a:sym typeface="Arial"/>
                        </a:rPr>
                        <a:t>• provides languages like javascript, java, c, python,c++</a:t>
                      </a:r>
                      <a:endParaRPr sz="1800" u="none" cap="none" strike="noStrike">
                        <a:latin typeface="Arial"/>
                        <a:ea typeface="Arial"/>
                        <a:cs typeface="Arial"/>
                        <a:sym typeface="Arial"/>
                      </a:endParaRPr>
                    </a:p>
                    <a:p>
                      <a:pPr indent="-286385" lvl="0" marL="378460" marR="0" rtl="0" algn="l">
                        <a:lnSpc>
                          <a:spcPct val="100000"/>
                        </a:lnSpc>
                        <a:spcBef>
                          <a:spcPts val="0"/>
                        </a:spcBef>
                        <a:spcAft>
                          <a:spcPts val="0"/>
                        </a:spcAft>
                        <a:buSzPts val="1800"/>
                        <a:buFont typeface="Noto Sans Symbols"/>
                        <a:buChar char="▪"/>
                      </a:pPr>
                      <a:r>
                        <a:rPr b="1" lang="en-US" sz="1800" u="none" cap="none" strike="noStrike">
                          <a:latin typeface="Arial"/>
                          <a:ea typeface="Arial"/>
                          <a:cs typeface="Arial"/>
                          <a:sym typeface="Arial"/>
                        </a:rPr>
                        <a:t>Difficulty selection</a:t>
                      </a:r>
                      <a:endParaRPr b="1" sz="1800" u="none" cap="none" strike="noStrike">
                        <a:latin typeface="Arial"/>
                        <a:ea typeface="Arial"/>
                        <a:cs typeface="Arial"/>
                        <a:sym typeface="Arial"/>
                      </a:endParaRPr>
                    </a:p>
                    <a:p>
                      <a:pPr indent="-286385" lvl="0" marL="378460" marR="0" rtl="0" algn="l">
                        <a:lnSpc>
                          <a:spcPct val="100000"/>
                        </a:lnSpc>
                        <a:spcBef>
                          <a:spcPts val="5"/>
                        </a:spcBef>
                        <a:spcAft>
                          <a:spcPts val="0"/>
                        </a:spcAft>
                        <a:buSzPts val="1800"/>
                        <a:buFont typeface="Noto Sans Symbols"/>
                        <a:buChar char="⮚"/>
                      </a:pPr>
                      <a:r>
                        <a:rPr lang="en-US" sz="1800" u="none" cap="none" strike="noStrike">
                          <a:latin typeface="Arial"/>
                          <a:ea typeface="Arial"/>
                          <a:cs typeface="Arial"/>
                          <a:sym typeface="Arial"/>
                        </a:rPr>
                        <a:t>users can select the difficulty of the quiz</a:t>
                      </a:r>
                      <a:endParaRPr sz="1800" u="none" cap="none" strike="noStrike">
                        <a:latin typeface="Arial"/>
                        <a:ea typeface="Arial"/>
                        <a:cs typeface="Arial"/>
                        <a:sym typeface="Arial"/>
                      </a:endParaRPr>
                    </a:p>
                    <a:p>
                      <a:pPr indent="-286385" lvl="0" marL="378460" marR="0" rtl="0" algn="l">
                        <a:lnSpc>
                          <a:spcPct val="100000"/>
                        </a:lnSpc>
                        <a:spcBef>
                          <a:spcPts val="0"/>
                        </a:spcBef>
                        <a:spcAft>
                          <a:spcPts val="0"/>
                        </a:spcAft>
                        <a:buSzPts val="1800"/>
                        <a:buFont typeface="Noto Sans Symbols"/>
                        <a:buChar char="⮚"/>
                      </a:pPr>
                      <a:r>
                        <a:rPr lang="en-US" sz="1800" u="none" cap="none" strike="noStrike">
                          <a:latin typeface="Arial"/>
                          <a:ea typeface="Arial"/>
                          <a:cs typeface="Arial"/>
                          <a:sym typeface="Arial"/>
                        </a:rPr>
                        <a:t>provides mainly three modes</a:t>
                      </a:r>
                      <a:r>
                        <a:rPr b="1" lang="en-US" sz="1800" u="none" cap="none" strike="noStrike">
                          <a:latin typeface="Arial"/>
                          <a:ea typeface="Arial"/>
                          <a:cs typeface="Arial"/>
                          <a:sym typeface="Arial"/>
                        </a:rPr>
                        <a:t>.</a:t>
                      </a:r>
                      <a:endParaRPr sz="1800" u="none" cap="none" strike="noStrike">
                        <a:latin typeface="Arial"/>
                        <a:ea typeface="Arial"/>
                        <a:cs typeface="Arial"/>
                        <a:sym typeface="Arial"/>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244" name="Google Shape;244;p34"/>
          <p:cNvPicPr preferRelativeResize="0"/>
          <p:nvPr/>
        </p:nvPicPr>
        <p:blipFill rotWithShape="1">
          <a:blip r:embed="rId3">
            <a:alphaModFix/>
          </a:blip>
          <a:srcRect b="0" l="0" r="0" t="0"/>
          <a:stretch/>
        </p:blipFill>
        <p:spPr>
          <a:xfrm>
            <a:off x="362643" y="206904"/>
            <a:ext cx="1309933" cy="1344878"/>
          </a:xfrm>
          <a:prstGeom prst="rect">
            <a:avLst/>
          </a:prstGeom>
          <a:noFill/>
          <a:ln>
            <a:noFill/>
          </a:ln>
        </p:spPr>
      </p:pic>
      <p:pic>
        <p:nvPicPr>
          <p:cNvPr id="245" name="Google Shape;245;p34"/>
          <p:cNvPicPr preferRelativeResize="0"/>
          <p:nvPr/>
        </p:nvPicPr>
        <p:blipFill rotWithShape="1">
          <a:blip r:embed="rId4">
            <a:alphaModFix/>
          </a:blip>
          <a:srcRect b="0" l="0" r="0" t="0"/>
          <a:stretch/>
        </p:blipFill>
        <p:spPr>
          <a:xfrm>
            <a:off x="1909572" y="35051"/>
            <a:ext cx="9963912" cy="15747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043554" y="1565224"/>
            <a:ext cx="463994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Calibri"/>
                <a:ea typeface="Calibri"/>
                <a:cs typeface="Calibri"/>
                <a:sym typeface="Calibri"/>
              </a:rPr>
              <a:t>DATA FLOW DIAGRAM(LEVEL0)</a:t>
            </a:r>
            <a:endParaRPr sz="2800">
              <a:latin typeface="Calibri"/>
              <a:ea typeface="Calibri"/>
              <a:cs typeface="Calibri"/>
              <a:sym typeface="Calibri"/>
            </a:endParaRPr>
          </a:p>
        </p:txBody>
      </p:sp>
      <p:pic>
        <p:nvPicPr>
          <p:cNvPr id="251" name="Google Shape;251;p35"/>
          <p:cNvPicPr preferRelativeResize="0"/>
          <p:nvPr/>
        </p:nvPicPr>
        <p:blipFill rotWithShape="1">
          <a:blip r:embed="rId3">
            <a:alphaModFix/>
          </a:blip>
          <a:srcRect b="0" l="0" r="0" t="0"/>
          <a:stretch/>
        </p:blipFill>
        <p:spPr>
          <a:xfrm>
            <a:off x="280415" y="2223516"/>
            <a:ext cx="11800332" cy="443179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348990" y="1547571"/>
            <a:ext cx="47256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Calibri"/>
                <a:ea typeface="Calibri"/>
                <a:cs typeface="Calibri"/>
                <a:sym typeface="Calibri"/>
              </a:rPr>
              <a:t>DATA FLOW DIAGRAM(LEVEL 1)</a:t>
            </a:r>
            <a:endParaRPr sz="2800">
              <a:latin typeface="Calibri"/>
              <a:ea typeface="Calibri"/>
              <a:cs typeface="Calibri"/>
              <a:sym typeface="Calibri"/>
            </a:endParaRPr>
          </a:p>
        </p:txBody>
      </p:sp>
      <p:pic>
        <p:nvPicPr>
          <p:cNvPr id="257" name="Google Shape;257;p36"/>
          <p:cNvPicPr preferRelativeResize="0"/>
          <p:nvPr/>
        </p:nvPicPr>
        <p:blipFill rotWithShape="1">
          <a:blip r:embed="rId3">
            <a:alphaModFix/>
          </a:blip>
          <a:srcRect b="0" l="0" r="0" t="0"/>
          <a:stretch/>
        </p:blipFill>
        <p:spPr>
          <a:xfrm>
            <a:off x="786383" y="2057398"/>
            <a:ext cx="11059668" cy="480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457301" y="1738842"/>
            <a:ext cx="62523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Calibri"/>
                <a:ea typeface="Calibri"/>
                <a:cs typeface="Calibri"/>
                <a:sym typeface="Calibri"/>
              </a:rPr>
              <a:t>Programme Educational Objectives (PEOs)</a:t>
            </a:r>
            <a:endParaRPr sz="2800">
              <a:latin typeface="Calibri"/>
              <a:ea typeface="Calibri"/>
              <a:cs typeface="Calibri"/>
              <a:sym typeface="Calibri"/>
            </a:endParaRPr>
          </a:p>
        </p:txBody>
      </p:sp>
      <p:sp>
        <p:nvSpPr>
          <p:cNvPr id="69" name="Google Shape;69;p10"/>
          <p:cNvSpPr txBox="1"/>
          <p:nvPr/>
        </p:nvSpPr>
        <p:spPr>
          <a:xfrm>
            <a:off x="457301" y="2429338"/>
            <a:ext cx="10591200" cy="3718200"/>
          </a:xfrm>
          <a:prstGeom prst="rect">
            <a:avLst/>
          </a:prstGeom>
          <a:noFill/>
          <a:ln>
            <a:noFill/>
          </a:ln>
        </p:spPr>
        <p:txBody>
          <a:bodyPr anchorCtr="0" anchor="t" bIns="0" lIns="0" spcFirstLastPara="1" rIns="0" wrap="square" tIns="10775">
            <a:spAutoFit/>
          </a:bodyPr>
          <a:lstStyle/>
          <a:p>
            <a:pPr indent="-340360" lvl="0" marL="352425" marR="5080" rtl="0" algn="l">
              <a:lnSpc>
                <a:spcPct val="100499"/>
              </a:lnSpc>
              <a:spcBef>
                <a:spcPts val="0"/>
              </a:spcBef>
              <a:spcAft>
                <a:spcPts val="0"/>
              </a:spcAft>
              <a:buSzPts val="2400"/>
              <a:buFont typeface="Calibri"/>
              <a:buAutoNum type="arabicPeriod"/>
            </a:pPr>
            <a:r>
              <a:rPr lang="en-US" sz="2400">
                <a:latin typeface="Calibri"/>
                <a:ea typeface="Calibri"/>
                <a:cs typeface="Calibri"/>
                <a:sym typeface="Calibri"/>
              </a:rPr>
              <a:t>The graduates shall have sound knowledge of Mathematics, Science, Engineering 	and Management to be able to offer practical software and hardware solutions for 	the problems of industry and society at large.</a:t>
            </a:r>
            <a:endParaRPr sz="2400">
              <a:latin typeface="Calibri"/>
              <a:ea typeface="Calibri"/>
              <a:cs typeface="Calibri"/>
              <a:sym typeface="Calibri"/>
            </a:endParaRPr>
          </a:p>
          <a:p>
            <a:pPr indent="-342900" lvl="0" marL="354965" marR="108585" rtl="0" algn="l">
              <a:lnSpc>
                <a:spcPct val="120000"/>
              </a:lnSpc>
              <a:spcBef>
                <a:spcPts val="70"/>
              </a:spcBef>
              <a:spcAft>
                <a:spcPts val="0"/>
              </a:spcAft>
              <a:buSzPts val="2400"/>
              <a:buFont typeface="Calibri"/>
              <a:buAutoNum type="arabicPeriod"/>
            </a:pPr>
            <a:r>
              <a:rPr lang="en-US" sz="2400">
                <a:latin typeface="Calibri"/>
                <a:ea typeface="Calibri"/>
                <a:cs typeface="Calibri"/>
                <a:sym typeface="Calibri"/>
              </a:rPr>
              <a:t>	The graduates shall be able to establish themselves as practicing professionals, researchers or Entrepreneurs in computer science or allied areas and shall also be</a:t>
            </a:r>
            <a:endParaRPr sz="2400">
              <a:latin typeface="Calibri"/>
              <a:ea typeface="Calibri"/>
              <a:cs typeface="Calibri"/>
              <a:sym typeface="Calibri"/>
            </a:endParaRPr>
          </a:p>
          <a:p>
            <a:pPr indent="0" lvl="0" marL="354965" rtl="0" algn="l">
              <a:lnSpc>
                <a:spcPct val="116666"/>
              </a:lnSpc>
              <a:spcBef>
                <a:spcPts val="0"/>
              </a:spcBef>
              <a:spcAft>
                <a:spcPts val="0"/>
              </a:spcAft>
              <a:buNone/>
            </a:pPr>
            <a:r>
              <a:rPr lang="en-US" sz="2400">
                <a:latin typeface="Calibri"/>
                <a:ea typeface="Calibri"/>
                <a:cs typeface="Calibri"/>
                <a:sym typeface="Calibri"/>
              </a:rPr>
              <a:t>able to pursue higher education in reputed institutes.</a:t>
            </a:r>
            <a:endParaRPr sz="2400">
              <a:latin typeface="Calibri"/>
              <a:ea typeface="Calibri"/>
              <a:cs typeface="Calibri"/>
              <a:sym typeface="Calibri"/>
            </a:endParaRPr>
          </a:p>
          <a:p>
            <a:pPr indent="-342900" lvl="0" marL="354965" marR="414655" rtl="0" algn="l">
              <a:lnSpc>
                <a:spcPct val="120000"/>
              </a:lnSpc>
              <a:spcBef>
                <a:spcPts val="85"/>
              </a:spcBef>
              <a:spcAft>
                <a:spcPts val="0"/>
              </a:spcAft>
              <a:buSzPts val="2400"/>
              <a:buFont typeface="Calibri"/>
              <a:buAutoNum type="arabicPeriod" startAt="3"/>
            </a:pPr>
            <a:r>
              <a:rPr lang="en-US" sz="2400">
                <a:latin typeface="Calibri"/>
                <a:ea typeface="Calibri"/>
                <a:cs typeface="Calibri"/>
                <a:sym typeface="Calibri"/>
              </a:rPr>
              <a:t>	The graduates shall be able to communicate effectively and work in multidisciplinary teams with team spirit demonstrating value driven and ethical leadership.</a:t>
            </a:r>
            <a:endParaRPr sz="24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467480" y="1610360"/>
            <a:ext cx="47256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Calibri"/>
                <a:ea typeface="Calibri"/>
                <a:cs typeface="Calibri"/>
                <a:sym typeface="Calibri"/>
              </a:rPr>
              <a:t>DATA FLOW DIAGRAM(LEVEL 2)</a:t>
            </a:r>
            <a:endParaRPr sz="2800">
              <a:latin typeface="Calibri"/>
              <a:ea typeface="Calibri"/>
              <a:cs typeface="Calibri"/>
              <a:sym typeface="Calibri"/>
            </a:endParaRPr>
          </a:p>
        </p:txBody>
      </p:sp>
      <p:pic>
        <p:nvPicPr>
          <p:cNvPr id="263" name="Google Shape;263;p37"/>
          <p:cNvPicPr preferRelativeResize="0"/>
          <p:nvPr/>
        </p:nvPicPr>
        <p:blipFill rotWithShape="1">
          <a:blip r:embed="rId3">
            <a:alphaModFix/>
          </a:blip>
          <a:srcRect b="0" l="0" r="0" t="0"/>
          <a:stretch/>
        </p:blipFill>
        <p:spPr>
          <a:xfrm>
            <a:off x="683582" y="2119881"/>
            <a:ext cx="11244765" cy="46405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8"/>
          <p:cNvPicPr preferRelativeResize="0"/>
          <p:nvPr/>
        </p:nvPicPr>
        <p:blipFill rotWithShape="1">
          <a:blip r:embed="rId3">
            <a:alphaModFix/>
          </a:blip>
          <a:srcRect b="0" l="0" r="0" t="0"/>
          <a:stretch/>
        </p:blipFill>
        <p:spPr>
          <a:xfrm>
            <a:off x="2117369" y="0"/>
            <a:ext cx="9964134" cy="1607270"/>
          </a:xfrm>
          <a:prstGeom prst="rect">
            <a:avLst/>
          </a:prstGeom>
          <a:noFill/>
          <a:ln>
            <a:noFill/>
          </a:ln>
        </p:spPr>
      </p:pic>
      <p:pic>
        <p:nvPicPr>
          <p:cNvPr id="269" name="Google Shape;269;p38"/>
          <p:cNvPicPr preferRelativeResize="0"/>
          <p:nvPr/>
        </p:nvPicPr>
        <p:blipFill rotWithShape="1">
          <a:blip r:embed="rId4">
            <a:alphaModFix/>
          </a:blip>
          <a:srcRect b="0" l="0" r="0" t="0"/>
          <a:stretch/>
        </p:blipFill>
        <p:spPr>
          <a:xfrm>
            <a:off x="180904" y="0"/>
            <a:ext cx="1822721" cy="1607270"/>
          </a:xfrm>
          <a:prstGeom prst="rect">
            <a:avLst/>
          </a:prstGeom>
          <a:noFill/>
          <a:ln>
            <a:noFill/>
          </a:ln>
        </p:spPr>
      </p:pic>
      <p:sp>
        <p:nvSpPr>
          <p:cNvPr id="270" name="Google Shape;270;p38"/>
          <p:cNvSpPr txBox="1"/>
          <p:nvPr/>
        </p:nvSpPr>
        <p:spPr>
          <a:xfrm>
            <a:off x="3609378" y="1607270"/>
            <a:ext cx="3490058" cy="70788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4000"/>
              <a:t>ER DIAGRAM</a:t>
            </a:r>
            <a:endParaRPr b="1" sz="4000"/>
          </a:p>
        </p:txBody>
      </p:sp>
      <p:pic>
        <p:nvPicPr>
          <p:cNvPr id="271" name="Google Shape;271;p38"/>
          <p:cNvPicPr preferRelativeResize="0"/>
          <p:nvPr/>
        </p:nvPicPr>
        <p:blipFill rotWithShape="1">
          <a:blip r:embed="rId5">
            <a:alphaModFix/>
          </a:blip>
          <a:srcRect b="16242" l="25757" r="10606" t="30840"/>
          <a:stretch/>
        </p:blipFill>
        <p:spPr>
          <a:xfrm>
            <a:off x="698635" y="2315156"/>
            <a:ext cx="11160855" cy="444586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9"/>
          <p:cNvPicPr preferRelativeResize="0"/>
          <p:nvPr/>
        </p:nvPicPr>
        <p:blipFill rotWithShape="1">
          <a:blip r:embed="rId3">
            <a:alphaModFix/>
          </a:blip>
          <a:srcRect b="0" l="0" r="0" t="0"/>
          <a:stretch/>
        </p:blipFill>
        <p:spPr>
          <a:xfrm>
            <a:off x="2117369" y="0"/>
            <a:ext cx="9964134" cy="1607270"/>
          </a:xfrm>
          <a:prstGeom prst="rect">
            <a:avLst/>
          </a:prstGeom>
          <a:noFill/>
          <a:ln>
            <a:noFill/>
          </a:ln>
        </p:spPr>
      </p:pic>
      <p:pic>
        <p:nvPicPr>
          <p:cNvPr id="277" name="Google Shape;277;p39"/>
          <p:cNvPicPr preferRelativeResize="0"/>
          <p:nvPr/>
        </p:nvPicPr>
        <p:blipFill rotWithShape="1">
          <a:blip r:embed="rId4">
            <a:alphaModFix/>
          </a:blip>
          <a:srcRect b="0" l="0" r="0" t="0"/>
          <a:stretch/>
        </p:blipFill>
        <p:spPr>
          <a:xfrm>
            <a:off x="180904" y="0"/>
            <a:ext cx="1822721" cy="1607270"/>
          </a:xfrm>
          <a:prstGeom prst="rect">
            <a:avLst/>
          </a:prstGeom>
          <a:noFill/>
          <a:ln>
            <a:noFill/>
          </a:ln>
        </p:spPr>
      </p:pic>
      <p:sp>
        <p:nvSpPr>
          <p:cNvPr id="278" name="Google Shape;278;p39"/>
          <p:cNvSpPr txBox="1"/>
          <p:nvPr>
            <p:ph idx="4294967295" type="title"/>
          </p:nvPr>
        </p:nvSpPr>
        <p:spPr>
          <a:xfrm>
            <a:off x="1021061" y="3145493"/>
            <a:ext cx="10149900" cy="567000"/>
          </a:xfrm>
          <a:prstGeom prst="rect">
            <a:avLst/>
          </a:prstGeom>
          <a:noFill/>
          <a:ln>
            <a:noFill/>
          </a:ln>
        </p:spPr>
        <p:txBody>
          <a:bodyPr anchorCtr="0" anchor="t" bIns="0" lIns="0" spcFirstLastPara="1" rIns="0" wrap="square" tIns="12700">
            <a:spAutoFit/>
          </a:bodyPr>
          <a:lstStyle/>
          <a:p>
            <a:pPr indent="0" lvl="0" marL="1400175" rtl="0" algn="l">
              <a:lnSpc>
                <a:spcPct val="100000"/>
              </a:lnSpc>
              <a:spcBef>
                <a:spcPts val="0"/>
              </a:spcBef>
              <a:spcAft>
                <a:spcPts val="0"/>
              </a:spcAft>
              <a:buNone/>
            </a:pPr>
            <a:r>
              <a:rPr lang="en-US"/>
              <a:t>IMPLEMENTATION DETAILS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0"/>
          <p:cNvPicPr preferRelativeResize="0"/>
          <p:nvPr/>
        </p:nvPicPr>
        <p:blipFill>
          <a:blip r:embed="rId3">
            <a:alphaModFix/>
          </a:blip>
          <a:stretch>
            <a:fillRect/>
          </a:stretch>
        </p:blipFill>
        <p:spPr>
          <a:xfrm>
            <a:off x="152400" y="1651000"/>
            <a:ext cx="11932152" cy="5054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1"/>
          <p:cNvPicPr preferRelativeResize="0"/>
          <p:nvPr/>
        </p:nvPicPr>
        <p:blipFill>
          <a:blip r:embed="rId3">
            <a:alphaModFix/>
          </a:blip>
          <a:stretch>
            <a:fillRect/>
          </a:stretch>
        </p:blipFill>
        <p:spPr>
          <a:xfrm>
            <a:off x="152400" y="1924550"/>
            <a:ext cx="11887200" cy="4845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2"/>
          <p:cNvPicPr preferRelativeResize="0"/>
          <p:nvPr/>
        </p:nvPicPr>
        <p:blipFill>
          <a:blip r:embed="rId3">
            <a:alphaModFix/>
          </a:blip>
          <a:stretch>
            <a:fillRect/>
          </a:stretch>
        </p:blipFill>
        <p:spPr>
          <a:xfrm>
            <a:off x="152400" y="1836625"/>
            <a:ext cx="11887200" cy="4884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nvPicPr>
        <p:blipFill>
          <a:blip r:embed="rId3">
            <a:alphaModFix/>
          </a:blip>
          <a:stretch>
            <a:fillRect/>
          </a:stretch>
        </p:blipFill>
        <p:spPr>
          <a:xfrm>
            <a:off x="211025" y="1670550"/>
            <a:ext cx="11887200" cy="51236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4"/>
          <p:cNvPicPr preferRelativeResize="0"/>
          <p:nvPr/>
        </p:nvPicPr>
        <p:blipFill>
          <a:blip r:embed="rId3">
            <a:alphaModFix/>
          </a:blip>
          <a:stretch>
            <a:fillRect/>
          </a:stretch>
        </p:blipFill>
        <p:spPr>
          <a:xfrm>
            <a:off x="152400" y="1699850"/>
            <a:ext cx="11887200" cy="50463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5"/>
          <p:cNvPicPr preferRelativeResize="0"/>
          <p:nvPr/>
        </p:nvPicPr>
        <p:blipFill>
          <a:blip r:embed="rId3">
            <a:alphaModFix/>
          </a:blip>
          <a:stretch>
            <a:fillRect/>
          </a:stretch>
        </p:blipFill>
        <p:spPr>
          <a:xfrm>
            <a:off x="152400" y="1690075"/>
            <a:ext cx="11887200" cy="5103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6"/>
          <p:cNvPicPr preferRelativeResize="0"/>
          <p:nvPr/>
        </p:nvPicPr>
        <p:blipFill>
          <a:blip r:embed="rId3">
            <a:alphaModFix/>
          </a:blip>
          <a:stretch>
            <a:fillRect/>
          </a:stretch>
        </p:blipFill>
        <p:spPr>
          <a:xfrm>
            <a:off x="152400" y="1670550"/>
            <a:ext cx="11887199" cy="5094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662127" y="1629908"/>
            <a:ext cx="2869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Calibri"/>
                <a:ea typeface="Calibri"/>
                <a:cs typeface="Calibri"/>
                <a:sym typeface="Calibri"/>
              </a:rPr>
              <a:t>Programme Outcomes</a:t>
            </a:r>
            <a:endParaRPr sz="2400">
              <a:latin typeface="Calibri"/>
              <a:ea typeface="Calibri"/>
              <a:cs typeface="Calibri"/>
              <a:sym typeface="Calibri"/>
            </a:endParaRPr>
          </a:p>
        </p:txBody>
      </p:sp>
      <p:sp>
        <p:nvSpPr>
          <p:cNvPr id="75" name="Google Shape;75;p11"/>
          <p:cNvSpPr txBox="1"/>
          <p:nvPr/>
        </p:nvSpPr>
        <p:spPr>
          <a:xfrm>
            <a:off x="662125" y="2163825"/>
            <a:ext cx="11393100" cy="4566000"/>
          </a:xfrm>
          <a:prstGeom prst="rect">
            <a:avLst/>
          </a:prstGeom>
          <a:noFill/>
          <a:ln>
            <a:noFill/>
          </a:ln>
        </p:spPr>
        <p:txBody>
          <a:bodyPr anchorCtr="0" anchor="t" bIns="0" lIns="0" spcFirstLastPara="1" rIns="0" wrap="square" tIns="13325">
            <a:spAutoFit/>
          </a:bodyPr>
          <a:lstStyle/>
          <a:p>
            <a:pPr indent="0" lvl="0" marL="64135" rtl="0" algn="l">
              <a:lnSpc>
                <a:spcPct val="119750"/>
              </a:lnSpc>
              <a:spcBef>
                <a:spcPts val="0"/>
              </a:spcBef>
              <a:spcAft>
                <a:spcPts val="0"/>
              </a:spcAft>
              <a:buNone/>
            </a:pPr>
            <a:r>
              <a:rPr lang="en-US" sz="1700">
                <a:latin typeface="Calibri"/>
                <a:ea typeface="Calibri"/>
                <a:cs typeface="Calibri"/>
                <a:sym typeface="Calibri"/>
              </a:rPr>
              <a:t>Engineering Graduates will be able to:</a:t>
            </a:r>
            <a:endParaRPr sz="1700">
              <a:latin typeface="Calibri"/>
              <a:ea typeface="Calibri"/>
              <a:cs typeface="Calibri"/>
              <a:sym typeface="Calibri"/>
            </a:endParaRPr>
          </a:p>
          <a:p>
            <a:pPr indent="-323850" lvl="0" marL="354965" marR="46355" rtl="0" algn="l">
              <a:lnSpc>
                <a:spcPct val="120500"/>
              </a:lnSpc>
              <a:spcBef>
                <a:spcPts val="65"/>
              </a:spcBef>
              <a:spcAft>
                <a:spcPts val="0"/>
              </a:spcAft>
              <a:buSzPts val="1700"/>
              <a:buFont typeface="Calibri"/>
              <a:buAutoNum type="arabicPeriod"/>
            </a:pPr>
            <a:r>
              <a:rPr b="1" lang="en-US" sz="1700">
                <a:latin typeface="Calibri"/>
                <a:ea typeface="Calibri"/>
                <a:cs typeface="Calibri"/>
                <a:sym typeface="Calibri"/>
              </a:rPr>
              <a:t>Engineering knowledge:</a:t>
            </a:r>
            <a:r>
              <a:rPr lang="en-US" sz="1700">
                <a:latin typeface="Calibri"/>
                <a:ea typeface="Calibri"/>
                <a:cs typeface="Calibri"/>
                <a:sym typeface="Calibri"/>
              </a:rPr>
              <a:t> Apply the knowledge of mathematics, science, engineering fundamentals, and an engineering specialization to the solution of complex engineering problems.</a:t>
            </a:r>
            <a:endParaRPr sz="1700">
              <a:latin typeface="Calibri"/>
              <a:ea typeface="Calibri"/>
              <a:cs typeface="Calibri"/>
              <a:sym typeface="Calibri"/>
            </a:endParaRPr>
          </a:p>
          <a:p>
            <a:pPr indent="-323215" lvl="0" marL="354965" rtl="0" algn="l">
              <a:lnSpc>
                <a:spcPct val="115500"/>
              </a:lnSpc>
              <a:spcBef>
                <a:spcPts val="0"/>
              </a:spcBef>
              <a:spcAft>
                <a:spcPts val="0"/>
              </a:spcAft>
              <a:buSzPts val="1700"/>
              <a:buFont typeface="Calibri"/>
              <a:buAutoNum type="arabicPeriod"/>
            </a:pPr>
            <a:r>
              <a:rPr b="1" lang="en-US" sz="1700">
                <a:latin typeface="Calibri"/>
                <a:ea typeface="Calibri"/>
                <a:cs typeface="Calibri"/>
                <a:sym typeface="Calibri"/>
              </a:rPr>
              <a:t>Problem analysis</a:t>
            </a:r>
            <a:r>
              <a:rPr lang="en-US" sz="1700">
                <a:latin typeface="Calibri"/>
                <a:ea typeface="Calibri"/>
                <a:cs typeface="Calibri"/>
                <a:sym typeface="Calibri"/>
              </a:rPr>
              <a:t>: Identify, formulate, review research literature, and analyze complex engineering</a:t>
            </a:r>
            <a:endParaRPr sz="1700">
              <a:latin typeface="Calibri"/>
              <a:ea typeface="Calibri"/>
              <a:cs typeface="Calibri"/>
              <a:sym typeface="Calibri"/>
            </a:endParaRPr>
          </a:p>
          <a:p>
            <a:pPr indent="0" lvl="0" marL="354965" marR="887094" rtl="0" algn="l">
              <a:lnSpc>
                <a:spcPct val="120500"/>
              </a:lnSpc>
              <a:spcBef>
                <a:spcPts val="75"/>
              </a:spcBef>
              <a:spcAft>
                <a:spcPts val="0"/>
              </a:spcAft>
              <a:buNone/>
            </a:pPr>
            <a:r>
              <a:rPr lang="en-US" sz="1700">
                <a:latin typeface="Calibri"/>
                <a:ea typeface="Calibri"/>
                <a:cs typeface="Calibri"/>
                <a:sym typeface="Calibri"/>
              </a:rPr>
              <a:t>problems reaching substantiated conclusions using first principles of mathematics, natural sciences, and engineering sciences.</a:t>
            </a:r>
            <a:endParaRPr sz="1700">
              <a:latin typeface="Calibri"/>
              <a:ea typeface="Calibri"/>
              <a:cs typeface="Calibri"/>
              <a:sym typeface="Calibri"/>
            </a:endParaRPr>
          </a:p>
          <a:p>
            <a:pPr indent="-379730" lvl="0" marL="411480" rtl="0" algn="l">
              <a:lnSpc>
                <a:spcPct val="115500"/>
              </a:lnSpc>
              <a:spcBef>
                <a:spcPts val="0"/>
              </a:spcBef>
              <a:spcAft>
                <a:spcPts val="0"/>
              </a:spcAft>
              <a:buSzPts val="1700"/>
              <a:buFont typeface="Calibri"/>
              <a:buAutoNum type="arabicPeriod" startAt="3"/>
            </a:pPr>
            <a:r>
              <a:rPr b="1" lang="en-US" sz="1700">
                <a:latin typeface="Calibri"/>
                <a:ea typeface="Calibri"/>
                <a:cs typeface="Calibri"/>
                <a:sym typeface="Calibri"/>
              </a:rPr>
              <a:t>Design/development of solutions</a:t>
            </a:r>
            <a:r>
              <a:rPr lang="en-US" sz="1700">
                <a:latin typeface="Calibri"/>
                <a:ea typeface="Calibri"/>
                <a:cs typeface="Calibri"/>
                <a:sym typeface="Calibri"/>
              </a:rPr>
              <a:t>: Design solutions for complex engineering problems and design</a:t>
            </a:r>
            <a:endParaRPr sz="1700">
              <a:latin typeface="Calibri"/>
              <a:ea typeface="Calibri"/>
              <a:cs typeface="Calibri"/>
              <a:sym typeface="Calibri"/>
            </a:endParaRPr>
          </a:p>
          <a:p>
            <a:pPr indent="0" lvl="0" marL="354965" rtl="0" algn="l">
              <a:lnSpc>
                <a:spcPct val="100000"/>
              </a:lnSpc>
              <a:spcBef>
                <a:spcPts val="0"/>
              </a:spcBef>
              <a:spcAft>
                <a:spcPts val="0"/>
              </a:spcAft>
              <a:buNone/>
            </a:pPr>
            <a:r>
              <a:rPr lang="en-US" sz="1700">
                <a:latin typeface="Calibri"/>
                <a:ea typeface="Calibri"/>
                <a:cs typeface="Calibri"/>
                <a:sym typeface="Calibri"/>
              </a:rPr>
              <a:t>system components or processes that meet the specified needs with appropriate consideration for</a:t>
            </a:r>
            <a:endParaRPr sz="1700">
              <a:latin typeface="Calibri"/>
              <a:ea typeface="Calibri"/>
              <a:cs typeface="Calibri"/>
              <a:sym typeface="Calibri"/>
            </a:endParaRPr>
          </a:p>
          <a:p>
            <a:pPr indent="0" lvl="0" marL="354965" rtl="0" algn="l">
              <a:lnSpc>
                <a:spcPct val="119750"/>
              </a:lnSpc>
              <a:spcBef>
                <a:spcPts val="10"/>
              </a:spcBef>
              <a:spcAft>
                <a:spcPts val="0"/>
              </a:spcAft>
              <a:buNone/>
            </a:pPr>
            <a:r>
              <a:rPr lang="en-US" sz="1700">
                <a:latin typeface="Calibri"/>
                <a:ea typeface="Calibri"/>
                <a:cs typeface="Calibri"/>
                <a:sym typeface="Calibri"/>
              </a:rPr>
              <a:t>the public health and safety, and the cultural, societal, and environmental considerations.</a:t>
            </a:r>
            <a:endParaRPr sz="1700">
              <a:latin typeface="Calibri"/>
              <a:ea typeface="Calibri"/>
              <a:cs typeface="Calibri"/>
              <a:sym typeface="Calibri"/>
            </a:endParaRPr>
          </a:p>
          <a:p>
            <a:pPr indent="-323850" lvl="0" marL="354965" marR="80010" rtl="0" algn="l">
              <a:lnSpc>
                <a:spcPct val="120000"/>
              </a:lnSpc>
              <a:spcBef>
                <a:spcPts val="75"/>
              </a:spcBef>
              <a:spcAft>
                <a:spcPts val="0"/>
              </a:spcAft>
              <a:buSzPts val="1700"/>
              <a:buFont typeface="Calibri"/>
              <a:buAutoNum type="arabicPeriod" startAt="4"/>
            </a:pPr>
            <a:r>
              <a:rPr b="1" lang="en-US" sz="1700">
                <a:latin typeface="Calibri"/>
                <a:ea typeface="Calibri"/>
                <a:cs typeface="Calibri"/>
                <a:sym typeface="Calibri"/>
              </a:rPr>
              <a:t>Conduct investigations of complex problems:</a:t>
            </a:r>
            <a:r>
              <a:rPr lang="en-US" sz="1700">
                <a:latin typeface="Calibri"/>
                <a:ea typeface="Calibri"/>
                <a:cs typeface="Calibri"/>
                <a:sym typeface="Calibri"/>
              </a:rPr>
              <a:t> Use research-based knowledge and research methods including design of experiments, analysis and interpretation of data, and synthesis of the</a:t>
            </a:r>
            <a:endParaRPr sz="1700">
              <a:latin typeface="Calibri"/>
              <a:ea typeface="Calibri"/>
              <a:cs typeface="Calibri"/>
              <a:sym typeface="Calibri"/>
            </a:endParaRPr>
          </a:p>
          <a:p>
            <a:pPr indent="0" lvl="0" marL="354965" rtl="0" algn="l">
              <a:lnSpc>
                <a:spcPct val="116250"/>
              </a:lnSpc>
              <a:spcBef>
                <a:spcPts val="0"/>
              </a:spcBef>
              <a:spcAft>
                <a:spcPts val="0"/>
              </a:spcAft>
              <a:buNone/>
            </a:pPr>
            <a:r>
              <a:rPr lang="en-US" sz="1700">
                <a:latin typeface="Calibri"/>
                <a:ea typeface="Calibri"/>
                <a:cs typeface="Calibri"/>
                <a:sym typeface="Calibri"/>
              </a:rPr>
              <a:t>information to provide valid conclusions.</a:t>
            </a:r>
            <a:endParaRPr sz="1700">
              <a:latin typeface="Calibri"/>
              <a:ea typeface="Calibri"/>
              <a:cs typeface="Calibri"/>
              <a:sym typeface="Calibri"/>
            </a:endParaRPr>
          </a:p>
          <a:p>
            <a:pPr indent="-323215" lvl="0" marL="354965" rtl="0" algn="l">
              <a:lnSpc>
                <a:spcPct val="119750"/>
              </a:lnSpc>
              <a:spcBef>
                <a:spcPts val="0"/>
              </a:spcBef>
              <a:spcAft>
                <a:spcPts val="0"/>
              </a:spcAft>
              <a:buSzPts val="1700"/>
              <a:buFont typeface="Calibri"/>
              <a:buAutoNum type="arabicPeriod" startAt="5"/>
            </a:pPr>
            <a:r>
              <a:rPr b="1" lang="en-US" sz="1700">
                <a:latin typeface="Calibri"/>
                <a:ea typeface="Calibri"/>
                <a:cs typeface="Calibri"/>
                <a:sym typeface="Calibri"/>
              </a:rPr>
              <a:t>Modern tool usage</a:t>
            </a:r>
            <a:r>
              <a:rPr lang="en-US" sz="1700">
                <a:latin typeface="Calibri"/>
                <a:ea typeface="Calibri"/>
                <a:cs typeface="Calibri"/>
                <a:sym typeface="Calibri"/>
              </a:rPr>
              <a:t>: Create, select, and apply appropriate techniques, resources, and modern</a:t>
            </a:r>
            <a:endParaRPr sz="1700">
              <a:latin typeface="Calibri"/>
              <a:ea typeface="Calibri"/>
              <a:cs typeface="Calibri"/>
              <a:sym typeface="Calibri"/>
            </a:endParaRPr>
          </a:p>
          <a:p>
            <a:pPr indent="0" lvl="0" marL="354965" marR="165735" rtl="0" algn="l">
              <a:lnSpc>
                <a:spcPct val="100000"/>
              </a:lnSpc>
              <a:spcBef>
                <a:spcPts val="5"/>
              </a:spcBef>
              <a:spcAft>
                <a:spcPts val="0"/>
              </a:spcAft>
              <a:buNone/>
            </a:pPr>
            <a:r>
              <a:rPr lang="en-US" sz="1700">
                <a:latin typeface="Calibri"/>
                <a:ea typeface="Calibri"/>
                <a:cs typeface="Calibri"/>
                <a:sym typeface="Calibri"/>
              </a:rPr>
              <a:t>engineering and IT tools including prediction and modeling to complex engineering activities with an understanding of the limitations.</a:t>
            </a:r>
            <a:endParaRPr sz="17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7"/>
          <p:cNvPicPr preferRelativeResize="0"/>
          <p:nvPr/>
        </p:nvPicPr>
        <p:blipFill>
          <a:blip r:embed="rId3">
            <a:alphaModFix/>
          </a:blip>
          <a:stretch>
            <a:fillRect/>
          </a:stretch>
        </p:blipFill>
        <p:spPr>
          <a:xfrm>
            <a:off x="322375" y="1719375"/>
            <a:ext cx="11654699" cy="5040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8"/>
          <p:cNvPicPr preferRelativeResize="0"/>
          <p:nvPr/>
        </p:nvPicPr>
        <p:blipFill>
          <a:blip r:embed="rId3">
            <a:alphaModFix/>
          </a:blip>
          <a:stretch>
            <a:fillRect/>
          </a:stretch>
        </p:blipFill>
        <p:spPr>
          <a:xfrm>
            <a:off x="152400" y="1699850"/>
            <a:ext cx="11887199" cy="5158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9"/>
          <p:cNvPicPr preferRelativeResize="0"/>
          <p:nvPr/>
        </p:nvPicPr>
        <p:blipFill rotWithShape="1">
          <a:blip r:embed="rId3">
            <a:alphaModFix/>
          </a:blip>
          <a:srcRect b="8277" l="0" r="0" t="8277"/>
          <a:stretch/>
        </p:blipFill>
        <p:spPr>
          <a:xfrm>
            <a:off x="152400" y="1699850"/>
            <a:ext cx="11887200" cy="51581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0"/>
          <p:cNvPicPr preferRelativeResize="0"/>
          <p:nvPr/>
        </p:nvPicPr>
        <p:blipFill rotWithShape="1">
          <a:blip r:embed="rId3">
            <a:alphaModFix/>
          </a:blip>
          <a:srcRect b="7870" l="0" r="0" t="7862"/>
          <a:stretch/>
        </p:blipFill>
        <p:spPr>
          <a:xfrm>
            <a:off x="152400" y="1699850"/>
            <a:ext cx="11887202" cy="51581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1"/>
          <p:cNvPicPr preferRelativeResize="0"/>
          <p:nvPr/>
        </p:nvPicPr>
        <p:blipFill rotWithShape="1">
          <a:blip r:embed="rId3">
            <a:alphaModFix/>
          </a:blip>
          <a:srcRect b="5317" l="0" r="0" t="5308"/>
          <a:stretch/>
        </p:blipFill>
        <p:spPr>
          <a:xfrm>
            <a:off x="152400" y="1699850"/>
            <a:ext cx="11887202" cy="5158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2"/>
          <p:cNvPicPr preferRelativeResize="0"/>
          <p:nvPr/>
        </p:nvPicPr>
        <p:blipFill rotWithShape="1">
          <a:blip r:embed="rId3">
            <a:alphaModFix/>
          </a:blip>
          <a:srcRect b="0" l="0" r="0" t="0"/>
          <a:stretch/>
        </p:blipFill>
        <p:spPr>
          <a:xfrm>
            <a:off x="2117369" y="0"/>
            <a:ext cx="9964134" cy="1607270"/>
          </a:xfrm>
          <a:prstGeom prst="rect">
            <a:avLst/>
          </a:prstGeom>
          <a:noFill/>
          <a:ln>
            <a:noFill/>
          </a:ln>
        </p:spPr>
      </p:pic>
      <p:pic>
        <p:nvPicPr>
          <p:cNvPr id="344" name="Google Shape;344;p52"/>
          <p:cNvPicPr preferRelativeResize="0"/>
          <p:nvPr/>
        </p:nvPicPr>
        <p:blipFill rotWithShape="1">
          <a:blip r:embed="rId4">
            <a:alphaModFix/>
          </a:blip>
          <a:srcRect b="0" l="0" r="0" t="0"/>
          <a:stretch/>
        </p:blipFill>
        <p:spPr>
          <a:xfrm>
            <a:off x="180904" y="0"/>
            <a:ext cx="1822721" cy="1607270"/>
          </a:xfrm>
          <a:prstGeom prst="rect">
            <a:avLst/>
          </a:prstGeom>
          <a:noFill/>
          <a:ln>
            <a:noFill/>
          </a:ln>
        </p:spPr>
      </p:pic>
      <p:sp>
        <p:nvSpPr>
          <p:cNvPr id="345" name="Google Shape;345;p52"/>
          <p:cNvSpPr txBox="1"/>
          <p:nvPr/>
        </p:nvSpPr>
        <p:spPr>
          <a:xfrm>
            <a:off x="3306002" y="1692119"/>
            <a:ext cx="5191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FUTURE ENHANCEMENT</a:t>
            </a:r>
            <a:endParaRPr sz="3600"/>
          </a:p>
        </p:txBody>
      </p:sp>
      <p:sp>
        <p:nvSpPr>
          <p:cNvPr id="346" name="Google Shape;346;p52"/>
          <p:cNvSpPr txBox="1"/>
          <p:nvPr/>
        </p:nvSpPr>
        <p:spPr>
          <a:xfrm>
            <a:off x="723800" y="2338399"/>
            <a:ext cx="10862100" cy="4710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Assignment Review</a:t>
            </a:r>
            <a:r>
              <a:rPr lang="en-US" sz="2000"/>
              <a:t>: Implement a peer review system where users can submit assignments or projects for review by their peers, providing feedback and learning from each other.</a:t>
            </a:r>
            <a:endParaRPr/>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Virtual Classroom: </a:t>
            </a:r>
            <a:r>
              <a:rPr lang="en-US" sz="2000"/>
              <a:t>Introduce a virtual classroom feature with live video lectures, interactive whiteboards, and chat functionality to simulate a traditional classroom environment.</a:t>
            </a:r>
            <a:endParaRPr/>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Advanced User Leaderboards</a:t>
            </a:r>
            <a:r>
              <a:rPr lang="en-US" sz="2000"/>
              <a:t>: Create leaderboards based on specific language skills, such as vocabulary, grammar, listening, or speaking. Users can compete with others in these skill areas, motivating them to improve in specific areas of language learning.</a:t>
            </a:r>
            <a:endParaRPr/>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AI Generated Questions:</a:t>
            </a:r>
            <a:r>
              <a:rPr lang="en-US" sz="2000"/>
              <a:t>In the future, we plan to incorporate AI-generated questions to enhance user engagement and provide more personalized and adaptive learning experiences.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Admin Page</a:t>
            </a:r>
            <a:r>
              <a:rPr lang="en-US" sz="2000"/>
              <a:t>: Admin can access the user list and their score.</a:t>
            </a:r>
            <a:endParaRPr sz="2000"/>
          </a:p>
          <a:p>
            <a:pPr indent="0" lvl="0" marL="0" rtl="0" algn="l">
              <a:spcBef>
                <a:spcPts val="0"/>
              </a:spcBef>
              <a:spcAft>
                <a:spcPts val="0"/>
              </a:spcAft>
              <a:buNone/>
            </a:pPr>
            <a:r>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808736" y="1666493"/>
            <a:ext cx="10149840" cy="635000"/>
          </a:xfrm>
          <a:prstGeom prst="rect">
            <a:avLst/>
          </a:prstGeom>
          <a:noFill/>
          <a:ln>
            <a:noFill/>
          </a:ln>
        </p:spPr>
        <p:txBody>
          <a:bodyPr anchorCtr="0" anchor="t" bIns="0" lIns="0" spcFirstLastPara="1" rIns="0" wrap="square" tIns="56500">
            <a:spAutoFit/>
          </a:bodyPr>
          <a:lstStyle/>
          <a:p>
            <a:pPr indent="0" lvl="0" marL="3221990" rtl="0" algn="l">
              <a:lnSpc>
                <a:spcPct val="100000"/>
              </a:lnSpc>
              <a:spcBef>
                <a:spcPts val="0"/>
              </a:spcBef>
              <a:spcAft>
                <a:spcPts val="0"/>
              </a:spcAft>
              <a:buNone/>
            </a:pPr>
            <a:r>
              <a:rPr lang="en-US">
                <a:latin typeface="Calibri"/>
                <a:ea typeface="Calibri"/>
                <a:cs typeface="Calibri"/>
                <a:sym typeface="Calibri"/>
              </a:rPr>
              <a:t>CONCLUSION</a:t>
            </a:r>
            <a:endParaRPr/>
          </a:p>
        </p:txBody>
      </p:sp>
      <p:sp>
        <p:nvSpPr>
          <p:cNvPr id="352" name="Google Shape;352;p53"/>
          <p:cNvSpPr txBox="1"/>
          <p:nvPr>
            <p:ph idx="1" type="body"/>
          </p:nvPr>
        </p:nvSpPr>
        <p:spPr>
          <a:xfrm>
            <a:off x="259791" y="2323591"/>
            <a:ext cx="11579860" cy="4415790"/>
          </a:xfrm>
          <a:prstGeom prst="rect">
            <a:avLst/>
          </a:prstGeom>
          <a:noFill/>
          <a:ln>
            <a:noFill/>
          </a:ln>
        </p:spPr>
        <p:txBody>
          <a:bodyPr anchorCtr="0" anchor="t" bIns="0" lIns="0" spcFirstLastPara="1" rIns="0" wrap="square" tIns="505575">
            <a:spAutoFit/>
          </a:bodyPr>
          <a:lstStyle/>
          <a:p>
            <a:pPr indent="0" lvl="0" marL="272415" marR="91440" rtl="0" algn="l">
              <a:lnSpc>
                <a:spcPct val="100000"/>
              </a:lnSpc>
              <a:spcBef>
                <a:spcPts val="0"/>
              </a:spcBef>
              <a:spcAft>
                <a:spcPts val="0"/>
              </a:spcAft>
              <a:buNone/>
            </a:pPr>
            <a:r>
              <a:rPr lang="en-US"/>
              <a:t>Our research provides practical solutions to enhance online language learning by improving interaction and collaboration tools.</a:t>
            </a:r>
            <a:endParaRPr/>
          </a:p>
          <a:p>
            <a:pPr indent="0" lvl="0" marL="272415" marR="599440" rtl="0" algn="l">
              <a:lnSpc>
                <a:spcPct val="100000"/>
              </a:lnSpc>
              <a:spcBef>
                <a:spcPts val="0"/>
              </a:spcBef>
              <a:spcAft>
                <a:spcPts val="0"/>
              </a:spcAft>
              <a:buNone/>
            </a:pPr>
            <a:r>
              <a:rPr lang="en-US"/>
              <a:t>Our project aims to revolutionize coding language learning with a user-centric platform featuring language selection, progress tracking, quizzes, and a personalized learning journey.</a:t>
            </a:r>
            <a:endParaRPr/>
          </a:p>
          <a:p>
            <a:pPr indent="0" lvl="0" marL="272415" rtl="0" algn="l">
              <a:lnSpc>
                <a:spcPct val="100000"/>
              </a:lnSpc>
              <a:spcBef>
                <a:spcPts val="0"/>
              </a:spcBef>
              <a:spcAft>
                <a:spcPts val="0"/>
              </a:spcAft>
              <a:buNone/>
            </a:pPr>
            <a:r>
              <a:rPr lang="en-US"/>
              <a:t>The system's accessibility promotes flexibility, and regular updates ensure it stays</a:t>
            </a:r>
            <a:endParaRPr/>
          </a:p>
          <a:p>
            <a:pPr indent="0" lvl="0" marL="272415" rtl="0" algn="l">
              <a:lnSpc>
                <a:spcPct val="100000"/>
              </a:lnSpc>
              <a:spcBef>
                <a:spcPts val="5"/>
              </a:spcBef>
              <a:spcAft>
                <a:spcPts val="0"/>
              </a:spcAft>
              <a:buNone/>
            </a:pPr>
            <a:r>
              <a:rPr lang="en-US"/>
              <a:t>relevant and adaptable.</a:t>
            </a:r>
            <a:endParaRPr/>
          </a:p>
          <a:p>
            <a:pPr indent="0" lvl="0" marL="272415" marR="184150" rtl="0" algn="l">
              <a:lnSpc>
                <a:spcPct val="100000"/>
              </a:lnSpc>
              <a:spcBef>
                <a:spcPts val="0"/>
              </a:spcBef>
              <a:spcAft>
                <a:spcPts val="0"/>
              </a:spcAft>
              <a:buNone/>
            </a:pPr>
            <a:r>
              <a:rPr lang="en-US"/>
              <a:t>By addressing these challenges, we contribute to the ongoing evolution of online education and empower learners worldwide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nvSpPr>
        <p:spPr>
          <a:xfrm>
            <a:off x="666089" y="2725674"/>
            <a:ext cx="10142855" cy="3481704"/>
          </a:xfrm>
          <a:prstGeom prst="rect">
            <a:avLst/>
          </a:prstGeom>
          <a:noFill/>
          <a:ln>
            <a:noFill/>
          </a:ln>
        </p:spPr>
        <p:txBody>
          <a:bodyPr anchorCtr="0" anchor="t" bIns="0" lIns="0" spcFirstLastPara="1" rIns="0" wrap="square" tIns="13325">
            <a:spAutoFit/>
          </a:bodyPr>
          <a:lstStyle/>
          <a:p>
            <a:pPr indent="-285750" lvl="0" marL="297815" marR="250825" rtl="0" algn="l">
              <a:lnSpc>
                <a:spcPct val="100000"/>
              </a:lnSpc>
              <a:spcBef>
                <a:spcPts val="0"/>
              </a:spcBef>
              <a:spcAft>
                <a:spcPts val="0"/>
              </a:spcAft>
              <a:buSzPts val="1950"/>
              <a:buFont typeface="Noto Sans Symbols"/>
              <a:buChar char="⮚"/>
            </a:pPr>
            <a:r>
              <a:rPr lang="en-US" sz="2000">
                <a:latin typeface="Arial"/>
                <a:ea typeface="Arial"/>
                <a:cs typeface="Arial"/>
                <a:sym typeface="Arial"/>
              </a:rPr>
              <a:t>M. H. Long, “The role of the linguistic environment in second language acquisition,” in 	Handbook of Research on Language Acquisition, vol.2: Second language acquisition,</a:t>
            </a:r>
            <a:endParaRPr sz="2000">
              <a:latin typeface="Arial"/>
              <a:ea typeface="Arial"/>
              <a:cs typeface="Arial"/>
              <a:sym typeface="Arial"/>
            </a:endParaRPr>
          </a:p>
          <a:p>
            <a:pPr indent="0" lvl="0" marL="299085" rtl="0" algn="l">
              <a:lnSpc>
                <a:spcPct val="100000"/>
              </a:lnSpc>
              <a:spcBef>
                <a:spcPts val="0"/>
              </a:spcBef>
              <a:spcAft>
                <a:spcPts val="0"/>
              </a:spcAft>
              <a:buNone/>
            </a:pPr>
            <a:r>
              <a:rPr lang="en-US" sz="2000">
                <a:latin typeface="Arial"/>
                <a:ea typeface="Arial"/>
                <a:cs typeface="Arial"/>
                <a:sym typeface="Arial"/>
              </a:rPr>
              <a:t>W. C. Ritchie and T. K. Bhatia Eds., New York: Academic Press, 1996, pp. 413-468</a:t>
            </a:r>
            <a:endParaRPr sz="2000">
              <a:latin typeface="Arial"/>
              <a:ea typeface="Arial"/>
              <a:cs typeface="Arial"/>
              <a:sym typeface="Arial"/>
            </a:endParaRPr>
          </a:p>
          <a:p>
            <a:pPr indent="-285750" lvl="0" marL="297815" marR="5080" rtl="0" algn="l">
              <a:lnSpc>
                <a:spcPct val="100000"/>
              </a:lnSpc>
              <a:spcBef>
                <a:spcPts val="395"/>
              </a:spcBef>
              <a:spcAft>
                <a:spcPts val="0"/>
              </a:spcAft>
              <a:buSzPts val="1950"/>
              <a:buFont typeface="Noto Sans Symbols"/>
              <a:buChar char="⮚"/>
            </a:pPr>
            <a:r>
              <a:rPr lang="en-US" sz="2000">
                <a:latin typeface="Arial"/>
                <a:ea typeface="Arial"/>
                <a:cs typeface="Arial"/>
                <a:sym typeface="Arial"/>
              </a:rPr>
              <a:t>C. Dreyer, N. Bamgeni, and C. Nel, “A framework for supporting students studying 	English via a mixed-mode delivery system,” In Distance Education and Languages, B. 	Holmberg, M. Shelley and C. White Eds., Clevedon: Multilingual Matters LTD, 2005, pp. 	92-118.</a:t>
            </a:r>
            <a:endParaRPr sz="2000">
              <a:latin typeface="Arial"/>
              <a:ea typeface="Arial"/>
              <a:cs typeface="Arial"/>
              <a:sym typeface="Arial"/>
            </a:endParaRPr>
          </a:p>
          <a:p>
            <a:pPr indent="-285750" lvl="0" marL="297815" marR="592455" rtl="0" algn="l">
              <a:lnSpc>
                <a:spcPct val="100000"/>
              </a:lnSpc>
              <a:spcBef>
                <a:spcPts val="409"/>
              </a:spcBef>
              <a:spcAft>
                <a:spcPts val="0"/>
              </a:spcAft>
              <a:buSzPts val="1950"/>
              <a:buFont typeface="Noto Sans Symbols"/>
              <a:buChar char="⮚"/>
            </a:pPr>
            <a:r>
              <a:rPr lang="en-US" sz="2000">
                <a:latin typeface="Arial"/>
                <a:ea typeface="Arial"/>
                <a:cs typeface="Arial"/>
                <a:sym typeface="Arial"/>
              </a:rPr>
              <a:t>Li WJ, Yen C, Lin YS, Tung SC, Huang S. JustIoT Internet of Things based on the 	Firebase real-time database. In2018 IEEE International Conference on Smart 	Manufacturing, Industrial &amp; Logistics Engineering (SMILE) 2018 Feb 8 (pp. 43-47). 	IEEE. [2]</a:t>
            </a:r>
            <a:endParaRPr sz="2000">
              <a:latin typeface="Arial"/>
              <a:ea typeface="Arial"/>
              <a:cs typeface="Arial"/>
              <a:sym typeface="Arial"/>
            </a:endParaRPr>
          </a:p>
        </p:txBody>
      </p:sp>
      <p:sp>
        <p:nvSpPr>
          <p:cNvPr id="358" name="Google Shape;358;p54"/>
          <p:cNvSpPr txBox="1"/>
          <p:nvPr>
            <p:ph type="title"/>
          </p:nvPr>
        </p:nvSpPr>
        <p:spPr>
          <a:xfrm>
            <a:off x="808736" y="1666493"/>
            <a:ext cx="10149840" cy="635000"/>
          </a:xfrm>
          <a:prstGeom prst="rect">
            <a:avLst/>
          </a:prstGeom>
          <a:noFill/>
          <a:ln>
            <a:noFill/>
          </a:ln>
        </p:spPr>
        <p:txBody>
          <a:bodyPr anchorCtr="0" anchor="t" bIns="0" lIns="0" spcFirstLastPara="1" rIns="0" wrap="square" tIns="12700">
            <a:spAutoFit/>
          </a:bodyPr>
          <a:lstStyle/>
          <a:p>
            <a:pPr indent="0" lvl="0" marL="2902585" rtl="0" algn="l">
              <a:lnSpc>
                <a:spcPct val="100000"/>
              </a:lnSpc>
              <a:spcBef>
                <a:spcPts val="0"/>
              </a:spcBef>
              <a:spcAft>
                <a:spcPts val="0"/>
              </a:spcAft>
              <a:buNone/>
            </a:pPr>
            <a:r>
              <a:rPr lang="en-US"/>
              <a:t>REFERENCES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2" name="Shape 362"/>
        <p:cNvGrpSpPr/>
        <p:nvPr/>
      </p:nvGrpSpPr>
      <p:grpSpPr>
        <a:xfrm>
          <a:off x="0" y="0"/>
          <a:ext cx="0" cy="0"/>
          <a:chOff x="0" y="0"/>
          <a:chExt cx="0" cy="0"/>
        </a:xfrm>
      </p:grpSpPr>
      <p:pic>
        <p:nvPicPr>
          <p:cNvPr id="363" name="Google Shape;363;p55"/>
          <p:cNvPicPr preferRelativeResize="0"/>
          <p:nvPr/>
        </p:nvPicPr>
        <p:blipFill rotWithShape="1">
          <a:blip r:embed="rId3">
            <a:alphaModFix/>
          </a:blip>
          <a:srcRect b="0" l="0" r="0" t="0"/>
          <a:stretch/>
        </p:blipFill>
        <p:spPr>
          <a:xfrm>
            <a:off x="3213307" y="2735159"/>
            <a:ext cx="5736241" cy="811025"/>
          </a:xfrm>
          <a:prstGeom prst="rect">
            <a:avLst/>
          </a:prstGeom>
          <a:noFill/>
          <a:ln>
            <a:noFill/>
          </a:ln>
        </p:spPr>
      </p:pic>
      <p:sp>
        <p:nvSpPr>
          <p:cNvPr id="364" name="Google Shape;364;p55"/>
          <p:cNvSpPr txBox="1"/>
          <p:nvPr>
            <p:ph type="title"/>
          </p:nvPr>
        </p:nvSpPr>
        <p:spPr>
          <a:xfrm>
            <a:off x="3076194" y="2448890"/>
            <a:ext cx="5787390" cy="124587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i="1" lang="en-US" sz="8000">
                <a:latin typeface="Arial"/>
                <a:ea typeface="Arial"/>
                <a:cs typeface="Arial"/>
                <a:sym typeface="Arial"/>
              </a:rPr>
              <a:t>THANKYOU</a:t>
            </a:r>
            <a:endParaRPr sz="8000">
              <a:latin typeface="Arial"/>
              <a:ea typeface="Arial"/>
              <a:cs typeface="Arial"/>
              <a:sym typeface="Arial"/>
            </a:endParaRPr>
          </a:p>
        </p:txBody>
      </p:sp>
      <p:pic>
        <p:nvPicPr>
          <p:cNvPr id="365" name="Google Shape;365;p55"/>
          <p:cNvPicPr preferRelativeResize="0"/>
          <p:nvPr/>
        </p:nvPicPr>
        <p:blipFill rotWithShape="1">
          <a:blip r:embed="rId4">
            <a:alphaModFix/>
          </a:blip>
          <a:srcRect b="0" l="0" r="0" t="0"/>
          <a:stretch/>
        </p:blipFill>
        <p:spPr>
          <a:xfrm>
            <a:off x="2116835" y="0"/>
            <a:ext cx="9963912" cy="1574737"/>
          </a:xfrm>
          <a:prstGeom prst="rect">
            <a:avLst/>
          </a:prstGeom>
          <a:noFill/>
          <a:ln>
            <a:noFill/>
          </a:ln>
        </p:spPr>
      </p:pic>
      <p:pic>
        <p:nvPicPr>
          <p:cNvPr id="366" name="Google Shape;366;p55"/>
          <p:cNvPicPr preferRelativeResize="0"/>
          <p:nvPr/>
        </p:nvPicPr>
        <p:blipFill rotWithShape="1">
          <a:blip r:embed="rId5">
            <a:alphaModFix/>
          </a:blip>
          <a:srcRect b="0" l="0" r="0" t="0"/>
          <a:stretch/>
        </p:blipFill>
        <p:spPr>
          <a:xfrm>
            <a:off x="457131" y="206904"/>
            <a:ext cx="1309933" cy="1344878"/>
          </a:xfrm>
          <a:prstGeom prst="rect">
            <a:avLst/>
          </a:prstGeom>
          <a:noFill/>
          <a:ln>
            <a:noFill/>
          </a:ln>
        </p:spPr>
      </p:pic>
      <p:grpSp>
        <p:nvGrpSpPr>
          <p:cNvPr id="367" name="Google Shape;367;p55"/>
          <p:cNvGrpSpPr/>
          <p:nvPr/>
        </p:nvGrpSpPr>
        <p:grpSpPr>
          <a:xfrm>
            <a:off x="1970525" y="3864559"/>
            <a:ext cx="8049795" cy="114909"/>
            <a:chOff x="1970525" y="3864559"/>
            <a:chExt cx="8049795" cy="114909"/>
          </a:xfrm>
        </p:grpSpPr>
        <p:pic>
          <p:nvPicPr>
            <p:cNvPr id="368" name="Google Shape;368;p55"/>
            <p:cNvPicPr preferRelativeResize="0"/>
            <p:nvPr/>
          </p:nvPicPr>
          <p:blipFill rotWithShape="1">
            <a:blip r:embed="rId6">
              <a:alphaModFix/>
            </a:blip>
            <a:srcRect b="0" l="0" r="0" t="0"/>
            <a:stretch/>
          </p:blipFill>
          <p:spPr>
            <a:xfrm>
              <a:off x="1970525" y="3864559"/>
              <a:ext cx="8049795" cy="114909"/>
            </a:xfrm>
            <a:prstGeom prst="rect">
              <a:avLst/>
            </a:prstGeom>
            <a:noFill/>
            <a:ln>
              <a:noFill/>
            </a:ln>
          </p:spPr>
        </p:pic>
        <p:sp>
          <p:nvSpPr>
            <p:cNvPr id="369" name="Google Shape;369;p55"/>
            <p:cNvSpPr/>
            <p:nvPr/>
          </p:nvSpPr>
          <p:spPr>
            <a:xfrm>
              <a:off x="2004821" y="3894581"/>
              <a:ext cx="7985759" cy="13970"/>
            </a:xfrm>
            <a:custGeom>
              <a:rect b="b" l="l" r="r" t="t"/>
              <a:pathLst>
                <a:path extrusionOk="0" h="13970" w="7985759">
                  <a:moveTo>
                    <a:pt x="0" y="13843"/>
                  </a:moveTo>
                  <a:lnTo>
                    <a:pt x="7985506"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370" name="Google Shape;370;p55"/>
          <p:cNvGrpSpPr/>
          <p:nvPr/>
        </p:nvGrpSpPr>
        <p:grpSpPr>
          <a:xfrm>
            <a:off x="2820921" y="4390101"/>
            <a:ext cx="6326132" cy="129215"/>
            <a:chOff x="2820921" y="4390101"/>
            <a:chExt cx="6326132" cy="129215"/>
          </a:xfrm>
        </p:grpSpPr>
        <p:pic>
          <p:nvPicPr>
            <p:cNvPr id="371" name="Google Shape;371;p55"/>
            <p:cNvPicPr preferRelativeResize="0"/>
            <p:nvPr/>
          </p:nvPicPr>
          <p:blipFill rotWithShape="1">
            <a:blip r:embed="rId7">
              <a:alphaModFix/>
            </a:blip>
            <a:srcRect b="0" l="0" r="0" t="0"/>
            <a:stretch/>
          </p:blipFill>
          <p:spPr>
            <a:xfrm>
              <a:off x="2820921" y="4390101"/>
              <a:ext cx="6326132" cy="129215"/>
            </a:xfrm>
            <a:prstGeom prst="rect">
              <a:avLst/>
            </a:prstGeom>
            <a:noFill/>
            <a:ln>
              <a:noFill/>
            </a:ln>
          </p:spPr>
        </p:pic>
        <p:sp>
          <p:nvSpPr>
            <p:cNvPr id="372" name="Google Shape;372;p55"/>
            <p:cNvSpPr/>
            <p:nvPr/>
          </p:nvSpPr>
          <p:spPr>
            <a:xfrm>
              <a:off x="2855213" y="4420362"/>
              <a:ext cx="6262370" cy="27940"/>
            </a:xfrm>
            <a:custGeom>
              <a:rect b="b" l="l" r="r" t="t"/>
              <a:pathLst>
                <a:path extrusionOk="0" h="27939" w="6262370">
                  <a:moveTo>
                    <a:pt x="0" y="27686"/>
                  </a:moveTo>
                  <a:lnTo>
                    <a:pt x="6262243"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373" name="Google Shape;373;p55"/>
          <p:cNvGrpSpPr/>
          <p:nvPr/>
        </p:nvGrpSpPr>
        <p:grpSpPr>
          <a:xfrm>
            <a:off x="4067540" y="4931409"/>
            <a:ext cx="3541838" cy="142240"/>
            <a:chOff x="4067540" y="4931409"/>
            <a:chExt cx="3541838" cy="142240"/>
          </a:xfrm>
        </p:grpSpPr>
        <p:pic>
          <p:nvPicPr>
            <p:cNvPr id="374" name="Google Shape;374;p55"/>
            <p:cNvPicPr preferRelativeResize="0"/>
            <p:nvPr/>
          </p:nvPicPr>
          <p:blipFill rotWithShape="1">
            <a:blip r:embed="rId8">
              <a:alphaModFix/>
            </a:blip>
            <a:srcRect b="0" l="0" r="0" t="0"/>
            <a:stretch/>
          </p:blipFill>
          <p:spPr>
            <a:xfrm>
              <a:off x="4067540" y="4931409"/>
              <a:ext cx="3541838" cy="142240"/>
            </a:xfrm>
            <a:prstGeom prst="rect">
              <a:avLst/>
            </a:prstGeom>
            <a:noFill/>
            <a:ln>
              <a:noFill/>
            </a:ln>
          </p:spPr>
        </p:pic>
        <p:sp>
          <p:nvSpPr>
            <p:cNvPr id="375" name="Google Shape;375;p55"/>
            <p:cNvSpPr/>
            <p:nvPr/>
          </p:nvSpPr>
          <p:spPr>
            <a:xfrm>
              <a:off x="4101846" y="4961381"/>
              <a:ext cx="3477895" cy="41910"/>
            </a:xfrm>
            <a:custGeom>
              <a:rect b="b" l="l" r="r" t="t"/>
              <a:pathLst>
                <a:path extrusionOk="0" h="41910" w="3477895">
                  <a:moveTo>
                    <a:pt x="0" y="41529"/>
                  </a:moveTo>
                  <a:lnTo>
                    <a:pt x="3477513"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nvSpPr>
        <p:spPr>
          <a:xfrm>
            <a:off x="467664" y="1625599"/>
            <a:ext cx="11203800" cy="4458600"/>
          </a:xfrm>
          <a:prstGeom prst="rect">
            <a:avLst/>
          </a:prstGeom>
          <a:noFill/>
          <a:ln>
            <a:noFill/>
          </a:ln>
        </p:spPr>
        <p:txBody>
          <a:bodyPr anchorCtr="0" anchor="t" bIns="0" lIns="0" spcFirstLastPara="1" rIns="0" wrap="square" tIns="11425">
            <a:spAutoFit/>
          </a:bodyPr>
          <a:lstStyle/>
          <a:p>
            <a:pPr indent="-221615" lvl="0" marL="247015" marR="404495" rtl="0" algn="l">
              <a:lnSpc>
                <a:spcPct val="100299"/>
              </a:lnSpc>
              <a:spcBef>
                <a:spcPts val="0"/>
              </a:spcBef>
              <a:spcAft>
                <a:spcPts val="0"/>
              </a:spcAft>
              <a:buSzPts val="1700"/>
              <a:buFont typeface="Calibri"/>
              <a:buAutoNum type="arabicPeriod" startAt="6"/>
            </a:pPr>
            <a:r>
              <a:rPr b="1" lang="en-US" sz="1700">
                <a:latin typeface="Calibri"/>
                <a:ea typeface="Calibri"/>
                <a:cs typeface="Calibri"/>
                <a:sym typeface="Calibri"/>
              </a:rPr>
              <a:t>The engineer and society</a:t>
            </a:r>
            <a:r>
              <a:rPr lang="en-US" sz="1700">
                <a:latin typeface="Calibri"/>
                <a:ea typeface="Calibri"/>
                <a:cs typeface="Calibri"/>
                <a:sym typeface="Calibri"/>
              </a:rPr>
              <a:t>: Apply reasoning informed by the contextual knowledge to assess societal, health, safety, legal and cultural issues and the consequent responsibilities relevant to the professional engineering practice.</a:t>
            </a:r>
            <a:endParaRPr sz="1700">
              <a:latin typeface="Calibri"/>
              <a:ea typeface="Calibri"/>
              <a:cs typeface="Calibri"/>
              <a:sym typeface="Calibri"/>
            </a:endParaRPr>
          </a:p>
          <a:p>
            <a:pPr indent="-221615" lvl="0" marL="247015" rtl="0" algn="l">
              <a:lnSpc>
                <a:spcPct val="119473"/>
              </a:lnSpc>
              <a:spcBef>
                <a:spcPts val="0"/>
              </a:spcBef>
              <a:spcAft>
                <a:spcPts val="0"/>
              </a:spcAft>
              <a:buSzPts val="1700"/>
              <a:buFont typeface="Calibri"/>
              <a:buAutoNum type="arabicPeriod" startAt="6"/>
            </a:pPr>
            <a:r>
              <a:rPr b="1" lang="en-US" sz="1700">
                <a:latin typeface="Calibri"/>
                <a:ea typeface="Calibri"/>
                <a:cs typeface="Calibri"/>
                <a:sym typeface="Calibri"/>
              </a:rPr>
              <a:t>Environment and sustainability</a:t>
            </a:r>
            <a:r>
              <a:rPr lang="en-US" sz="1700">
                <a:latin typeface="Calibri"/>
                <a:ea typeface="Calibri"/>
                <a:cs typeface="Calibri"/>
                <a:sym typeface="Calibri"/>
              </a:rPr>
              <a:t>: Understand the impact of the professional engineering solutions in societal and</a:t>
            </a:r>
            <a:endParaRPr sz="1700">
              <a:latin typeface="Calibri"/>
              <a:ea typeface="Calibri"/>
              <a:cs typeface="Calibri"/>
              <a:sym typeface="Calibri"/>
            </a:endParaRPr>
          </a:p>
          <a:p>
            <a:pPr indent="0" lvl="0" marL="12700" rtl="0" algn="l">
              <a:lnSpc>
                <a:spcPct val="119736"/>
              </a:lnSpc>
              <a:spcBef>
                <a:spcPts val="10"/>
              </a:spcBef>
              <a:spcAft>
                <a:spcPts val="0"/>
              </a:spcAft>
              <a:buNone/>
            </a:pPr>
            <a:r>
              <a:rPr lang="en-US" sz="1700">
                <a:latin typeface="Calibri"/>
                <a:ea typeface="Calibri"/>
                <a:cs typeface="Calibri"/>
                <a:sym typeface="Calibri"/>
              </a:rPr>
              <a:t>environmental contexts, and demonstrate the knowledge of, and need for sustainable development.</a:t>
            </a:r>
            <a:endParaRPr sz="1700">
              <a:latin typeface="Calibri"/>
              <a:ea typeface="Calibri"/>
              <a:cs typeface="Calibri"/>
              <a:sym typeface="Calibri"/>
            </a:endParaRPr>
          </a:p>
          <a:p>
            <a:pPr indent="-221615" lvl="0" marL="247015" marR="914400" rtl="0" algn="l">
              <a:lnSpc>
                <a:spcPct val="120526"/>
              </a:lnSpc>
              <a:spcBef>
                <a:spcPts val="65"/>
              </a:spcBef>
              <a:spcAft>
                <a:spcPts val="0"/>
              </a:spcAft>
              <a:buSzPts val="1700"/>
              <a:buFont typeface="Calibri"/>
              <a:buAutoNum type="arabicPeriod" startAt="8"/>
            </a:pPr>
            <a:r>
              <a:rPr b="1" lang="en-US" sz="1700">
                <a:latin typeface="Calibri"/>
                <a:ea typeface="Calibri"/>
                <a:cs typeface="Calibri"/>
                <a:sym typeface="Calibri"/>
              </a:rPr>
              <a:t>Ethics</a:t>
            </a:r>
            <a:r>
              <a:rPr lang="en-US" sz="1700">
                <a:latin typeface="Calibri"/>
                <a:ea typeface="Calibri"/>
                <a:cs typeface="Calibri"/>
                <a:sym typeface="Calibri"/>
              </a:rPr>
              <a:t>: Apply ethical principles and commit to professional ethics and responsibilities and norms of the engineering practice.</a:t>
            </a:r>
            <a:endParaRPr sz="1700">
              <a:latin typeface="Calibri"/>
              <a:ea typeface="Calibri"/>
              <a:cs typeface="Calibri"/>
              <a:sym typeface="Calibri"/>
            </a:endParaRPr>
          </a:p>
          <a:p>
            <a:pPr indent="-221615" lvl="0" marL="247015" rtl="0" algn="l">
              <a:lnSpc>
                <a:spcPct val="115263"/>
              </a:lnSpc>
              <a:spcBef>
                <a:spcPts val="0"/>
              </a:spcBef>
              <a:spcAft>
                <a:spcPts val="0"/>
              </a:spcAft>
              <a:buSzPts val="1700"/>
              <a:buFont typeface="Calibri"/>
              <a:buAutoNum type="arabicPeriod" startAt="8"/>
            </a:pPr>
            <a:r>
              <a:rPr b="1" lang="en-US" sz="1700">
                <a:latin typeface="Calibri"/>
                <a:ea typeface="Calibri"/>
                <a:cs typeface="Calibri"/>
                <a:sym typeface="Calibri"/>
              </a:rPr>
              <a:t>Individual and team work</a:t>
            </a:r>
            <a:r>
              <a:rPr lang="en-US" sz="1700">
                <a:latin typeface="Calibri"/>
                <a:ea typeface="Calibri"/>
                <a:cs typeface="Calibri"/>
                <a:sym typeface="Calibri"/>
              </a:rPr>
              <a:t>: Function effectively as an individual, and as a member or leader in diverse teams,</a:t>
            </a:r>
            <a:endParaRPr sz="1700">
              <a:latin typeface="Calibri"/>
              <a:ea typeface="Calibri"/>
              <a:cs typeface="Calibri"/>
              <a:sym typeface="Calibri"/>
            </a:endParaRPr>
          </a:p>
          <a:p>
            <a:pPr indent="0" lvl="0" marL="12700" rtl="0" algn="l">
              <a:lnSpc>
                <a:spcPct val="119736"/>
              </a:lnSpc>
              <a:spcBef>
                <a:spcPts val="10"/>
              </a:spcBef>
              <a:spcAft>
                <a:spcPts val="0"/>
              </a:spcAft>
              <a:buNone/>
            </a:pPr>
            <a:r>
              <a:rPr lang="en-US" sz="1700">
                <a:latin typeface="Calibri"/>
                <a:ea typeface="Calibri"/>
                <a:cs typeface="Calibri"/>
                <a:sym typeface="Calibri"/>
              </a:rPr>
              <a:t>and in multidisciplinary settings.</a:t>
            </a:r>
            <a:endParaRPr sz="1700">
              <a:latin typeface="Calibri"/>
              <a:ea typeface="Calibri"/>
              <a:cs typeface="Calibri"/>
              <a:sym typeface="Calibri"/>
            </a:endParaRPr>
          </a:p>
          <a:p>
            <a:pPr indent="0" lvl="0" marL="12700" rtl="0" algn="l">
              <a:lnSpc>
                <a:spcPct val="119736"/>
              </a:lnSpc>
              <a:spcBef>
                <a:spcPts val="0"/>
              </a:spcBef>
              <a:spcAft>
                <a:spcPts val="0"/>
              </a:spcAft>
              <a:buNone/>
            </a:pPr>
            <a:r>
              <a:rPr lang="en-US" sz="1700">
                <a:latin typeface="Calibri"/>
                <a:ea typeface="Calibri"/>
                <a:cs typeface="Calibri"/>
                <a:sym typeface="Calibri"/>
              </a:rPr>
              <a:t>10 </a:t>
            </a:r>
            <a:r>
              <a:rPr b="1" lang="en-US" sz="1700">
                <a:latin typeface="Calibri"/>
                <a:ea typeface="Calibri"/>
                <a:cs typeface="Calibri"/>
                <a:sym typeface="Calibri"/>
              </a:rPr>
              <a:t>Communication</a:t>
            </a:r>
            <a:r>
              <a:rPr lang="en-US" sz="1700">
                <a:latin typeface="Calibri"/>
                <a:ea typeface="Calibri"/>
                <a:cs typeface="Calibri"/>
                <a:sym typeface="Calibri"/>
              </a:rPr>
              <a:t>: Communicate effectively on complex engineering activities with the engineering community</a:t>
            </a:r>
            <a:endParaRPr sz="1700">
              <a:latin typeface="Calibri"/>
              <a:ea typeface="Calibri"/>
              <a:cs typeface="Calibri"/>
              <a:sym typeface="Calibri"/>
            </a:endParaRPr>
          </a:p>
          <a:p>
            <a:pPr indent="0" lvl="0" marL="12700" marR="1474470" rtl="0" algn="l">
              <a:lnSpc>
                <a:spcPct val="120526"/>
              </a:lnSpc>
              <a:spcBef>
                <a:spcPts val="70"/>
              </a:spcBef>
              <a:spcAft>
                <a:spcPts val="0"/>
              </a:spcAft>
              <a:buNone/>
            </a:pPr>
            <a:r>
              <a:rPr lang="en-US" sz="1700">
                <a:latin typeface="Calibri"/>
                <a:ea typeface="Calibri"/>
                <a:cs typeface="Calibri"/>
                <a:sym typeface="Calibri"/>
              </a:rPr>
              <a:t>and with society at large, such as, being able to comprehend and write effective reports and design documentation, make effective presentations, and give and receive clear instructions.</a:t>
            </a:r>
            <a:endParaRPr sz="1700">
              <a:latin typeface="Calibri"/>
              <a:ea typeface="Calibri"/>
              <a:cs typeface="Calibri"/>
              <a:sym typeface="Calibri"/>
            </a:endParaRPr>
          </a:p>
          <a:p>
            <a:pPr indent="0" lvl="0" marL="12700" rtl="0" algn="l">
              <a:lnSpc>
                <a:spcPct val="115263"/>
              </a:lnSpc>
              <a:spcBef>
                <a:spcPts val="0"/>
              </a:spcBef>
              <a:spcAft>
                <a:spcPts val="0"/>
              </a:spcAft>
              <a:buNone/>
            </a:pPr>
            <a:r>
              <a:rPr lang="en-US" sz="1700">
                <a:latin typeface="Calibri"/>
                <a:ea typeface="Calibri"/>
                <a:cs typeface="Calibri"/>
                <a:sym typeface="Calibri"/>
              </a:rPr>
              <a:t>11. </a:t>
            </a:r>
            <a:r>
              <a:rPr b="1" lang="en-US" sz="1700">
                <a:latin typeface="Calibri"/>
                <a:ea typeface="Calibri"/>
                <a:cs typeface="Calibri"/>
                <a:sym typeface="Calibri"/>
              </a:rPr>
              <a:t>Project management and finance</a:t>
            </a:r>
            <a:r>
              <a:rPr lang="en-US" sz="1700">
                <a:latin typeface="Calibri"/>
                <a:ea typeface="Calibri"/>
                <a:cs typeface="Calibri"/>
                <a:sym typeface="Calibri"/>
              </a:rPr>
              <a:t>: Demonstrate knowledge and understanding of the engineering and</a:t>
            </a:r>
            <a:endParaRPr sz="1700">
              <a:latin typeface="Calibri"/>
              <a:ea typeface="Calibri"/>
              <a:cs typeface="Calibri"/>
              <a:sym typeface="Calibri"/>
            </a:endParaRPr>
          </a:p>
          <a:p>
            <a:pPr indent="0" lvl="0" marL="12700" marR="266065" rtl="0" algn="l">
              <a:lnSpc>
                <a:spcPct val="100000"/>
              </a:lnSpc>
              <a:spcBef>
                <a:spcPts val="0"/>
              </a:spcBef>
              <a:spcAft>
                <a:spcPts val="0"/>
              </a:spcAft>
              <a:buNone/>
            </a:pPr>
            <a:r>
              <a:rPr lang="en-US" sz="1700">
                <a:latin typeface="Calibri"/>
                <a:ea typeface="Calibri"/>
                <a:cs typeface="Calibri"/>
                <a:sym typeface="Calibri"/>
              </a:rPr>
              <a:t>management principles and apply these to one’s own work, as a member and leader in a team, to manage projects and in multidisciplinary environments. 12. Life-long learning: Recognize the need for, and have the preparation and ability to engage in independent and life-long learning in the broadest context of technological change.</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0" l="0" r="0" t="0"/>
          <a:stretch/>
        </p:blipFill>
        <p:spPr>
          <a:xfrm>
            <a:off x="181355" y="0"/>
            <a:ext cx="11786616" cy="1607820"/>
          </a:xfrm>
          <a:prstGeom prst="rect">
            <a:avLst/>
          </a:prstGeom>
          <a:noFill/>
          <a:ln>
            <a:noFill/>
          </a:ln>
        </p:spPr>
      </p:pic>
      <p:sp>
        <p:nvSpPr>
          <p:cNvPr id="86" name="Google Shape;86;p13"/>
          <p:cNvSpPr txBox="1"/>
          <p:nvPr>
            <p:ph type="title"/>
          </p:nvPr>
        </p:nvSpPr>
        <p:spPr>
          <a:xfrm>
            <a:off x="3107817" y="1915744"/>
            <a:ext cx="6384925"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latin typeface="Calibri"/>
                <a:ea typeface="Calibri"/>
                <a:cs typeface="Calibri"/>
                <a:sym typeface="Calibri"/>
              </a:rPr>
              <a:t>Programme Specific Outcomes (PSOs)</a:t>
            </a:r>
            <a:endParaRPr sz="3200">
              <a:latin typeface="Calibri"/>
              <a:ea typeface="Calibri"/>
              <a:cs typeface="Calibri"/>
              <a:sym typeface="Calibri"/>
            </a:endParaRPr>
          </a:p>
        </p:txBody>
      </p:sp>
      <p:sp>
        <p:nvSpPr>
          <p:cNvPr id="87" name="Google Shape;87;p13"/>
          <p:cNvSpPr txBox="1"/>
          <p:nvPr/>
        </p:nvSpPr>
        <p:spPr>
          <a:xfrm>
            <a:off x="713333" y="2716530"/>
            <a:ext cx="11115675" cy="2463800"/>
          </a:xfrm>
          <a:prstGeom prst="rect">
            <a:avLst/>
          </a:prstGeom>
          <a:noFill/>
          <a:ln>
            <a:noFill/>
          </a:ln>
        </p:spPr>
        <p:txBody>
          <a:bodyPr anchorCtr="0" anchor="t" bIns="0" lIns="0" spcFirstLastPara="1" rIns="0" wrap="square" tIns="13325">
            <a:spAutoFit/>
          </a:bodyPr>
          <a:lstStyle/>
          <a:p>
            <a:pPr indent="0" lvl="0" marL="68580" rtl="0" algn="l">
              <a:lnSpc>
                <a:spcPct val="100000"/>
              </a:lnSpc>
              <a:spcBef>
                <a:spcPts val="0"/>
              </a:spcBef>
              <a:spcAft>
                <a:spcPts val="0"/>
              </a:spcAft>
              <a:buNone/>
            </a:pPr>
            <a:r>
              <a:rPr lang="en-US" sz="2000">
                <a:latin typeface="Calibri"/>
                <a:ea typeface="Calibri"/>
                <a:cs typeface="Calibri"/>
                <a:sym typeface="Calibri"/>
              </a:rPr>
              <a:t>On the completion of Computer Science &amp; Engineering program, the students will possess:</a:t>
            </a:r>
            <a:endParaRPr sz="2000">
              <a:latin typeface="Calibri"/>
              <a:ea typeface="Calibri"/>
              <a:cs typeface="Calibri"/>
              <a:sym typeface="Calibri"/>
            </a:endParaRPr>
          </a:p>
          <a:p>
            <a:pPr indent="-248920" lvl="0" marL="317500" rtl="0" algn="l">
              <a:lnSpc>
                <a:spcPct val="119750"/>
              </a:lnSpc>
              <a:spcBef>
                <a:spcPts val="0"/>
              </a:spcBef>
              <a:spcAft>
                <a:spcPts val="0"/>
              </a:spcAft>
              <a:buSzPts val="2000"/>
              <a:buFont typeface="Calibri"/>
              <a:buAutoNum type="arabicPeriod"/>
            </a:pPr>
            <a:r>
              <a:rPr lang="en-US" sz="2000">
                <a:latin typeface="Calibri"/>
                <a:ea typeface="Calibri"/>
                <a:cs typeface="Calibri"/>
                <a:sym typeface="Calibri"/>
              </a:rPr>
              <a:t>An ability to apply knowledge of data structures and algorithms appropriate to computational problems.</a:t>
            </a:r>
            <a:endParaRPr sz="2000">
              <a:latin typeface="Calibri"/>
              <a:ea typeface="Calibri"/>
              <a:cs typeface="Calibri"/>
              <a:sym typeface="Calibri"/>
            </a:endParaRPr>
          </a:p>
          <a:p>
            <a:pPr indent="-248920" lvl="0" marL="261620" marR="601345" rtl="0" algn="l">
              <a:lnSpc>
                <a:spcPct val="120500"/>
              </a:lnSpc>
              <a:spcBef>
                <a:spcPts val="65"/>
              </a:spcBef>
              <a:spcAft>
                <a:spcPts val="0"/>
              </a:spcAft>
              <a:buSzPts val="2000"/>
              <a:buFont typeface="Calibri"/>
              <a:buAutoNum type="arabicPeriod"/>
            </a:pPr>
            <a:r>
              <a:rPr lang="en-US" sz="2000">
                <a:latin typeface="Calibri"/>
                <a:ea typeface="Calibri"/>
                <a:cs typeface="Calibri"/>
                <a:sym typeface="Calibri"/>
              </a:rPr>
              <a:t>An ability to apply knowledge of operating systems, programming languages, data management, or networking principles to computational assignments.</a:t>
            </a:r>
            <a:endParaRPr sz="2000">
              <a:latin typeface="Calibri"/>
              <a:ea typeface="Calibri"/>
              <a:cs typeface="Calibri"/>
              <a:sym typeface="Calibri"/>
            </a:endParaRPr>
          </a:p>
          <a:p>
            <a:pPr indent="-248920" lvl="0" marL="261620" rtl="0" algn="l">
              <a:lnSpc>
                <a:spcPct val="115500"/>
              </a:lnSpc>
              <a:spcBef>
                <a:spcPts val="0"/>
              </a:spcBef>
              <a:spcAft>
                <a:spcPts val="0"/>
              </a:spcAft>
              <a:buSzPts val="2000"/>
              <a:buFont typeface="Calibri"/>
              <a:buAutoNum type="arabicPeriod"/>
            </a:pPr>
            <a:r>
              <a:rPr lang="en-US" sz="2000">
                <a:latin typeface="Calibri"/>
                <a:ea typeface="Calibri"/>
                <a:cs typeface="Calibri"/>
                <a:sym typeface="Calibri"/>
              </a:rPr>
              <a:t>An ability to apply design, development, maintenance or evaluation of software engineering principles in</a:t>
            </a:r>
            <a:endParaRPr sz="2000">
              <a:latin typeface="Calibri"/>
              <a:ea typeface="Calibri"/>
              <a:cs typeface="Calibri"/>
              <a:sym typeface="Calibri"/>
            </a:endParaRPr>
          </a:p>
          <a:p>
            <a:pPr indent="0" lvl="0" marL="12700" rtl="0" algn="l">
              <a:lnSpc>
                <a:spcPct val="119750"/>
              </a:lnSpc>
              <a:spcBef>
                <a:spcPts val="10"/>
              </a:spcBef>
              <a:spcAft>
                <a:spcPts val="0"/>
              </a:spcAft>
              <a:buNone/>
            </a:pPr>
            <a:r>
              <a:rPr lang="en-US" sz="2000">
                <a:latin typeface="Calibri"/>
                <a:ea typeface="Calibri"/>
                <a:cs typeface="Calibri"/>
                <a:sym typeface="Calibri"/>
              </a:rPr>
              <a:t>the construction of computer and software systems of varying complexity and quality.</a:t>
            </a:r>
            <a:endParaRPr sz="2000">
              <a:latin typeface="Calibri"/>
              <a:ea typeface="Calibri"/>
              <a:cs typeface="Calibri"/>
              <a:sym typeface="Calibri"/>
            </a:endParaRPr>
          </a:p>
          <a:p>
            <a:pPr indent="-248920" lvl="0" marL="261620" rtl="0" algn="l">
              <a:lnSpc>
                <a:spcPct val="119750"/>
              </a:lnSpc>
              <a:spcBef>
                <a:spcPts val="0"/>
              </a:spcBef>
              <a:spcAft>
                <a:spcPts val="0"/>
              </a:spcAft>
              <a:buSzPts val="2000"/>
              <a:buFont typeface="Calibri"/>
              <a:buAutoNum type="arabicPeriod" startAt="4"/>
            </a:pPr>
            <a:r>
              <a:rPr lang="en-US" sz="2000">
                <a:latin typeface="Calibri"/>
                <a:ea typeface="Calibri"/>
                <a:cs typeface="Calibri"/>
                <a:sym typeface="Calibri"/>
              </a:rPr>
              <a:t>An ability to understand concepts involved in modeling and design of computer science applications in a</a:t>
            </a:r>
            <a:endParaRPr sz="2000">
              <a:latin typeface="Calibri"/>
              <a:ea typeface="Calibri"/>
              <a:cs typeface="Calibri"/>
              <a:sym typeface="Calibri"/>
            </a:endParaRPr>
          </a:p>
          <a:p>
            <a:pPr indent="0" lvl="0" marL="12700" rtl="0" algn="l">
              <a:lnSpc>
                <a:spcPct val="100000"/>
              </a:lnSpc>
              <a:spcBef>
                <a:spcPts val="0"/>
              </a:spcBef>
              <a:spcAft>
                <a:spcPts val="0"/>
              </a:spcAft>
              <a:buNone/>
            </a:pPr>
            <a:r>
              <a:rPr lang="en-US" sz="2000">
                <a:latin typeface="Calibri"/>
                <a:ea typeface="Calibri"/>
                <a:cs typeface="Calibri"/>
                <a:sym typeface="Calibri"/>
              </a:rPr>
              <a:t>way that demonstrates comprehension of the fundamentals and trade-offs involved in design choices</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1131824" y="2062734"/>
            <a:ext cx="5361940" cy="4781550"/>
          </a:xfrm>
          <a:prstGeom prst="rect">
            <a:avLst/>
          </a:prstGeom>
          <a:noFill/>
          <a:ln>
            <a:noFill/>
          </a:ln>
        </p:spPr>
        <p:txBody>
          <a:bodyPr anchorCtr="0" anchor="t" bIns="0" lIns="0" spcFirstLastPara="1" rIns="0" wrap="square" tIns="12700">
            <a:spAutoFit/>
          </a:bodyPr>
          <a:lstStyle/>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Introduction</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Objective of the project</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Problem Identification</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Literature Review</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Proposed System</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SRS Document</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Lifecycle To Be Followed</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Architectural Diagram</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Data Flow Diagram (level 0,1,2)</a:t>
            </a:r>
            <a:endParaRPr sz="2400">
              <a:latin typeface="Arial"/>
              <a:ea typeface="Arial"/>
              <a:cs typeface="Arial"/>
              <a:sym typeface="Arial"/>
            </a:endParaRPr>
          </a:p>
          <a:p>
            <a:pPr indent="-456565" lvl="0" marL="469265" rtl="0" algn="l">
              <a:lnSpc>
                <a:spcPct val="100000"/>
              </a:lnSpc>
              <a:spcBef>
                <a:spcPts val="5"/>
              </a:spcBef>
              <a:spcAft>
                <a:spcPts val="0"/>
              </a:spcAft>
              <a:buSzPts val="2400"/>
              <a:buFont typeface="Noto Sans Symbols"/>
              <a:buChar char="⮚"/>
            </a:pPr>
            <a:r>
              <a:rPr lang="en-US" sz="2400">
                <a:latin typeface="Arial"/>
                <a:ea typeface="Arial"/>
                <a:cs typeface="Arial"/>
                <a:sym typeface="Arial"/>
              </a:rPr>
              <a:t>ER Diagram</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Implementation Details</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Conclusion &amp; Future Enhancements</a:t>
            </a:r>
            <a:endParaRPr sz="2400">
              <a:latin typeface="Arial"/>
              <a:ea typeface="Arial"/>
              <a:cs typeface="Arial"/>
              <a:sym typeface="Arial"/>
            </a:endParaRPr>
          </a:p>
          <a:p>
            <a:pPr indent="-456565" lvl="0" marL="469265" rtl="0" algn="l">
              <a:lnSpc>
                <a:spcPct val="100000"/>
              </a:lnSpc>
              <a:spcBef>
                <a:spcPts val="0"/>
              </a:spcBef>
              <a:spcAft>
                <a:spcPts val="0"/>
              </a:spcAft>
              <a:buSzPts val="2400"/>
              <a:buFont typeface="Noto Sans Symbols"/>
              <a:buChar char="⮚"/>
            </a:pPr>
            <a:r>
              <a:rPr lang="en-US" sz="2400">
                <a:latin typeface="Arial"/>
                <a:ea typeface="Arial"/>
                <a:cs typeface="Arial"/>
                <a:sym typeface="Arial"/>
              </a:rPr>
              <a:t>References</a:t>
            </a:r>
            <a:endParaRPr sz="2400">
              <a:latin typeface="Arial"/>
              <a:ea typeface="Arial"/>
              <a:cs typeface="Arial"/>
              <a:sym typeface="Arial"/>
            </a:endParaRPr>
          </a:p>
        </p:txBody>
      </p:sp>
      <p:sp>
        <p:nvSpPr>
          <p:cNvPr id="93" name="Google Shape;93;p14"/>
          <p:cNvSpPr txBox="1"/>
          <p:nvPr>
            <p:ph type="title"/>
          </p:nvPr>
        </p:nvSpPr>
        <p:spPr>
          <a:xfrm>
            <a:off x="4484878" y="1627123"/>
            <a:ext cx="2816860"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CONTENTS</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99" name="Google Shape;99;p15"/>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00" name="Google Shape;100;p15"/>
          <p:cNvSpPr txBox="1"/>
          <p:nvPr>
            <p:ph type="title"/>
          </p:nvPr>
        </p:nvSpPr>
        <p:spPr>
          <a:xfrm>
            <a:off x="808736" y="1666493"/>
            <a:ext cx="10149900" cy="567000"/>
          </a:xfrm>
          <a:prstGeom prst="rect">
            <a:avLst/>
          </a:prstGeom>
          <a:noFill/>
          <a:ln>
            <a:noFill/>
          </a:ln>
        </p:spPr>
        <p:txBody>
          <a:bodyPr anchorCtr="0" anchor="t" bIns="0" lIns="0" spcFirstLastPara="1" rIns="0" wrap="square" tIns="12700">
            <a:spAutoFit/>
          </a:bodyPr>
          <a:lstStyle/>
          <a:p>
            <a:pPr indent="0" lvl="0" marL="2673350" rtl="0" algn="l">
              <a:lnSpc>
                <a:spcPct val="100000"/>
              </a:lnSpc>
              <a:spcBef>
                <a:spcPts val="0"/>
              </a:spcBef>
              <a:spcAft>
                <a:spcPts val="0"/>
              </a:spcAft>
              <a:buNone/>
            </a:pPr>
            <a:r>
              <a:rPr lang="en-US">
                <a:solidFill>
                  <a:srgbClr val="0D0D0D"/>
                </a:solidFill>
                <a:latin typeface="Roboto"/>
                <a:ea typeface="Roboto"/>
                <a:cs typeface="Roboto"/>
                <a:sym typeface="Roboto"/>
              </a:rPr>
              <a:t>INTRODUCTION</a:t>
            </a:r>
            <a:endParaRPr/>
          </a:p>
        </p:txBody>
      </p:sp>
      <p:sp>
        <p:nvSpPr>
          <p:cNvPr id="101" name="Google Shape;101;p15"/>
          <p:cNvSpPr txBox="1"/>
          <p:nvPr>
            <p:ph idx="1" type="body"/>
          </p:nvPr>
        </p:nvSpPr>
        <p:spPr>
          <a:xfrm>
            <a:off x="377016" y="2233491"/>
            <a:ext cx="11580000" cy="44580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rPr b="1" lang="en-US" sz="1800"/>
              <a:t>1. </a:t>
            </a:r>
            <a:r>
              <a:rPr b="1" lang="en-US" sz="1800">
                <a:latin typeface="Arial"/>
                <a:ea typeface="Arial"/>
                <a:cs typeface="Arial"/>
                <a:sym typeface="Arial"/>
              </a:rPr>
              <a:t>Challenges: </a:t>
            </a:r>
            <a:r>
              <a:rPr lang="en-US" sz="1800"/>
              <a:t>Educators struggle to create engaging online language learning experiences, hindering fluency due to a lack of collaboration.</a:t>
            </a:r>
            <a:endParaRPr sz="1800">
              <a:latin typeface="Arial"/>
              <a:ea typeface="Arial"/>
              <a:cs typeface="Arial"/>
              <a:sym typeface="Arial"/>
            </a:endParaRPr>
          </a:p>
          <a:p>
            <a:pPr indent="0" lvl="0" marL="0" rtl="0" algn="l">
              <a:lnSpc>
                <a:spcPct val="100000"/>
              </a:lnSpc>
              <a:spcBef>
                <a:spcPts val="90"/>
              </a:spcBef>
              <a:spcAft>
                <a:spcPts val="0"/>
              </a:spcAft>
              <a:buClr>
                <a:srgbClr val="0D0D0D"/>
              </a:buClr>
              <a:buSzPts val="1800"/>
              <a:buFont typeface="Arial"/>
              <a:buNone/>
            </a:pPr>
            <a:r>
              <a:t/>
            </a:r>
            <a:endParaRPr sz="1800"/>
          </a:p>
          <a:p>
            <a:pPr indent="0" lvl="0" marL="0" rtl="0" algn="l">
              <a:lnSpc>
                <a:spcPct val="100000"/>
              </a:lnSpc>
              <a:spcBef>
                <a:spcPts val="0"/>
              </a:spcBef>
              <a:spcAft>
                <a:spcPts val="0"/>
              </a:spcAft>
              <a:buNone/>
            </a:pPr>
            <a:r>
              <a:rPr b="1" lang="en-US" sz="1800"/>
              <a:t>2.</a:t>
            </a:r>
            <a:r>
              <a:rPr b="1" lang="en-US" sz="1800">
                <a:latin typeface="Arial"/>
                <a:ea typeface="Arial"/>
                <a:cs typeface="Arial"/>
                <a:sym typeface="Arial"/>
              </a:rPr>
              <a:t>Objective: </a:t>
            </a:r>
            <a:r>
              <a:rPr lang="en-US" sz="1800"/>
              <a:t>Our research aims to enhance interaction and collaboration among learners by providing strategies</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t>and developing a platform.</a:t>
            </a:r>
            <a:endParaRPr sz="1800"/>
          </a:p>
          <a:p>
            <a:pPr indent="0" lvl="0" marL="1270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b="1" lang="en-US" sz="1800"/>
              <a:t>3.</a:t>
            </a:r>
            <a:r>
              <a:rPr b="1" lang="en-US" sz="1800">
                <a:latin typeface="Arial"/>
                <a:ea typeface="Arial"/>
                <a:cs typeface="Arial"/>
                <a:sym typeface="Arial"/>
              </a:rPr>
              <a:t>Features:</a:t>
            </a:r>
            <a:endParaRPr sz="1800">
              <a:latin typeface="Arial"/>
              <a:ea typeface="Arial"/>
              <a:cs typeface="Arial"/>
              <a:sym typeface="Arial"/>
            </a:endParaRPr>
          </a:p>
          <a:p>
            <a:pPr indent="-285750" lvl="1" marL="755650" rtl="0" algn="l">
              <a:lnSpc>
                <a:spcPct val="100000"/>
              </a:lnSpc>
              <a:spcBef>
                <a:spcPts val="0"/>
              </a:spcBef>
              <a:spcAft>
                <a:spcPts val="0"/>
              </a:spcAft>
              <a:buClr>
                <a:srgbClr val="000000"/>
              </a:buClr>
              <a:buSzPts val="1800"/>
              <a:buFont typeface="Arial"/>
              <a:buAutoNum type="arabicPeriod"/>
            </a:pPr>
            <a:r>
              <a:rPr b="1" lang="en-US" sz="1800">
                <a:solidFill>
                  <a:srgbClr val="0D0D0D"/>
                </a:solidFill>
                <a:latin typeface="Arial"/>
                <a:ea typeface="Arial"/>
                <a:cs typeface="Arial"/>
                <a:sym typeface="Arial"/>
              </a:rPr>
              <a:t>Authentication: </a:t>
            </a:r>
            <a:r>
              <a:rPr lang="en-US" sz="1800">
                <a:solidFill>
                  <a:srgbClr val="0D0D0D"/>
                </a:solidFill>
                <a:latin typeface="Arial"/>
                <a:ea typeface="Arial"/>
                <a:cs typeface="Arial"/>
                <a:sym typeface="Arial"/>
              </a:rPr>
              <a:t>Secure login.</a:t>
            </a:r>
            <a:endParaRPr sz="1800">
              <a:latin typeface="Arial"/>
              <a:ea typeface="Arial"/>
              <a:cs typeface="Arial"/>
              <a:sym typeface="Arial"/>
            </a:endParaRPr>
          </a:p>
          <a:p>
            <a:pPr indent="-285750" lvl="1" marL="755650" rtl="0" algn="l">
              <a:lnSpc>
                <a:spcPct val="100000"/>
              </a:lnSpc>
              <a:spcBef>
                <a:spcPts val="0"/>
              </a:spcBef>
              <a:spcAft>
                <a:spcPts val="0"/>
              </a:spcAft>
              <a:buClr>
                <a:srgbClr val="000000"/>
              </a:buClr>
              <a:buSzPts val="1800"/>
              <a:buFont typeface="Arial"/>
              <a:buAutoNum type="arabicPeriod"/>
            </a:pPr>
            <a:r>
              <a:rPr b="1" lang="en-US" sz="1800">
                <a:solidFill>
                  <a:srgbClr val="0D0D0D"/>
                </a:solidFill>
                <a:latin typeface="Arial"/>
                <a:ea typeface="Arial"/>
                <a:cs typeface="Arial"/>
                <a:sym typeface="Arial"/>
              </a:rPr>
              <a:t>Language Selection: </a:t>
            </a:r>
            <a:r>
              <a:rPr lang="en-US" sz="1800">
                <a:solidFill>
                  <a:srgbClr val="0D0D0D"/>
                </a:solidFill>
                <a:latin typeface="Arial"/>
                <a:ea typeface="Arial"/>
                <a:cs typeface="Arial"/>
                <a:sym typeface="Arial"/>
              </a:rPr>
              <a:t>Choice of learning language.</a:t>
            </a:r>
            <a:endParaRPr sz="1800">
              <a:latin typeface="Arial"/>
              <a:ea typeface="Arial"/>
              <a:cs typeface="Arial"/>
              <a:sym typeface="Arial"/>
            </a:endParaRPr>
          </a:p>
          <a:p>
            <a:pPr indent="-285115" lvl="1" marL="755015" rtl="0" algn="l">
              <a:lnSpc>
                <a:spcPct val="100000"/>
              </a:lnSpc>
              <a:spcBef>
                <a:spcPts val="0"/>
              </a:spcBef>
              <a:spcAft>
                <a:spcPts val="0"/>
              </a:spcAft>
              <a:buClr>
                <a:srgbClr val="000000"/>
              </a:buClr>
              <a:buSzPts val="1800"/>
              <a:buFont typeface="Arial"/>
              <a:buAutoNum type="arabicPeriod"/>
            </a:pPr>
            <a:r>
              <a:rPr b="1" lang="en-US" sz="1800">
                <a:solidFill>
                  <a:srgbClr val="0D0D0D"/>
                </a:solidFill>
                <a:latin typeface="Arial"/>
                <a:ea typeface="Arial"/>
                <a:cs typeface="Arial"/>
                <a:sym typeface="Arial"/>
              </a:rPr>
              <a:t>Progress Tracking: </a:t>
            </a:r>
            <a:r>
              <a:rPr lang="en-US" sz="1800">
                <a:solidFill>
                  <a:srgbClr val="0D0D0D"/>
                </a:solidFill>
                <a:latin typeface="Arial"/>
                <a:ea typeface="Arial"/>
                <a:cs typeface="Arial"/>
                <a:sym typeface="Arial"/>
              </a:rPr>
              <a:t>Personalized feedback.</a:t>
            </a:r>
            <a:endParaRPr sz="1800">
              <a:latin typeface="Arial"/>
              <a:ea typeface="Arial"/>
              <a:cs typeface="Arial"/>
              <a:sym typeface="Arial"/>
            </a:endParaRPr>
          </a:p>
          <a:p>
            <a:pPr indent="-285750" lvl="1" marL="755650" rtl="0" algn="l">
              <a:lnSpc>
                <a:spcPct val="100000"/>
              </a:lnSpc>
              <a:spcBef>
                <a:spcPts val="5"/>
              </a:spcBef>
              <a:spcAft>
                <a:spcPts val="0"/>
              </a:spcAft>
              <a:buClr>
                <a:srgbClr val="000000"/>
              </a:buClr>
              <a:buSzPts val="1800"/>
              <a:buFont typeface="Arial"/>
              <a:buAutoNum type="arabicPeriod"/>
            </a:pPr>
            <a:r>
              <a:rPr b="1" lang="en-US" sz="1800">
                <a:solidFill>
                  <a:srgbClr val="0D0D0D"/>
                </a:solidFill>
                <a:latin typeface="Arial"/>
                <a:ea typeface="Arial"/>
                <a:cs typeface="Arial"/>
                <a:sym typeface="Arial"/>
              </a:rPr>
              <a:t>Quiz Mode: </a:t>
            </a:r>
            <a:r>
              <a:rPr lang="en-US" sz="1800">
                <a:solidFill>
                  <a:srgbClr val="0D0D0D"/>
                </a:solidFill>
                <a:latin typeface="Arial"/>
                <a:ea typeface="Arial"/>
                <a:cs typeface="Arial"/>
                <a:sym typeface="Arial"/>
              </a:rPr>
              <a:t>Interactive assessment</a:t>
            </a:r>
            <a:endParaRPr sz="1800">
              <a:latin typeface="Arial"/>
              <a:ea typeface="Arial"/>
              <a:cs typeface="Arial"/>
              <a:sym typeface="Arial"/>
            </a:endParaRPr>
          </a:p>
          <a:p>
            <a:pPr indent="-285750" lvl="1" marL="755650" rtl="0" algn="l">
              <a:lnSpc>
                <a:spcPct val="100000"/>
              </a:lnSpc>
              <a:spcBef>
                <a:spcPts val="0"/>
              </a:spcBef>
              <a:spcAft>
                <a:spcPts val="0"/>
              </a:spcAft>
              <a:buClr>
                <a:srgbClr val="000000"/>
              </a:buClr>
              <a:buSzPts val="1800"/>
              <a:buFont typeface="Arial"/>
              <a:buAutoNum type="arabicPeriod"/>
            </a:pPr>
            <a:r>
              <a:rPr b="1" lang="en-US" sz="1800">
                <a:solidFill>
                  <a:srgbClr val="0D0D0D"/>
                </a:solidFill>
                <a:latin typeface="Arial"/>
                <a:ea typeface="Arial"/>
                <a:cs typeface="Arial"/>
                <a:sym typeface="Arial"/>
              </a:rPr>
              <a:t>AI chat bot : </a:t>
            </a:r>
            <a:r>
              <a:rPr lang="en-US" sz="1800">
                <a:solidFill>
                  <a:srgbClr val="0D0D0D"/>
                </a:solidFill>
                <a:latin typeface="Arial"/>
                <a:ea typeface="Arial"/>
                <a:cs typeface="Arial"/>
                <a:sym typeface="Arial"/>
              </a:rPr>
              <a:t>Live Interaction with bot.</a:t>
            </a:r>
            <a:endParaRPr sz="1800">
              <a:latin typeface="Arial"/>
              <a:ea typeface="Arial"/>
              <a:cs typeface="Arial"/>
              <a:sym typeface="Arial"/>
            </a:endParaRPr>
          </a:p>
          <a:p>
            <a:pPr indent="-285750" lvl="1" marL="755650" rtl="0" algn="l">
              <a:lnSpc>
                <a:spcPct val="100000"/>
              </a:lnSpc>
              <a:spcBef>
                <a:spcPts val="0"/>
              </a:spcBef>
              <a:spcAft>
                <a:spcPts val="0"/>
              </a:spcAft>
              <a:buClr>
                <a:srgbClr val="000000"/>
              </a:buClr>
              <a:buSzPts val="1800"/>
              <a:buFont typeface="Arial"/>
              <a:buAutoNum type="arabicPeriod"/>
            </a:pPr>
            <a:r>
              <a:rPr b="1" lang="en-US" sz="1800">
                <a:solidFill>
                  <a:srgbClr val="0D0D0D"/>
                </a:solidFill>
                <a:latin typeface="Arial"/>
                <a:ea typeface="Arial"/>
                <a:cs typeface="Arial"/>
                <a:sym typeface="Arial"/>
              </a:rPr>
              <a:t>Blog Page:</a:t>
            </a:r>
            <a:r>
              <a:rPr lang="en-US" sz="1800">
                <a:solidFill>
                  <a:srgbClr val="0D0D0D"/>
                </a:solidFill>
                <a:latin typeface="Arial"/>
                <a:ea typeface="Arial"/>
                <a:cs typeface="Arial"/>
                <a:sym typeface="Arial"/>
              </a:rPr>
              <a:t>users can share their views.</a:t>
            </a:r>
            <a:endParaRPr sz="1800">
              <a:latin typeface="Arial"/>
              <a:ea typeface="Arial"/>
              <a:cs typeface="Arial"/>
              <a:sym typeface="Arial"/>
            </a:endParaRPr>
          </a:p>
          <a:p>
            <a:pPr indent="-285750" lvl="1" marL="755650" rtl="0" algn="l">
              <a:lnSpc>
                <a:spcPct val="100000"/>
              </a:lnSpc>
              <a:spcBef>
                <a:spcPts val="0"/>
              </a:spcBef>
              <a:spcAft>
                <a:spcPts val="0"/>
              </a:spcAft>
              <a:buClr>
                <a:srgbClr val="000000"/>
              </a:buClr>
              <a:buSzPts val="1800"/>
              <a:buFont typeface="Arial"/>
              <a:buAutoNum type="arabicPeriod"/>
            </a:pPr>
            <a:r>
              <a:rPr b="1" lang="en-US" sz="1800">
                <a:solidFill>
                  <a:srgbClr val="0D0D0D"/>
                </a:solidFill>
                <a:latin typeface="Arial"/>
                <a:ea typeface="Arial"/>
                <a:cs typeface="Arial"/>
                <a:sym typeface="Arial"/>
              </a:rPr>
              <a:t>Code enhancer:</a:t>
            </a:r>
            <a:r>
              <a:rPr lang="en-US" sz="1800">
                <a:solidFill>
                  <a:srgbClr val="0D0D0D"/>
                </a:solidFill>
                <a:latin typeface="Arial"/>
                <a:ea typeface="Arial"/>
                <a:cs typeface="Arial"/>
                <a:sym typeface="Arial"/>
              </a:rPr>
              <a:t>improve code correctness</a:t>
            </a:r>
            <a:endParaRPr sz="1800">
              <a:solidFill>
                <a:srgbClr val="0D0D0D"/>
              </a:solidFill>
              <a:latin typeface="Arial"/>
              <a:ea typeface="Arial"/>
              <a:cs typeface="Arial"/>
              <a:sym typeface="Arial"/>
            </a:endParaRPr>
          </a:p>
          <a:p>
            <a:pPr indent="0" lvl="0" marL="0" rtl="0" algn="l">
              <a:lnSpc>
                <a:spcPct val="100000"/>
              </a:lnSpc>
              <a:spcBef>
                <a:spcPts val="0"/>
              </a:spcBef>
              <a:spcAft>
                <a:spcPts val="0"/>
              </a:spcAft>
              <a:buNone/>
            </a:pPr>
            <a:r>
              <a:rPr b="1" lang="en-US" sz="1800"/>
              <a:t>4.</a:t>
            </a:r>
            <a:r>
              <a:rPr b="1" lang="en-US" sz="1800">
                <a:latin typeface="Arial"/>
                <a:ea typeface="Arial"/>
                <a:cs typeface="Arial"/>
                <a:sym typeface="Arial"/>
              </a:rPr>
              <a:t>Impact: </a:t>
            </a:r>
            <a:r>
              <a:rPr lang="en-US" sz="1800"/>
              <a:t>Implementing these strategies and features will significantly improve the online language learning</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t>experience, aiding fluency attainment</a:t>
            </a:r>
            <a:r>
              <a:rPr lang="en-US" sz="1400"/>
              <a: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0" l="0" r="0" t="0"/>
          <a:stretch/>
        </p:blipFill>
        <p:spPr>
          <a:xfrm>
            <a:off x="2046732" y="42671"/>
            <a:ext cx="9963912" cy="1573244"/>
          </a:xfrm>
          <a:prstGeom prst="rect">
            <a:avLst/>
          </a:prstGeom>
          <a:noFill/>
          <a:ln>
            <a:noFill/>
          </a:ln>
        </p:spPr>
      </p:pic>
      <p:pic>
        <p:nvPicPr>
          <p:cNvPr id="107" name="Google Shape;107;p16"/>
          <p:cNvPicPr preferRelativeResize="0"/>
          <p:nvPr/>
        </p:nvPicPr>
        <p:blipFill rotWithShape="1">
          <a:blip r:embed="rId4">
            <a:alphaModFix/>
          </a:blip>
          <a:srcRect b="0" l="0" r="0" t="0"/>
          <a:stretch/>
        </p:blipFill>
        <p:spPr>
          <a:xfrm>
            <a:off x="457131" y="206904"/>
            <a:ext cx="1309933" cy="1344878"/>
          </a:xfrm>
          <a:prstGeom prst="rect">
            <a:avLst/>
          </a:prstGeom>
          <a:noFill/>
          <a:ln>
            <a:noFill/>
          </a:ln>
        </p:spPr>
      </p:pic>
      <p:sp>
        <p:nvSpPr>
          <p:cNvPr id="108" name="Google Shape;108;p16"/>
          <p:cNvSpPr txBox="1"/>
          <p:nvPr>
            <p:ph type="title"/>
          </p:nvPr>
        </p:nvSpPr>
        <p:spPr>
          <a:xfrm>
            <a:off x="808736" y="1666493"/>
            <a:ext cx="10149840" cy="635000"/>
          </a:xfrm>
          <a:prstGeom prst="rect">
            <a:avLst/>
          </a:prstGeom>
          <a:noFill/>
          <a:ln>
            <a:noFill/>
          </a:ln>
        </p:spPr>
        <p:txBody>
          <a:bodyPr anchorCtr="0" anchor="t" bIns="0" lIns="0" spcFirstLastPara="1" rIns="0" wrap="square" tIns="12700">
            <a:spAutoFit/>
          </a:bodyPr>
          <a:lstStyle/>
          <a:p>
            <a:pPr indent="0" lvl="0" marL="3272790" rtl="0" algn="l">
              <a:lnSpc>
                <a:spcPct val="100000"/>
              </a:lnSpc>
              <a:spcBef>
                <a:spcPts val="0"/>
              </a:spcBef>
              <a:spcAft>
                <a:spcPts val="0"/>
              </a:spcAft>
              <a:buNone/>
            </a:pPr>
            <a:r>
              <a:rPr lang="en-US"/>
              <a:t>OBJECTIVES</a:t>
            </a:r>
            <a:endParaRPr/>
          </a:p>
        </p:txBody>
      </p:sp>
      <p:sp>
        <p:nvSpPr>
          <p:cNvPr id="109" name="Google Shape;109;p16"/>
          <p:cNvSpPr txBox="1"/>
          <p:nvPr/>
        </p:nvSpPr>
        <p:spPr>
          <a:xfrm>
            <a:off x="642619" y="2347976"/>
            <a:ext cx="7972425" cy="4147820"/>
          </a:xfrm>
          <a:prstGeom prst="rect">
            <a:avLst/>
          </a:prstGeom>
          <a:noFill/>
          <a:ln>
            <a:noFill/>
          </a:ln>
        </p:spPr>
        <p:txBody>
          <a:bodyPr anchorCtr="0" anchor="t" bIns="0" lIns="0" spcFirstLastPara="1" rIns="0" wrap="square" tIns="0">
            <a:spAutoFit/>
          </a:bodyPr>
          <a:lstStyle/>
          <a:p>
            <a:pPr indent="-279400" lvl="0" marL="292100" rtl="0" algn="l">
              <a:lnSpc>
                <a:spcPct val="127777"/>
              </a:lnSpc>
              <a:spcBef>
                <a:spcPts val="0"/>
              </a:spcBef>
              <a:spcAft>
                <a:spcPts val="0"/>
              </a:spcAft>
              <a:buSzPts val="2000"/>
              <a:buFont typeface="Arial"/>
              <a:buAutoNum type="arabicPeriod"/>
            </a:pPr>
            <a:r>
              <a:rPr b="1" lang="en-US" sz="1800">
                <a:latin typeface="Arial"/>
                <a:ea typeface="Arial"/>
                <a:cs typeface="Arial"/>
                <a:sym typeface="Arial"/>
              </a:rPr>
              <a:t>Optimize Learning Design</a:t>
            </a:r>
            <a:endParaRPr sz="1800">
              <a:latin typeface="Arial"/>
              <a:ea typeface="Arial"/>
              <a:cs typeface="Arial"/>
              <a:sym typeface="Arial"/>
            </a:endParaRPr>
          </a:p>
          <a:p>
            <a:pPr indent="-139064" lvl="1" marL="341630" rtl="0" algn="l">
              <a:lnSpc>
                <a:spcPct val="100000"/>
              </a:lnSpc>
              <a:spcBef>
                <a:spcPts val="5"/>
              </a:spcBef>
              <a:spcAft>
                <a:spcPts val="0"/>
              </a:spcAft>
              <a:buSzPts val="1800"/>
              <a:buFont typeface="Arial"/>
              <a:buChar char="-"/>
            </a:pPr>
            <a:r>
              <a:rPr lang="en-US" sz="1800">
                <a:latin typeface="Arial"/>
                <a:ea typeface="Arial"/>
                <a:cs typeface="Arial"/>
                <a:sym typeface="Arial"/>
              </a:rPr>
              <a:t>Develop strategies for superior online language learning.</a:t>
            </a:r>
            <a:endParaRPr sz="1800">
              <a:latin typeface="Arial"/>
              <a:ea typeface="Arial"/>
              <a:cs typeface="Arial"/>
              <a:sym typeface="Arial"/>
            </a:endParaRPr>
          </a:p>
          <a:p>
            <a:pPr indent="-139064" lvl="1" marL="341630" rtl="0" algn="l">
              <a:lnSpc>
                <a:spcPct val="100000"/>
              </a:lnSpc>
              <a:spcBef>
                <a:spcPts val="0"/>
              </a:spcBef>
              <a:spcAft>
                <a:spcPts val="0"/>
              </a:spcAft>
              <a:buSzPts val="1800"/>
              <a:buFont typeface="Arial"/>
              <a:buChar char="-"/>
            </a:pPr>
            <a:r>
              <a:rPr lang="en-US" sz="1800">
                <a:latin typeface="Arial"/>
                <a:ea typeface="Arial"/>
                <a:cs typeface="Arial"/>
                <a:sym typeface="Arial"/>
              </a:rPr>
              <a:t>Enhance design to maximize online advantages for improved outcomes.</a:t>
            </a:r>
            <a:endParaRPr sz="1800">
              <a:latin typeface="Arial"/>
              <a:ea typeface="Arial"/>
              <a:cs typeface="Arial"/>
              <a:sym typeface="Arial"/>
            </a:endParaRPr>
          </a:p>
          <a:p>
            <a:pPr indent="0" lvl="1" marL="0" rtl="0" algn="l">
              <a:lnSpc>
                <a:spcPct val="100000"/>
              </a:lnSpc>
              <a:spcBef>
                <a:spcPts val="95"/>
              </a:spcBef>
              <a:spcAft>
                <a:spcPts val="0"/>
              </a:spcAft>
              <a:buSzPts val="1800"/>
              <a:buFont typeface="Arial"/>
              <a:buNone/>
            </a:pPr>
            <a:r>
              <a:t/>
            </a:r>
            <a:endParaRPr sz="1800">
              <a:latin typeface="Arial"/>
              <a:ea typeface="Arial"/>
              <a:cs typeface="Arial"/>
              <a:sym typeface="Arial"/>
            </a:endParaRPr>
          </a:p>
          <a:p>
            <a:pPr indent="-254000" lvl="0" marL="266700" rtl="0" algn="l">
              <a:lnSpc>
                <a:spcPct val="100000"/>
              </a:lnSpc>
              <a:spcBef>
                <a:spcPts val="0"/>
              </a:spcBef>
              <a:spcAft>
                <a:spcPts val="0"/>
              </a:spcAft>
              <a:buSzPts val="1800"/>
              <a:buFont typeface="Arial"/>
              <a:buAutoNum type="arabicPeriod"/>
            </a:pPr>
            <a:r>
              <a:rPr b="1" lang="en-US" sz="1800">
                <a:latin typeface="Arial"/>
                <a:ea typeface="Arial"/>
                <a:cs typeface="Arial"/>
                <a:sym typeface="Arial"/>
              </a:rPr>
              <a:t>Integrate Tech Innovations</a:t>
            </a:r>
            <a:endParaRPr sz="1800">
              <a:latin typeface="Arial"/>
              <a:ea typeface="Arial"/>
              <a:cs typeface="Arial"/>
              <a:sym typeface="Arial"/>
            </a:endParaRPr>
          </a:p>
          <a:p>
            <a:pPr indent="-139064" lvl="1" marL="341630" rtl="0" algn="l">
              <a:lnSpc>
                <a:spcPct val="100000"/>
              </a:lnSpc>
              <a:spcBef>
                <a:spcPts val="0"/>
              </a:spcBef>
              <a:spcAft>
                <a:spcPts val="0"/>
              </a:spcAft>
              <a:buSzPts val="1800"/>
              <a:buFont typeface="Arial"/>
              <a:buChar char="-"/>
            </a:pPr>
            <a:r>
              <a:rPr lang="en-US" sz="1800">
                <a:latin typeface="Arial"/>
                <a:ea typeface="Arial"/>
                <a:cs typeface="Arial"/>
                <a:sym typeface="Arial"/>
              </a:rPr>
              <a:t>Seamlessly incorporate best tech for a dynamic learning experience.</a:t>
            </a:r>
            <a:endParaRPr sz="1800">
              <a:latin typeface="Arial"/>
              <a:ea typeface="Arial"/>
              <a:cs typeface="Arial"/>
              <a:sym typeface="Arial"/>
            </a:endParaRPr>
          </a:p>
          <a:p>
            <a:pPr indent="-139064" lvl="1" marL="341630" rtl="0" algn="l">
              <a:lnSpc>
                <a:spcPct val="100000"/>
              </a:lnSpc>
              <a:spcBef>
                <a:spcPts val="0"/>
              </a:spcBef>
              <a:spcAft>
                <a:spcPts val="0"/>
              </a:spcAft>
              <a:buSzPts val="1800"/>
              <a:buFont typeface="Arial"/>
              <a:buChar char="-"/>
            </a:pPr>
            <a:r>
              <a:rPr lang="en-US" sz="1800">
                <a:latin typeface="Arial"/>
                <a:ea typeface="Arial"/>
                <a:cs typeface="Arial"/>
                <a:sym typeface="Arial"/>
              </a:rPr>
              <a:t>Engage learners with diverse preferences using innovative tools.</a:t>
            </a:r>
            <a:endParaRPr sz="1800">
              <a:latin typeface="Arial"/>
              <a:ea typeface="Arial"/>
              <a:cs typeface="Arial"/>
              <a:sym typeface="Arial"/>
            </a:endParaRPr>
          </a:p>
          <a:p>
            <a:pPr indent="0" lvl="1" marL="0" rtl="0" algn="l">
              <a:lnSpc>
                <a:spcPct val="100000"/>
              </a:lnSpc>
              <a:spcBef>
                <a:spcPts val="90"/>
              </a:spcBef>
              <a:spcAft>
                <a:spcPts val="0"/>
              </a:spcAft>
              <a:buSzPts val="1800"/>
              <a:buFont typeface="Arial"/>
              <a:buNone/>
            </a:pPr>
            <a:r>
              <a:t/>
            </a:r>
            <a:endParaRPr sz="1800">
              <a:latin typeface="Arial"/>
              <a:ea typeface="Arial"/>
              <a:cs typeface="Arial"/>
              <a:sym typeface="Arial"/>
            </a:endParaRPr>
          </a:p>
          <a:p>
            <a:pPr indent="-252729" lvl="0" marL="265430" rtl="0" algn="l">
              <a:lnSpc>
                <a:spcPct val="100000"/>
              </a:lnSpc>
              <a:spcBef>
                <a:spcPts val="0"/>
              </a:spcBef>
              <a:spcAft>
                <a:spcPts val="0"/>
              </a:spcAft>
              <a:buSzPts val="1800"/>
              <a:buFont typeface="Arial"/>
              <a:buAutoNum type="arabicPeriod"/>
            </a:pPr>
            <a:r>
              <a:rPr b="1" lang="en-US" sz="1800">
                <a:latin typeface="Arial"/>
                <a:ea typeface="Arial"/>
                <a:cs typeface="Arial"/>
                <a:sym typeface="Arial"/>
              </a:rPr>
              <a:t>Nurture educational growth</a:t>
            </a:r>
            <a:endParaRPr sz="1800">
              <a:latin typeface="Arial"/>
              <a:ea typeface="Arial"/>
              <a:cs typeface="Arial"/>
              <a:sym typeface="Arial"/>
            </a:endParaRPr>
          </a:p>
          <a:p>
            <a:pPr indent="-139064" lvl="1" marL="341630" rtl="0" algn="l">
              <a:lnSpc>
                <a:spcPct val="100000"/>
              </a:lnSpc>
              <a:spcBef>
                <a:spcPts val="0"/>
              </a:spcBef>
              <a:spcAft>
                <a:spcPts val="0"/>
              </a:spcAft>
              <a:buSzPts val="1800"/>
              <a:buFont typeface="Arial"/>
              <a:buChar char="-"/>
            </a:pPr>
            <a:r>
              <a:rPr lang="en-US" sz="1800">
                <a:latin typeface="Arial"/>
                <a:ea typeface="Arial"/>
                <a:cs typeface="Arial"/>
                <a:sym typeface="Arial"/>
              </a:rPr>
              <a:t>Address limited interaction in online language learning.</a:t>
            </a:r>
            <a:endParaRPr sz="1800">
              <a:latin typeface="Arial"/>
              <a:ea typeface="Arial"/>
              <a:cs typeface="Arial"/>
              <a:sym typeface="Arial"/>
            </a:endParaRPr>
          </a:p>
          <a:p>
            <a:pPr indent="-139064" lvl="1" marL="341630" rtl="0" algn="l">
              <a:lnSpc>
                <a:spcPct val="100000"/>
              </a:lnSpc>
              <a:spcBef>
                <a:spcPts val="0"/>
              </a:spcBef>
              <a:spcAft>
                <a:spcPts val="0"/>
              </a:spcAft>
              <a:buSzPts val="1800"/>
              <a:buFont typeface="Arial"/>
              <a:buChar char="-"/>
            </a:pPr>
            <a:r>
              <a:rPr lang="en-US" sz="1800">
                <a:latin typeface="Arial"/>
                <a:ea typeface="Arial"/>
                <a:cs typeface="Arial"/>
                <a:sym typeface="Arial"/>
              </a:rPr>
              <a:t>Provide practical solutions for active learner engagement and collaboration.</a:t>
            </a:r>
            <a:endParaRPr sz="1800">
              <a:latin typeface="Arial"/>
              <a:ea typeface="Arial"/>
              <a:cs typeface="Arial"/>
              <a:sym typeface="Arial"/>
            </a:endParaRPr>
          </a:p>
          <a:p>
            <a:pPr indent="0" lvl="1" marL="0" rtl="0" algn="l">
              <a:lnSpc>
                <a:spcPct val="100000"/>
              </a:lnSpc>
              <a:spcBef>
                <a:spcPts val="90"/>
              </a:spcBef>
              <a:spcAft>
                <a:spcPts val="0"/>
              </a:spcAft>
              <a:buSzPts val="1800"/>
              <a:buFont typeface="Arial"/>
              <a:buNone/>
            </a:pPr>
            <a:r>
              <a:t/>
            </a:r>
            <a:endParaRPr sz="1800">
              <a:latin typeface="Arial"/>
              <a:ea typeface="Arial"/>
              <a:cs typeface="Arial"/>
              <a:sym typeface="Arial"/>
            </a:endParaRPr>
          </a:p>
          <a:p>
            <a:pPr indent="-254000" lvl="0" marL="266700" rtl="0" algn="l">
              <a:lnSpc>
                <a:spcPct val="100000"/>
              </a:lnSpc>
              <a:spcBef>
                <a:spcPts val="0"/>
              </a:spcBef>
              <a:spcAft>
                <a:spcPts val="0"/>
              </a:spcAft>
              <a:buSzPts val="1800"/>
              <a:buFont typeface="Arial"/>
              <a:buAutoNum type="arabicPeriod"/>
            </a:pPr>
            <a:r>
              <a:rPr b="1" lang="en-US" sz="1800">
                <a:latin typeface="Arial"/>
                <a:ea typeface="Arial"/>
                <a:cs typeface="Arial"/>
                <a:sym typeface="Arial"/>
              </a:rPr>
              <a:t>Contribute to Education Evolution</a:t>
            </a:r>
            <a:endParaRPr sz="1800">
              <a:latin typeface="Arial"/>
              <a:ea typeface="Arial"/>
              <a:cs typeface="Arial"/>
              <a:sym typeface="Arial"/>
            </a:endParaRPr>
          </a:p>
          <a:p>
            <a:pPr indent="-139700" lvl="1" marL="342265" rtl="0" algn="l">
              <a:lnSpc>
                <a:spcPct val="100000"/>
              </a:lnSpc>
              <a:spcBef>
                <a:spcPts val="0"/>
              </a:spcBef>
              <a:spcAft>
                <a:spcPts val="0"/>
              </a:spcAft>
              <a:buSzPts val="1800"/>
              <a:buFont typeface="Arial"/>
              <a:buChar char="-"/>
            </a:pPr>
            <a:r>
              <a:rPr lang="en-US" sz="1800">
                <a:latin typeface="Arial"/>
                <a:ea typeface="Arial"/>
                <a:cs typeface="Arial"/>
                <a:sym typeface="Arial"/>
              </a:rPr>
              <a:t>Significantly contribute to the evolution of online education.</a:t>
            </a:r>
            <a:endParaRPr sz="1800">
              <a:latin typeface="Arial"/>
              <a:ea typeface="Arial"/>
              <a:cs typeface="Arial"/>
              <a:sym typeface="Arial"/>
            </a:endParaRPr>
          </a:p>
          <a:p>
            <a:pPr indent="-139064" lvl="1" marL="341630" rtl="0" algn="l">
              <a:lnSpc>
                <a:spcPct val="100000"/>
              </a:lnSpc>
              <a:spcBef>
                <a:spcPts val="5"/>
              </a:spcBef>
              <a:spcAft>
                <a:spcPts val="0"/>
              </a:spcAft>
              <a:buSzPts val="1800"/>
              <a:buFont typeface="Arial"/>
              <a:buChar char="-"/>
            </a:pPr>
            <a:r>
              <a:rPr lang="en-US" sz="1800">
                <a:latin typeface="Arial"/>
                <a:ea typeface="Arial"/>
                <a:cs typeface="Arial"/>
                <a:sym typeface="Arial"/>
              </a:rPr>
              <a:t>Offer practical strategies to enhance collaboration</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