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3" r:id="rId11"/>
    <p:sldId id="264" r:id="rId12"/>
    <p:sldId id="265" r:id="rId13"/>
    <p:sldId id="262" r:id="rId14"/>
    <p:sldId id="261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4288F-D0FC-15A7-5B0F-61C3F1BC8267}" v="363" dt="2021-07-01T17:16:11.598"/>
    <p1510:client id="{A97C1116-78B5-C0DD-7BCF-99362EE72CF5}" v="58" dt="2021-07-02T04:03:41.756"/>
    <p1510:client id="{E78D94B6-192E-4BAD-AFEF-71FD4F8CC48B}" v="2" dt="2021-07-02T04:42:13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B6DCE-B3CC-44E5-8100-EDB7BC5FF3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1DFB5E-D3E6-4FA3-8635-03D89B088B97}">
      <dgm:prSet/>
      <dgm:spPr/>
      <dgm:t>
        <a:bodyPr/>
        <a:lstStyle/>
        <a:p>
          <a:pPr rtl="0"/>
          <a:r>
            <a:rPr lang="en-GB" dirty="0">
              <a:latin typeface="Cavolini"/>
              <a:cs typeface="Cavolini"/>
            </a:rPr>
            <a:t>Corazon shirt is a shirt that reads and monitors your health data such as ECG, SpO2 saturation, and heart rate and notifies your family or emergency contact in the event of an emergency.  </a:t>
          </a:r>
          <a:endParaRPr lang="en-US" dirty="0">
            <a:latin typeface="Cavolini"/>
            <a:cs typeface="Cavolini"/>
          </a:endParaRPr>
        </a:p>
      </dgm:t>
    </dgm:pt>
    <dgm:pt modelId="{A2FF9AB4-AA86-441F-92F7-4D25F66D26DA}" type="parTrans" cxnId="{577D556E-F8FA-4F16-9519-51D9EA7920C9}">
      <dgm:prSet/>
      <dgm:spPr/>
      <dgm:t>
        <a:bodyPr/>
        <a:lstStyle/>
        <a:p>
          <a:endParaRPr lang="en-US"/>
        </a:p>
      </dgm:t>
    </dgm:pt>
    <dgm:pt modelId="{1A43BD4C-6B6A-446B-A813-ECA0135BB77D}" type="sibTrans" cxnId="{577D556E-F8FA-4F16-9519-51D9EA7920C9}">
      <dgm:prSet/>
      <dgm:spPr/>
      <dgm:t>
        <a:bodyPr/>
        <a:lstStyle/>
        <a:p>
          <a:endParaRPr lang="en-US"/>
        </a:p>
      </dgm:t>
    </dgm:pt>
    <dgm:pt modelId="{13708A88-83D4-4941-B84D-7457BD002DF2}">
      <dgm:prSet/>
      <dgm:spPr/>
      <dgm:t>
        <a:bodyPr/>
        <a:lstStyle/>
        <a:p>
          <a:pPr rtl="0"/>
          <a:r>
            <a:rPr lang="en-GB" dirty="0">
              <a:latin typeface="Cavolini"/>
              <a:cs typeface="Cavolini"/>
            </a:rPr>
            <a:t>Arduino nano is used to read the data and compare it against a system defined threshold limit for healthy parameters. The system, then works on them to determine, if a person requires urgent medical attention. An alert is sent via SMS in case of emergency like low heart rate or low oxygen saturation. </a:t>
          </a:r>
          <a:endParaRPr lang="en-US" dirty="0">
            <a:latin typeface="Cavolini"/>
            <a:cs typeface="Cavolini"/>
          </a:endParaRPr>
        </a:p>
      </dgm:t>
    </dgm:pt>
    <dgm:pt modelId="{FC6EE5A4-D374-4D01-9AF3-4E2825D67A30}" type="parTrans" cxnId="{EE6DC1F4-14A0-45CA-8449-BF4333F9FFED}">
      <dgm:prSet/>
      <dgm:spPr/>
      <dgm:t>
        <a:bodyPr/>
        <a:lstStyle/>
        <a:p>
          <a:endParaRPr lang="en-US"/>
        </a:p>
      </dgm:t>
    </dgm:pt>
    <dgm:pt modelId="{0D01FC8D-5AAD-49B6-885D-D3D2699D376A}" type="sibTrans" cxnId="{EE6DC1F4-14A0-45CA-8449-BF4333F9FFED}">
      <dgm:prSet/>
      <dgm:spPr/>
      <dgm:t>
        <a:bodyPr/>
        <a:lstStyle/>
        <a:p>
          <a:endParaRPr lang="en-US"/>
        </a:p>
      </dgm:t>
    </dgm:pt>
    <dgm:pt modelId="{508652E6-FC09-412C-9F71-EFDC93BD27E9}">
      <dgm:prSet/>
      <dgm:spPr/>
      <dgm:t>
        <a:bodyPr/>
        <a:lstStyle/>
        <a:p>
          <a:r>
            <a:rPr lang="en-GB" dirty="0">
              <a:latin typeface="Cavolini"/>
              <a:cs typeface="Cavolini"/>
            </a:rPr>
            <a:t>This project comes with a companion android app and allows for seamless integration with smart wearables like smart watches.</a:t>
          </a:r>
          <a:endParaRPr lang="en-US" dirty="0">
            <a:latin typeface="Cavolini"/>
            <a:cs typeface="Cavolini"/>
          </a:endParaRPr>
        </a:p>
      </dgm:t>
    </dgm:pt>
    <dgm:pt modelId="{2E62640A-8F7D-4B6D-971B-11A994EDC178}" type="parTrans" cxnId="{8731C5FC-6D45-449E-9555-AFED30812911}">
      <dgm:prSet/>
      <dgm:spPr/>
      <dgm:t>
        <a:bodyPr/>
        <a:lstStyle/>
        <a:p>
          <a:endParaRPr lang="en-US"/>
        </a:p>
      </dgm:t>
    </dgm:pt>
    <dgm:pt modelId="{C7B77653-09F4-4FA0-B2E6-CDF59B3B0F5F}" type="sibTrans" cxnId="{8731C5FC-6D45-449E-9555-AFED30812911}">
      <dgm:prSet/>
      <dgm:spPr/>
      <dgm:t>
        <a:bodyPr/>
        <a:lstStyle/>
        <a:p>
          <a:endParaRPr lang="en-US"/>
        </a:p>
      </dgm:t>
    </dgm:pt>
    <dgm:pt modelId="{8291B9BC-0D5F-459C-AAFC-0D52C7A99A10}" type="pres">
      <dgm:prSet presAssocID="{7B9B6DCE-B3CC-44E5-8100-EDB7BC5FF391}" presName="root" presStyleCnt="0">
        <dgm:presLayoutVars>
          <dgm:dir/>
          <dgm:resizeHandles val="exact"/>
        </dgm:presLayoutVars>
      </dgm:prSet>
      <dgm:spPr/>
    </dgm:pt>
    <dgm:pt modelId="{37951735-4EBB-4317-929C-522AE3C79662}" type="pres">
      <dgm:prSet presAssocID="{AF1DFB5E-D3E6-4FA3-8635-03D89B088B97}" presName="compNode" presStyleCnt="0"/>
      <dgm:spPr/>
    </dgm:pt>
    <dgm:pt modelId="{FD0ECB7B-8D72-4F85-9289-B2A98AB7D551}" type="pres">
      <dgm:prSet presAssocID="{AF1DFB5E-D3E6-4FA3-8635-03D89B088B97}" presName="bgRect" presStyleLbl="bgShp" presStyleIdx="0" presStyleCnt="3"/>
      <dgm:spPr/>
    </dgm:pt>
    <dgm:pt modelId="{2C9E03C9-C5BC-4119-BB5E-3EC68E86D025}" type="pres">
      <dgm:prSet presAssocID="{AF1DFB5E-D3E6-4FA3-8635-03D89B088B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48838008-66C3-469A-8A7B-FA63D45A5733}" type="pres">
      <dgm:prSet presAssocID="{AF1DFB5E-D3E6-4FA3-8635-03D89B088B97}" presName="spaceRect" presStyleCnt="0"/>
      <dgm:spPr/>
    </dgm:pt>
    <dgm:pt modelId="{19C0F907-20F5-439C-9CB7-0BF1C6BB67DA}" type="pres">
      <dgm:prSet presAssocID="{AF1DFB5E-D3E6-4FA3-8635-03D89B088B97}" presName="parTx" presStyleLbl="revTx" presStyleIdx="0" presStyleCnt="3">
        <dgm:presLayoutVars>
          <dgm:chMax val="0"/>
          <dgm:chPref val="0"/>
        </dgm:presLayoutVars>
      </dgm:prSet>
      <dgm:spPr/>
    </dgm:pt>
    <dgm:pt modelId="{7207290D-48A0-4409-9F43-A1156D37095F}" type="pres">
      <dgm:prSet presAssocID="{1A43BD4C-6B6A-446B-A813-ECA0135BB77D}" presName="sibTrans" presStyleCnt="0"/>
      <dgm:spPr/>
    </dgm:pt>
    <dgm:pt modelId="{1891149A-0AED-4B22-AE1C-118572AF14F6}" type="pres">
      <dgm:prSet presAssocID="{13708A88-83D4-4941-B84D-7457BD002DF2}" presName="compNode" presStyleCnt="0"/>
      <dgm:spPr/>
    </dgm:pt>
    <dgm:pt modelId="{B54F6875-25F1-4DBF-B6F5-03D970201A4F}" type="pres">
      <dgm:prSet presAssocID="{13708A88-83D4-4941-B84D-7457BD002DF2}" presName="bgRect" presStyleLbl="bgShp" presStyleIdx="1" presStyleCnt="3"/>
      <dgm:spPr/>
    </dgm:pt>
    <dgm:pt modelId="{DF452F41-A625-4313-B1F3-51DAA22EA428}" type="pres">
      <dgm:prSet presAssocID="{13708A88-83D4-4941-B84D-7457BD002D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CE93BB3-D501-46A5-A7F0-7FD5AE0F1998}" type="pres">
      <dgm:prSet presAssocID="{13708A88-83D4-4941-B84D-7457BD002DF2}" presName="spaceRect" presStyleCnt="0"/>
      <dgm:spPr/>
    </dgm:pt>
    <dgm:pt modelId="{3084F244-3752-4707-B223-B187B6152351}" type="pres">
      <dgm:prSet presAssocID="{13708A88-83D4-4941-B84D-7457BD002DF2}" presName="parTx" presStyleLbl="revTx" presStyleIdx="1" presStyleCnt="3">
        <dgm:presLayoutVars>
          <dgm:chMax val="0"/>
          <dgm:chPref val="0"/>
        </dgm:presLayoutVars>
      </dgm:prSet>
      <dgm:spPr/>
    </dgm:pt>
    <dgm:pt modelId="{C9E6D128-CD55-4948-A50B-E0F9C41DAAE1}" type="pres">
      <dgm:prSet presAssocID="{0D01FC8D-5AAD-49B6-885D-D3D2699D376A}" presName="sibTrans" presStyleCnt="0"/>
      <dgm:spPr/>
    </dgm:pt>
    <dgm:pt modelId="{5F82569A-B5EF-40C4-80FE-BA3232A279E3}" type="pres">
      <dgm:prSet presAssocID="{508652E6-FC09-412C-9F71-EFDC93BD27E9}" presName="compNode" presStyleCnt="0"/>
      <dgm:spPr/>
    </dgm:pt>
    <dgm:pt modelId="{9403A89A-1B0E-4115-A1C1-2733CB2DBC4E}" type="pres">
      <dgm:prSet presAssocID="{508652E6-FC09-412C-9F71-EFDC93BD27E9}" presName="bgRect" presStyleLbl="bgShp" presStyleIdx="2" presStyleCnt="3"/>
      <dgm:spPr/>
    </dgm:pt>
    <dgm:pt modelId="{58E10306-9EF1-48B4-B9D5-04B32B3FF1F1}" type="pres">
      <dgm:prSet presAssocID="{508652E6-FC09-412C-9F71-EFDC93BD27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0FB4CA2-D75C-4369-9DF2-3E01C1CAEE5A}" type="pres">
      <dgm:prSet presAssocID="{508652E6-FC09-412C-9F71-EFDC93BD27E9}" presName="spaceRect" presStyleCnt="0"/>
      <dgm:spPr/>
    </dgm:pt>
    <dgm:pt modelId="{C0174665-5615-4249-8FCD-41EEC5684C6A}" type="pres">
      <dgm:prSet presAssocID="{508652E6-FC09-412C-9F71-EFDC93BD27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F22633-AC4C-4D9D-875A-9C20079BE245}" type="presOf" srcId="{508652E6-FC09-412C-9F71-EFDC93BD27E9}" destId="{C0174665-5615-4249-8FCD-41EEC5684C6A}" srcOrd="0" destOrd="0" presId="urn:microsoft.com/office/officeart/2018/2/layout/IconVerticalSolidList"/>
    <dgm:cxn modelId="{577D556E-F8FA-4F16-9519-51D9EA7920C9}" srcId="{7B9B6DCE-B3CC-44E5-8100-EDB7BC5FF391}" destId="{AF1DFB5E-D3E6-4FA3-8635-03D89B088B97}" srcOrd="0" destOrd="0" parTransId="{A2FF9AB4-AA86-441F-92F7-4D25F66D26DA}" sibTransId="{1A43BD4C-6B6A-446B-A813-ECA0135BB77D}"/>
    <dgm:cxn modelId="{F3CAEE56-3630-49AA-A598-D07AC86ED9DF}" type="presOf" srcId="{7B9B6DCE-B3CC-44E5-8100-EDB7BC5FF391}" destId="{8291B9BC-0D5F-459C-AAFC-0D52C7A99A10}" srcOrd="0" destOrd="0" presId="urn:microsoft.com/office/officeart/2018/2/layout/IconVerticalSolidList"/>
    <dgm:cxn modelId="{5804D5C8-AAD1-4CAD-8334-29287952D5E0}" type="presOf" srcId="{13708A88-83D4-4941-B84D-7457BD002DF2}" destId="{3084F244-3752-4707-B223-B187B6152351}" srcOrd="0" destOrd="0" presId="urn:microsoft.com/office/officeart/2018/2/layout/IconVerticalSolidList"/>
    <dgm:cxn modelId="{EB832ADC-C3C1-4F1B-8159-6D7592DE1006}" type="presOf" srcId="{AF1DFB5E-D3E6-4FA3-8635-03D89B088B97}" destId="{19C0F907-20F5-439C-9CB7-0BF1C6BB67DA}" srcOrd="0" destOrd="0" presId="urn:microsoft.com/office/officeart/2018/2/layout/IconVerticalSolidList"/>
    <dgm:cxn modelId="{EE6DC1F4-14A0-45CA-8449-BF4333F9FFED}" srcId="{7B9B6DCE-B3CC-44E5-8100-EDB7BC5FF391}" destId="{13708A88-83D4-4941-B84D-7457BD002DF2}" srcOrd="1" destOrd="0" parTransId="{FC6EE5A4-D374-4D01-9AF3-4E2825D67A30}" sibTransId="{0D01FC8D-5AAD-49B6-885D-D3D2699D376A}"/>
    <dgm:cxn modelId="{8731C5FC-6D45-449E-9555-AFED30812911}" srcId="{7B9B6DCE-B3CC-44E5-8100-EDB7BC5FF391}" destId="{508652E6-FC09-412C-9F71-EFDC93BD27E9}" srcOrd="2" destOrd="0" parTransId="{2E62640A-8F7D-4B6D-971B-11A994EDC178}" sibTransId="{C7B77653-09F4-4FA0-B2E6-CDF59B3B0F5F}"/>
    <dgm:cxn modelId="{3FC769B3-6B14-45D8-A7A4-6747497823EB}" type="presParOf" srcId="{8291B9BC-0D5F-459C-AAFC-0D52C7A99A10}" destId="{37951735-4EBB-4317-929C-522AE3C79662}" srcOrd="0" destOrd="0" presId="urn:microsoft.com/office/officeart/2018/2/layout/IconVerticalSolidList"/>
    <dgm:cxn modelId="{0ACFEDEF-9AF7-46BE-A002-4880B39798B1}" type="presParOf" srcId="{37951735-4EBB-4317-929C-522AE3C79662}" destId="{FD0ECB7B-8D72-4F85-9289-B2A98AB7D551}" srcOrd="0" destOrd="0" presId="urn:microsoft.com/office/officeart/2018/2/layout/IconVerticalSolidList"/>
    <dgm:cxn modelId="{28B0BCAF-128D-4BFF-A94C-5B3117308F5F}" type="presParOf" srcId="{37951735-4EBB-4317-929C-522AE3C79662}" destId="{2C9E03C9-C5BC-4119-BB5E-3EC68E86D025}" srcOrd="1" destOrd="0" presId="urn:microsoft.com/office/officeart/2018/2/layout/IconVerticalSolidList"/>
    <dgm:cxn modelId="{EFDCB294-6980-43D3-B1CA-D6794E8A1DF7}" type="presParOf" srcId="{37951735-4EBB-4317-929C-522AE3C79662}" destId="{48838008-66C3-469A-8A7B-FA63D45A5733}" srcOrd="2" destOrd="0" presId="urn:microsoft.com/office/officeart/2018/2/layout/IconVerticalSolidList"/>
    <dgm:cxn modelId="{153F12DF-7364-4C87-ADEF-3A7DBA59FAD3}" type="presParOf" srcId="{37951735-4EBB-4317-929C-522AE3C79662}" destId="{19C0F907-20F5-439C-9CB7-0BF1C6BB67DA}" srcOrd="3" destOrd="0" presId="urn:microsoft.com/office/officeart/2018/2/layout/IconVerticalSolidList"/>
    <dgm:cxn modelId="{F43C2E62-A600-4984-9507-6B3591C4839C}" type="presParOf" srcId="{8291B9BC-0D5F-459C-AAFC-0D52C7A99A10}" destId="{7207290D-48A0-4409-9F43-A1156D37095F}" srcOrd="1" destOrd="0" presId="urn:microsoft.com/office/officeart/2018/2/layout/IconVerticalSolidList"/>
    <dgm:cxn modelId="{B4215A37-0C8B-4FB0-909B-EA2C34790FA9}" type="presParOf" srcId="{8291B9BC-0D5F-459C-AAFC-0D52C7A99A10}" destId="{1891149A-0AED-4B22-AE1C-118572AF14F6}" srcOrd="2" destOrd="0" presId="urn:microsoft.com/office/officeart/2018/2/layout/IconVerticalSolidList"/>
    <dgm:cxn modelId="{CFB379AB-EA9C-49B3-A06A-5B78182400EA}" type="presParOf" srcId="{1891149A-0AED-4B22-AE1C-118572AF14F6}" destId="{B54F6875-25F1-4DBF-B6F5-03D970201A4F}" srcOrd="0" destOrd="0" presId="urn:microsoft.com/office/officeart/2018/2/layout/IconVerticalSolidList"/>
    <dgm:cxn modelId="{AEBEFB65-E98E-438C-B0D0-2CDD0231F641}" type="presParOf" srcId="{1891149A-0AED-4B22-AE1C-118572AF14F6}" destId="{DF452F41-A625-4313-B1F3-51DAA22EA428}" srcOrd="1" destOrd="0" presId="urn:microsoft.com/office/officeart/2018/2/layout/IconVerticalSolidList"/>
    <dgm:cxn modelId="{F42107B9-D32F-4798-BE09-EE125DEDCCA8}" type="presParOf" srcId="{1891149A-0AED-4B22-AE1C-118572AF14F6}" destId="{8CE93BB3-D501-46A5-A7F0-7FD5AE0F1998}" srcOrd="2" destOrd="0" presId="urn:microsoft.com/office/officeart/2018/2/layout/IconVerticalSolidList"/>
    <dgm:cxn modelId="{7475FE0C-0530-47C5-9537-0EFA54EA7D91}" type="presParOf" srcId="{1891149A-0AED-4B22-AE1C-118572AF14F6}" destId="{3084F244-3752-4707-B223-B187B6152351}" srcOrd="3" destOrd="0" presId="urn:microsoft.com/office/officeart/2018/2/layout/IconVerticalSolidList"/>
    <dgm:cxn modelId="{BD3DB27B-61CA-430D-AE5A-5FBD65EF162B}" type="presParOf" srcId="{8291B9BC-0D5F-459C-AAFC-0D52C7A99A10}" destId="{C9E6D128-CD55-4948-A50B-E0F9C41DAAE1}" srcOrd="3" destOrd="0" presId="urn:microsoft.com/office/officeart/2018/2/layout/IconVerticalSolidList"/>
    <dgm:cxn modelId="{2099313A-8AF3-41A1-A9A2-73DCCCA79E51}" type="presParOf" srcId="{8291B9BC-0D5F-459C-AAFC-0D52C7A99A10}" destId="{5F82569A-B5EF-40C4-80FE-BA3232A279E3}" srcOrd="4" destOrd="0" presId="urn:microsoft.com/office/officeart/2018/2/layout/IconVerticalSolidList"/>
    <dgm:cxn modelId="{5FC54A69-20A5-42AF-A2ED-86D158A73D6C}" type="presParOf" srcId="{5F82569A-B5EF-40C4-80FE-BA3232A279E3}" destId="{9403A89A-1B0E-4115-A1C1-2733CB2DBC4E}" srcOrd="0" destOrd="0" presId="urn:microsoft.com/office/officeart/2018/2/layout/IconVerticalSolidList"/>
    <dgm:cxn modelId="{CE23FEB6-4ADF-4256-9964-8AF1D64C69DD}" type="presParOf" srcId="{5F82569A-B5EF-40C4-80FE-BA3232A279E3}" destId="{58E10306-9EF1-48B4-B9D5-04B32B3FF1F1}" srcOrd="1" destOrd="0" presId="urn:microsoft.com/office/officeart/2018/2/layout/IconVerticalSolidList"/>
    <dgm:cxn modelId="{3479279D-10A9-4801-ACC1-B27FE2B08135}" type="presParOf" srcId="{5F82569A-B5EF-40C4-80FE-BA3232A279E3}" destId="{C0FB4CA2-D75C-4369-9DF2-3E01C1CAEE5A}" srcOrd="2" destOrd="0" presId="urn:microsoft.com/office/officeart/2018/2/layout/IconVerticalSolidList"/>
    <dgm:cxn modelId="{0F39366A-904E-4108-A2B5-98B0E2011A0E}" type="presParOf" srcId="{5F82569A-B5EF-40C4-80FE-BA3232A279E3}" destId="{C0174665-5615-4249-8FCD-41EEC5684C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ECB7B-8D72-4F85-9289-B2A98AB7D551}">
      <dsp:nvSpPr>
        <dsp:cNvPr id="0" name=""/>
        <dsp:cNvSpPr/>
      </dsp:nvSpPr>
      <dsp:spPr>
        <a:xfrm>
          <a:off x="0" y="788"/>
          <a:ext cx="7681368" cy="18445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E03C9-C5BC-4119-BB5E-3EC68E86D025}">
      <dsp:nvSpPr>
        <dsp:cNvPr id="0" name=""/>
        <dsp:cNvSpPr/>
      </dsp:nvSpPr>
      <dsp:spPr>
        <a:xfrm>
          <a:off x="557972" y="415809"/>
          <a:ext cx="1014495" cy="10144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0F907-20F5-439C-9CB7-0BF1C6BB67DA}">
      <dsp:nvSpPr>
        <dsp:cNvPr id="0" name=""/>
        <dsp:cNvSpPr/>
      </dsp:nvSpPr>
      <dsp:spPr>
        <a:xfrm>
          <a:off x="2130441" y="788"/>
          <a:ext cx="5550926" cy="1844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214" tIns="195214" rIns="195214" bIns="195214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avolini"/>
              <a:cs typeface="Cavolini"/>
            </a:rPr>
            <a:t>Corazon shirt is a shirt that reads and monitors your health data such as ECG, SpO2 saturation, and heart rate and notifies your family or emergency contact in the event of an emergency.  </a:t>
          </a:r>
          <a:endParaRPr lang="en-US" sz="1400" kern="1200" dirty="0">
            <a:latin typeface="Cavolini"/>
            <a:cs typeface="Cavolini"/>
          </a:endParaRPr>
        </a:p>
      </dsp:txBody>
      <dsp:txXfrm>
        <a:off x="2130441" y="788"/>
        <a:ext cx="5550926" cy="1844537"/>
      </dsp:txXfrm>
    </dsp:sp>
    <dsp:sp modelId="{B54F6875-25F1-4DBF-B6F5-03D970201A4F}">
      <dsp:nvSpPr>
        <dsp:cNvPr id="0" name=""/>
        <dsp:cNvSpPr/>
      </dsp:nvSpPr>
      <dsp:spPr>
        <a:xfrm>
          <a:off x="0" y="2306460"/>
          <a:ext cx="7681368" cy="18445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52F41-A625-4313-B1F3-51DAA22EA428}">
      <dsp:nvSpPr>
        <dsp:cNvPr id="0" name=""/>
        <dsp:cNvSpPr/>
      </dsp:nvSpPr>
      <dsp:spPr>
        <a:xfrm>
          <a:off x="557972" y="2721481"/>
          <a:ext cx="1014495" cy="10144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4F244-3752-4707-B223-B187B6152351}">
      <dsp:nvSpPr>
        <dsp:cNvPr id="0" name=""/>
        <dsp:cNvSpPr/>
      </dsp:nvSpPr>
      <dsp:spPr>
        <a:xfrm>
          <a:off x="2130441" y="2306460"/>
          <a:ext cx="5550926" cy="1844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214" tIns="195214" rIns="195214" bIns="195214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avolini"/>
              <a:cs typeface="Cavolini"/>
            </a:rPr>
            <a:t>Arduino nano is used to read the data and compare it against a system defined threshold limit for healthy parameters. The system, then works on them to determine, if a person requires urgent medical attention. An alert is sent via SMS in case of emergency like low heart rate or low oxygen saturation. </a:t>
          </a:r>
          <a:endParaRPr lang="en-US" sz="1400" kern="1200" dirty="0">
            <a:latin typeface="Cavolini"/>
            <a:cs typeface="Cavolini"/>
          </a:endParaRPr>
        </a:p>
      </dsp:txBody>
      <dsp:txXfrm>
        <a:off x="2130441" y="2306460"/>
        <a:ext cx="5550926" cy="1844537"/>
      </dsp:txXfrm>
    </dsp:sp>
    <dsp:sp modelId="{9403A89A-1B0E-4115-A1C1-2733CB2DBC4E}">
      <dsp:nvSpPr>
        <dsp:cNvPr id="0" name=""/>
        <dsp:cNvSpPr/>
      </dsp:nvSpPr>
      <dsp:spPr>
        <a:xfrm>
          <a:off x="0" y="4612132"/>
          <a:ext cx="7681368" cy="18445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10306-9EF1-48B4-B9D5-04B32B3FF1F1}">
      <dsp:nvSpPr>
        <dsp:cNvPr id="0" name=""/>
        <dsp:cNvSpPr/>
      </dsp:nvSpPr>
      <dsp:spPr>
        <a:xfrm>
          <a:off x="557972" y="5027153"/>
          <a:ext cx="1014495" cy="10144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74665-5615-4249-8FCD-41EEC5684C6A}">
      <dsp:nvSpPr>
        <dsp:cNvPr id="0" name=""/>
        <dsp:cNvSpPr/>
      </dsp:nvSpPr>
      <dsp:spPr>
        <a:xfrm>
          <a:off x="2130441" y="4612132"/>
          <a:ext cx="5550926" cy="1844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214" tIns="195214" rIns="195214" bIns="1952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avolini"/>
              <a:cs typeface="Cavolini"/>
            </a:rPr>
            <a:t>This project comes with a companion android app and allows for seamless integration with smart wearables like smart watches.</a:t>
          </a:r>
          <a:endParaRPr lang="en-US" sz="1400" kern="1200" dirty="0">
            <a:latin typeface="Cavolini"/>
            <a:cs typeface="Cavolini"/>
          </a:endParaRPr>
        </a:p>
      </dsp:txBody>
      <dsp:txXfrm>
        <a:off x="2130441" y="4612132"/>
        <a:ext cx="5550926" cy="1844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2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9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0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Oj90gW0_6A?feature=oembed" TargetMode="External"/><Relationship Id="rId4" Type="http://schemas.openxmlformats.org/officeDocument/2006/relationships/hyperlink" Target="https://github.com/AdityaMitra5102/Corazon_Shir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4AEE-DDC5-4C02-998E-D10B61B37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IN" sz="4800" dirty="0">
                <a:cs typeface="Calibri Light"/>
              </a:rPr>
              <a:t>CORAZON SHIRT</a:t>
            </a:r>
          </a:p>
        </p:txBody>
      </p:sp>
      <p:pic>
        <p:nvPicPr>
          <p:cNvPr id="4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FFACCF73-55C5-47B6-8287-6B1EADC9D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1" b="9032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9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29613-8831-4432-A62D-24A970EF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A1442AE-D8FD-4CD0-9FC0-10250AFE0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843"/>
          <a:stretch/>
        </p:blipFill>
        <p:spPr>
          <a:xfrm>
            <a:off x="20" y="5"/>
            <a:ext cx="3350507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4E0407-A637-4681-B905-C53E4216C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9744" y="685800"/>
            <a:ext cx="4232512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9DB99-29D1-441B-8286-B0D77E0C36FD}"/>
              </a:ext>
            </a:extLst>
          </p:cNvPr>
          <p:cNvSpPr txBox="1"/>
          <p:nvPr/>
        </p:nvSpPr>
        <p:spPr>
          <a:xfrm>
            <a:off x="4489597" y="1195378"/>
            <a:ext cx="3212806" cy="25463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Copperplate Gothic Bold"/>
                <a:ea typeface="+mj-ea"/>
                <a:cs typeface="+mj-cs"/>
              </a:rPr>
              <a:t>SMART WATCH INTEGRATION</a:t>
            </a:r>
          </a:p>
        </p:txBody>
      </p:sp>
      <p:pic>
        <p:nvPicPr>
          <p:cNvPr id="3" name="Picture 3" descr="A picture containing person, cellphone, phone, hand&#10;&#10;Description automatically generated">
            <a:extLst>
              <a:ext uri="{FF2B5EF4-FFF2-40B4-BE49-F238E27FC236}">
                <a16:creationId xmlns:a16="http://schemas.microsoft.com/office/drawing/2014/main" id="{6011920E-BD92-47D5-B0E1-763EB0114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5" r="-2" b="-2"/>
          <a:stretch/>
        </p:blipFill>
        <p:spPr>
          <a:xfrm>
            <a:off x="8838633" y="-6"/>
            <a:ext cx="3350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3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person, red, dark&#10;&#10;Description automatically generated">
            <a:extLst>
              <a:ext uri="{FF2B5EF4-FFF2-40B4-BE49-F238E27FC236}">
                <a16:creationId xmlns:a16="http://schemas.microsoft.com/office/drawing/2014/main" id="{E4D165B8-20B9-4381-9DA9-1352D92CD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9" r="9968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B9994-D4B6-402D-8AE0-C3395CDAF123}"/>
              </a:ext>
            </a:extLst>
          </p:cNvPr>
          <p:cNvSpPr txBox="1"/>
          <p:nvPr/>
        </p:nvSpPr>
        <p:spPr>
          <a:xfrm>
            <a:off x="430861" y="800526"/>
            <a:ext cx="3941499" cy="7037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Copperplate Gothic Bold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284C1-F200-495F-8010-E1C64E6E568E}"/>
              </a:ext>
            </a:extLst>
          </p:cNvPr>
          <p:cNvSpPr txBox="1"/>
          <p:nvPr/>
        </p:nvSpPr>
        <p:spPr>
          <a:xfrm>
            <a:off x="382438" y="2122098"/>
            <a:ext cx="571931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Cavolini"/>
                <a:ea typeface="+mn-lt"/>
                <a:cs typeface="+mn-lt"/>
              </a:rPr>
              <a:t>Android app will be able to directly view the ECG graph and SpO2 readings</a:t>
            </a:r>
            <a:endParaRPr lang="en-US" sz="2000">
              <a:latin typeface="Cavolin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Cavolini"/>
                <a:ea typeface="+mn-lt"/>
                <a:cs typeface="+mn-lt"/>
              </a:rPr>
              <a:t>In fatal conditions of heart rate and SpO2, the nearest hospital will also be informed</a:t>
            </a:r>
            <a:endParaRPr lang="en-GB" sz="2000">
              <a:latin typeface="Cavolin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Cavolini"/>
                <a:ea typeface="+mn-lt"/>
                <a:cs typeface="+mn-lt"/>
              </a:rPr>
              <a:t>Increased sensitivity for better analysis</a:t>
            </a:r>
            <a:endParaRPr lang="en-GB" sz="2000" dirty="0">
              <a:latin typeface="Cavolin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GB" sz="2000" dirty="0">
              <a:latin typeface="Cavolin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325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A853F4-63F3-4E9E-9674-EBCCD60A5C0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pperplate Gothic Bold"/>
              </a:rPr>
              <a:t>LINKS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59DA7C01-7341-4355-9F76-27A3FA459F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05862" y="1170128"/>
            <a:ext cx="6019331" cy="4514498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E5E15-D43A-46B2-8BD5-077A39D4B8EE}"/>
              </a:ext>
            </a:extLst>
          </p:cNvPr>
          <p:cNvSpPr txBox="1"/>
          <p:nvPr/>
        </p:nvSpPr>
        <p:spPr>
          <a:xfrm>
            <a:off x="478782" y="3727283"/>
            <a:ext cx="407219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Code: https://github.com/AdityaMitra5102/Corazon_Shirt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4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shirt, clothing&#10;&#10;Description automatically generated">
            <a:extLst>
              <a:ext uri="{FF2B5EF4-FFF2-40B4-BE49-F238E27FC236}">
                <a16:creationId xmlns:a16="http://schemas.microsoft.com/office/drawing/2014/main" id="{AD24328C-E3F7-4327-A920-14ED9A2FC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222" b="3337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85CCC-F01A-4D73-B6D0-92849736466E}"/>
              </a:ext>
            </a:extLst>
          </p:cNvPr>
          <p:cNvSpPr txBox="1"/>
          <p:nvPr/>
        </p:nvSpPr>
        <p:spPr>
          <a:xfrm>
            <a:off x="4173747" y="2838333"/>
            <a:ext cx="4290204" cy="1876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Copperplate Gothic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649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insect&#10;&#10;Description automatically generated">
            <a:extLst>
              <a:ext uri="{FF2B5EF4-FFF2-40B4-BE49-F238E27FC236}">
                <a16:creationId xmlns:a16="http://schemas.microsoft.com/office/drawing/2014/main" id="{2B95177A-F2B3-4DA6-A2ED-C2E31416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49" r="9090" b="1073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0A6E3-F440-4C51-A5C4-9C2674F9BFD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Copperplate Gothic Bold"/>
              </a:rPr>
              <a:t>Theme: Healthcare and Medication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774E4-7286-4C0E-83FC-E41F19FC4515}"/>
              </a:ext>
            </a:extLst>
          </p:cNvPr>
          <p:cNvSpPr txBox="1"/>
          <p:nvPr/>
        </p:nvSpPr>
        <p:spPr>
          <a:xfrm>
            <a:off x="439048" y="4062143"/>
            <a:ext cx="50435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2400" dirty="0">
                <a:latin typeface="Copperplate Gothic Bold"/>
                <a:cs typeface="Biome Light"/>
              </a:rPr>
              <a:t>Members</a:t>
            </a:r>
            <a:endParaRPr lang="en-US">
              <a:cs typeface="Calibri" panose="020F0502020204030204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GB" sz="2400" dirty="0">
                <a:latin typeface="Biome Light"/>
                <a:cs typeface="Calibri"/>
              </a:rPr>
              <a:t>Aditya Mitra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GB" sz="2400" dirty="0">
                <a:latin typeface="Biome Light"/>
                <a:cs typeface="Calibri"/>
              </a:rPr>
              <a:t>Sania Sinha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GB" sz="2400">
                <a:latin typeface="Biome Light"/>
                <a:cs typeface="Calibri"/>
              </a:rPr>
              <a:t>Vijayasharada</a:t>
            </a:r>
            <a:r>
              <a:rPr lang="en-GB" sz="2400" dirty="0">
                <a:latin typeface="Biome Light"/>
                <a:cs typeface="Calibri"/>
              </a:rPr>
              <a:t> </a:t>
            </a:r>
            <a:r>
              <a:rPr lang="en-GB" sz="2400" err="1">
                <a:latin typeface="Biome Light"/>
                <a:cs typeface="Calibri"/>
              </a:rPr>
              <a:t>Palakonda</a:t>
            </a:r>
            <a:endParaRPr lang="en-GB" sz="2400">
              <a:latin typeface="Biome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45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36BE4-80DE-40DD-B8B9-A2E8C1AC7870}"/>
              </a:ext>
            </a:extLst>
          </p:cNvPr>
          <p:cNvSpPr txBox="1"/>
          <p:nvPr/>
        </p:nvSpPr>
        <p:spPr>
          <a:xfrm>
            <a:off x="594360" y="637125"/>
            <a:ext cx="3802276" cy="52563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Copperplate Gothic Bold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A8DBF04-3CD2-4D5B-A2F6-D16DE8E9D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19276"/>
              </p:ext>
            </p:extLst>
          </p:nvPr>
        </p:nvGraphicFramePr>
        <p:xfrm>
          <a:off x="4404985" y="102308"/>
          <a:ext cx="7681368" cy="645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94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109E2-9FE9-45F4-8080-114956E69416}"/>
              </a:ext>
            </a:extLst>
          </p:cNvPr>
          <p:cNvSpPr txBox="1"/>
          <p:nvPr/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solidFill>
                  <a:schemeClr val="bg1"/>
                </a:solidFill>
                <a:latin typeface="Copperplate Gothic Bold"/>
                <a:ea typeface="+mj-ea"/>
                <a:cs typeface="+mj-cs"/>
              </a:rPr>
              <a:t>WORKING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5CBA2-8E82-4DAB-BE08-7BBAE5FEDCAC}"/>
              </a:ext>
            </a:extLst>
          </p:cNvPr>
          <p:cNvSpPr txBox="1"/>
          <p:nvPr/>
        </p:nvSpPr>
        <p:spPr>
          <a:xfrm>
            <a:off x="745369" y="1909192"/>
            <a:ext cx="5500912" cy="36477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volini"/>
                <a:cs typeface="Cavolini"/>
              </a:rPr>
              <a:t>AD8232 sensor is used to read the ECG and </a:t>
            </a:r>
            <a:r>
              <a:rPr lang="en-US" sz="1400">
                <a:solidFill>
                  <a:schemeClr val="bg1"/>
                </a:solidFill>
                <a:latin typeface="Cavolini"/>
                <a:cs typeface="Cavolini"/>
              </a:rPr>
              <a:t>MAX30102 sensor is used to sense SpO2 and Heart rate </a:t>
            </a:r>
            <a:endParaRPr lang="en-US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avolini"/>
                <a:cs typeface="Cavolini"/>
              </a:rPr>
              <a:t>Arduino nano (ATmega328P) is used for reading </a:t>
            </a:r>
            <a:r>
              <a:rPr lang="en-US" sz="1400" dirty="0">
                <a:solidFill>
                  <a:schemeClr val="bg1"/>
                </a:solidFill>
                <a:latin typeface="Cavolini"/>
                <a:cs typeface="Cavolini"/>
              </a:rPr>
              <a:t>data from the sensors and analyzing it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volini"/>
                <a:cs typeface="Cavolini"/>
              </a:rPr>
              <a:t>An HC-05 Bluetooth Serial Port Protocol Module is used to send the corresponding data to the wearer’s android device in case of an emergency.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avolini"/>
                <a:cs typeface="Cavolini"/>
              </a:rPr>
              <a:t>A companion android app running on the phone </a:t>
            </a:r>
            <a:r>
              <a:rPr lang="en-US" sz="1400" dirty="0">
                <a:solidFill>
                  <a:schemeClr val="bg1"/>
                </a:solidFill>
                <a:latin typeface="Cavolini"/>
                <a:cs typeface="Cavolini"/>
              </a:rPr>
              <a:t>(developed with MIT AI2) sends an SMS to a family member as soon the signal from the shirt is received.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volini"/>
                <a:cs typeface="Cavolini"/>
              </a:rPr>
              <a:t>A notification is pushed to any wearable device the wearer uses, for example, a fitness band or a smart watch.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Cavolini"/>
                <a:cs typeface="Cavolini"/>
              </a:rPr>
              <a:t>Works on a 3.7v </a:t>
            </a:r>
            <a:r>
              <a:rPr lang="en-US" sz="1400" dirty="0">
                <a:solidFill>
                  <a:schemeClr val="bg1"/>
                </a:solidFill>
                <a:latin typeface="Cavolini"/>
                <a:cs typeface="Cavolini"/>
              </a:rPr>
              <a:t>Li-ion</a:t>
            </a:r>
            <a:r>
              <a:rPr lang="en-US" sz="1400">
                <a:solidFill>
                  <a:schemeClr val="bg1"/>
                </a:solidFill>
                <a:latin typeface="Cavolini"/>
                <a:cs typeface="Cavolini"/>
              </a:rPr>
              <a:t> rechargeable battery</a:t>
            </a:r>
            <a:endParaRPr lang="en-US" sz="1400" dirty="0">
              <a:solidFill>
                <a:schemeClr val="bg1"/>
              </a:solidFill>
              <a:latin typeface="Cavolini"/>
              <a:cs typeface="Cavolin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Cavolini"/>
              <a:cs typeface="Cavolini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A picture containing invertebrate, coelenterate, echinoderm&#10;&#10;Description automatically generated">
            <a:extLst>
              <a:ext uri="{FF2B5EF4-FFF2-40B4-BE49-F238E27FC236}">
                <a16:creationId xmlns:a16="http://schemas.microsoft.com/office/drawing/2014/main" id="{1EA8EDA8-63D7-4C6F-8380-48FCCC77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3" r="9880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0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6EC2A4-A44C-4560-BB0D-9C4BF15118F5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opperplate Gothic Bold"/>
              </a:rPr>
              <a:t>Diagram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A7E001A-E541-46A7-802F-202CEB17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83957"/>
            <a:ext cx="6019331" cy="36868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289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76F5A8D-66B0-4805-BE63-51DD5462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12" y="424328"/>
            <a:ext cx="2082426" cy="3735295"/>
          </a:xfrm>
          <a:prstGeom prst="rect">
            <a:avLst/>
          </a:prstGeom>
        </p:spPr>
      </p:pic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B2A3976-9EBE-4E49-9E1C-186D9A3C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6" y="424328"/>
            <a:ext cx="3782577" cy="373529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D5F003-C120-4AF8-8B64-1A60B6091519}"/>
              </a:ext>
            </a:extLst>
          </p:cNvPr>
          <p:cNvSpPr txBox="1"/>
          <p:nvPr/>
        </p:nvSpPr>
        <p:spPr>
          <a:xfrm>
            <a:off x="4637175" y="5046047"/>
            <a:ext cx="7220151" cy="16975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Cavolini"/>
                <a:cs typeface="Cavolini"/>
              </a:rPr>
              <a:t>We check for normal body conditions from the data read by the AD8232 sensor, based on a standard ECG graph (shown above)</a:t>
            </a:r>
            <a:endParaRPr lang="en-US" dirty="0">
              <a:solidFill>
                <a:schemeClr val="bg1"/>
              </a:solidFill>
              <a:latin typeface="Cavolini"/>
              <a:cs typeface="Cavolini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volini"/>
              <a:cs typeface="Cavolini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Cavolini"/>
                <a:cs typeface="Cavolini"/>
              </a:rPr>
              <a:t>After checking a block of buffer from ECG monitor we move onto the oxygen saturation monitor via MAX30102 sensors, keeping 85% saturation as a threshold limit</a:t>
            </a:r>
            <a:endParaRPr lang="en-US" dirty="0">
              <a:solidFill>
                <a:schemeClr val="bg1"/>
              </a:solidFill>
              <a:latin typeface="Cavolini"/>
              <a:cs typeface="Cavolini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volini"/>
              <a:cs typeface="Cavolin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volini"/>
              <a:cs typeface="Cavolin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1D3A4-BFEF-476F-A6F2-A7D90B004E9C}"/>
              </a:ext>
            </a:extLst>
          </p:cNvPr>
          <p:cNvSpPr txBox="1"/>
          <p:nvPr/>
        </p:nvSpPr>
        <p:spPr>
          <a:xfrm>
            <a:off x="1136073" y="526472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>
                <a:solidFill>
                  <a:schemeClr val="bg1"/>
                </a:solidFill>
                <a:latin typeface="Copperplate Gothic Bold"/>
                <a:cs typeface="Calibri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838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0126C-2423-41AC-A0B7-D27FC13DAC7F}"/>
              </a:ext>
            </a:extLst>
          </p:cNvPr>
          <p:cNvSpPr txBox="1"/>
          <p:nvPr/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Copperplate Gothic Bold"/>
                <a:ea typeface="+mj-ea"/>
                <a:cs typeface="+mj-cs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1CD1E-D637-4504-A6EB-43757B0CCA26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volini"/>
                <a:cs typeface="Cavolini"/>
              </a:rPr>
              <a:t>Auto measure with high refresh rate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volini"/>
                <a:cs typeface="Cavolini"/>
              </a:rPr>
              <a:t>Battery to last more than 20 hours on full charge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volini"/>
                <a:cs typeface="Cavolini"/>
              </a:rPr>
              <a:t>Charge time less than an hour from 5v 4A USB Charger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volini"/>
                <a:cs typeface="Cavolini"/>
              </a:rPr>
              <a:t>Bluetooth Low Energy Connection to android device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volini"/>
                <a:cs typeface="Cavolini"/>
              </a:rPr>
              <a:t>Easy pairing using companion app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volini"/>
                <a:cs typeface="Cavolini"/>
              </a:rPr>
              <a:t>Seamless integration with all wearable fitness band and smart watches (tested on low end device like DZ-09 and on high end device like Samsung Galaxy Fit 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volini"/>
                <a:cs typeface="Cavolini"/>
              </a:rPr>
              <a:t>Instant SMS to family member in case of emergency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volini"/>
              <a:cs typeface="Cavolini"/>
            </a:endParaRPr>
          </a:p>
        </p:txBody>
      </p:sp>
    </p:spTree>
    <p:extLst>
      <p:ext uri="{BB962C8B-B14F-4D97-AF65-F5344CB8AC3E}">
        <p14:creationId xmlns:p14="http://schemas.microsoft.com/office/powerpoint/2010/main" val="33134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AFD9CE2-DB04-4A00-8886-DF7443D0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72" y="316191"/>
            <a:ext cx="3068186" cy="3997637"/>
          </a:xfrm>
          <a:prstGeom prst="rect">
            <a:avLst/>
          </a:prstGeom>
        </p:spPr>
      </p:pic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C41B30D-1497-4FE1-9CEE-413C2FC5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1" y="307731"/>
            <a:ext cx="3068186" cy="39976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222E1-BE1A-4B2A-9371-7C0C1B7A5EEA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Copperplate Gothic Bold"/>
                <a:ea typeface="+mj-ea"/>
                <a:cs typeface="+mj-cs"/>
              </a:rPr>
              <a:t>APP INTERFACE</a:t>
            </a: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9185A79-2266-466C-ABB8-0B7DCF2D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660" y="321585"/>
            <a:ext cx="3068186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9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C4BB5E58-8283-493A-AFF3-5063FF3DB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3" r="11453"/>
          <a:stretch/>
        </p:blipFill>
        <p:spPr>
          <a:xfrm>
            <a:off x="2" y="10"/>
            <a:ext cx="4063593" cy="6857990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E782D32-C980-42C7-BD63-D3B6DA502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3" r="11453"/>
          <a:stretch/>
        </p:blipFill>
        <p:spPr>
          <a:xfrm>
            <a:off x="4064204" y="10"/>
            <a:ext cx="4063593" cy="685799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9B5B77C-04EF-4516-A0BA-E3941E6C39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61" r="11461"/>
          <a:stretch/>
        </p:blipFill>
        <p:spPr>
          <a:xfrm>
            <a:off x="8128407" y="10"/>
            <a:ext cx="40635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B7C05663B6D4BA8531B99AB567249" ma:contentTypeVersion="13" ma:contentTypeDescription="Create a new document." ma:contentTypeScope="" ma:versionID="55d61b359c968450991a23dfdbe1f3b5">
  <xsd:schema xmlns:xsd="http://www.w3.org/2001/XMLSchema" xmlns:xs="http://www.w3.org/2001/XMLSchema" xmlns:p="http://schemas.microsoft.com/office/2006/metadata/properties" xmlns:ns3="39a5e611-c17e-4ca6-91b3-0539d9dedd93" xmlns:ns4="a07cd7fe-1286-4501-9b92-30c277775cf2" targetNamespace="http://schemas.microsoft.com/office/2006/metadata/properties" ma:root="true" ma:fieldsID="36c49e6ea154aaee1745c1f2ed1e97f8" ns3:_="" ns4:_="">
    <xsd:import namespace="39a5e611-c17e-4ca6-91b3-0539d9dedd93"/>
    <xsd:import namespace="a07cd7fe-1286-4501-9b92-30c277775c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a5e611-c17e-4ca6-91b3-0539d9dedd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cd7fe-1286-4501-9b92-30c277775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0DD267-72E1-44DD-BD36-29E5FE3CBD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DEC4E1-EBBF-4149-BB6A-F79CE31DB8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a5e611-c17e-4ca6-91b3-0539d9dedd93"/>
    <ds:schemaRef ds:uri="a07cd7fe-1286-4501-9b92-30c277775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70CAA8-D59C-4160-BD35-BBAB0FEB2B80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07cd7fe-1286-4501-9b92-30c277775cf2"/>
    <ds:schemaRef ds:uri="http://purl.org/dc/terms/"/>
    <ds:schemaRef ds:uri="http://schemas.openxmlformats.org/package/2006/metadata/core-properties"/>
    <ds:schemaRef ds:uri="39a5e611-c17e-4ca6-91b3-0539d9dedd9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443</Words>
  <Application>Microsoft Office PowerPoint</Application>
  <PresentationFormat>Widescreen</PresentationFormat>
  <Paragraphs>39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Biome Light</vt:lpstr>
      <vt:lpstr>Calibri</vt:lpstr>
      <vt:lpstr>Calibri Light</vt:lpstr>
      <vt:lpstr>Cavolini</vt:lpstr>
      <vt:lpstr>Copperplate Gothic Bold</vt:lpstr>
      <vt:lpstr>Tw Cen MT</vt:lpstr>
      <vt:lpstr>Office Theme</vt:lpstr>
      <vt:lpstr>CORAZON SHIRT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MITRA  20BCR7009</dc:creator>
  <cp:lastModifiedBy>ADITYA MITRA  20BCR7009</cp:lastModifiedBy>
  <cp:revision>371</cp:revision>
  <dcterms:created xsi:type="dcterms:W3CDTF">2021-06-29T03:45:51Z</dcterms:created>
  <dcterms:modified xsi:type="dcterms:W3CDTF">2021-07-02T04:46:09Z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0x010100986B7C05663B6D4BA8531B99AB567249</vt:lpwstr>
  </property>
</Properties>
</file>