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5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7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1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2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2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2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2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4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6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A9AE-28D2-4953-88C3-67F3EC06317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42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B8369E-9AC3-4879-916C-104B58DCF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If Statements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0B3E579-D7AA-4E23-8F9B-0DE2A88C2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465526"/>
            <a:ext cx="11128206" cy="582865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/>
              <a:t>Marek Kwasniewski</a:t>
            </a:r>
          </a:p>
          <a:p>
            <a:pPr algn="l"/>
            <a:r>
              <a:rPr lang="en-US" dirty="0"/>
              <a:t>Automation &amp; Tooling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B480EB-437D-4BA7-A97B-A1D40F1D8C72}"/>
              </a:ext>
            </a:extLst>
          </p:cNvPr>
          <p:cNvCxnSpPr>
            <a:cxnSpLocks/>
          </p:cNvCxnSpPr>
          <p:nvPr/>
        </p:nvCxnSpPr>
        <p:spPr>
          <a:xfrm>
            <a:off x="1278467" y="24384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7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8ADE-6E3F-4FB2-A4C0-F0430255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F4DDCF-3327-4FAC-A731-75DA9C6C1370}"/>
              </a:ext>
            </a:extLst>
          </p:cNvPr>
          <p:cNvCxnSpPr>
            <a:cxnSpLocks/>
          </p:cNvCxnSpPr>
          <p:nvPr/>
        </p:nvCxnSpPr>
        <p:spPr>
          <a:xfrm>
            <a:off x="702734" y="13970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2">
            <a:extLst>
              <a:ext uri="{FF2B5EF4-FFF2-40B4-BE49-F238E27FC236}">
                <a16:creationId xmlns:a16="http://schemas.microsoft.com/office/drawing/2014/main" id="{D115E4C9-FB1C-4FB9-8883-677273485639}"/>
              </a:ext>
            </a:extLst>
          </p:cNvPr>
          <p:cNvSpPr txBox="1"/>
          <p:nvPr/>
        </p:nvSpPr>
        <p:spPr>
          <a:xfrm>
            <a:off x="683567" y="1370363"/>
            <a:ext cx="8742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in any language is always about answering the basic True and False question.</a:t>
            </a:r>
          </a:p>
          <a:p>
            <a:endParaRPr lang="en-US" dirty="0"/>
          </a:p>
          <a:p>
            <a:r>
              <a:rPr lang="en-US" dirty="0"/>
              <a:t>Source code is organized into logical blocks. In Python defined by indentation.</a:t>
            </a:r>
          </a:p>
          <a:p>
            <a:endParaRPr lang="en-US" dirty="0"/>
          </a:p>
          <a:p>
            <a:r>
              <a:rPr lang="en-US" dirty="0"/>
              <a:t>The most basic and common type of flow control is the IF statement. </a:t>
            </a:r>
          </a:p>
          <a:p>
            <a:endParaRPr lang="en-US" dirty="0"/>
          </a:p>
          <a:p>
            <a:r>
              <a:rPr lang="en-US" dirty="0"/>
              <a:t>Lines of Python code be grouped together in blocks: </a:t>
            </a:r>
          </a:p>
          <a:p>
            <a:r>
              <a:rPr lang="en-US" dirty="0"/>
              <a:t>	Blocks begin when indentation increases</a:t>
            </a:r>
          </a:p>
          <a:p>
            <a:r>
              <a:rPr lang="en-US" dirty="0"/>
              <a:t>	Blocks can contain other blocks</a:t>
            </a:r>
          </a:p>
          <a:p>
            <a:r>
              <a:rPr lang="en-US" dirty="0"/>
              <a:t>	Blocks end when indentation decreases to zero or to a containing block's indentation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20DB7-2ADB-4423-95D4-1502A3FB3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949" y="4279226"/>
            <a:ext cx="4512413" cy="228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8ADE-6E3F-4FB2-A4C0-F0430255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&amp; Boolean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F4DDCF-3327-4FAC-A731-75DA9C6C1370}"/>
              </a:ext>
            </a:extLst>
          </p:cNvPr>
          <p:cNvCxnSpPr>
            <a:cxnSpLocks/>
          </p:cNvCxnSpPr>
          <p:nvPr/>
        </p:nvCxnSpPr>
        <p:spPr>
          <a:xfrm>
            <a:off x="702734" y="13970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2">
            <a:extLst>
              <a:ext uri="{FF2B5EF4-FFF2-40B4-BE49-F238E27FC236}">
                <a16:creationId xmlns:a16="http://schemas.microsoft.com/office/drawing/2014/main" id="{D115E4C9-FB1C-4FB9-8883-677273485639}"/>
              </a:ext>
            </a:extLst>
          </p:cNvPr>
          <p:cNvSpPr txBox="1"/>
          <p:nvPr/>
        </p:nvSpPr>
        <p:spPr>
          <a:xfrm>
            <a:off x="683567" y="1370363"/>
            <a:ext cx="874231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operators: </a:t>
            </a:r>
          </a:p>
          <a:p>
            <a:r>
              <a:rPr lang="en-US" dirty="0"/>
              <a:t>== equal to</a:t>
            </a:r>
          </a:p>
          <a:p>
            <a:r>
              <a:rPr lang="en-US" dirty="0"/>
              <a:t>!= not equal to</a:t>
            </a:r>
          </a:p>
          <a:p>
            <a:r>
              <a:rPr lang="en-US" dirty="0"/>
              <a:t>&lt; less than</a:t>
            </a:r>
          </a:p>
          <a:p>
            <a:r>
              <a:rPr lang="en-US" dirty="0"/>
              <a:t>&gt; greater than</a:t>
            </a:r>
          </a:p>
          <a:p>
            <a:r>
              <a:rPr lang="en-US" dirty="0"/>
              <a:t>&lt;= less than or equal</a:t>
            </a:r>
          </a:p>
          <a:p>
            <a:r>
              <a:rPr lang="en-US" dirty="0"/>
              <a:t>&gt;= greater than or equal</a:t>
            </a:r>
          </a:p>
          <a:p>
            <a:endParaRPr lang="en-US" dirty="0"/>
          </a:p>
          <a:p>
            <a:r>
              <a:rPr lang="en-US" dirty="0"/>
              <a:t>= is the assignment operator, == is a comparison operator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syntax: if keyword, condition, colon, indented block of code starting from next line.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C0A486-7D5C-471D-B2B9-F2A0DC6DC5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51"/>
          <a:stretch/>
        </p:blipFill>
        <p:spPr>
          <a:xfrm>
            <a:off x="6874906" y="3911786"/>
            <a:ext cx="5101954" cy="2420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C255FF-EB49-413F-9B79-1DDE3A9532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964501" y="1457696"/>
            <a:ext cx="5193696" cy="2516158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>
                <a:latin typeface="UBSHeadline"/>
              </a:rPr>
              <a:t>Boolean operators: and, or, not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>
                <a:latin typeface="UBSHeadline"/>
              </a:rPr>
              <a:t>What are the results of below statements: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>
                <a:latin typeface="UBSHeadline"/>
              </a:rPr>
              <a:t>True and False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>
                <a:latin typeface="UBSHeadline"/>
              </a:rPr>
              <a:t>False and False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>
                <a:latin typeface="UBSHeadline"/>
              </a:rPr>
              <a:t>True or False</a:t>
            </a:r>
          </a:p>
          <a:p>
            <a:pPr marL="742950" lvl="1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sz="1400" kern="0" dirty="0">
                <a:latin typeface="UBSHeadline"/>
              </a:rPr>
              <a:t>False or False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r>
              <a:rPr lang="en-GB" kern="0" dirty="0">
                <a:latin typeface="UBSHeadline"/>
              </a:rPr>
              <a:t>Mixing Boolean operators with comparison operators in Python:</a:t>
            </a: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>
              <a:latin typeface="UBSHeadline"/>
            </a:endParaRPr>
          </a:p>
          <a:p>
            <a:pPr marL="285750" indent="-285750">
              <a:spcAft>
                <a:spcPts val="545"/>
              </a:spcAft>
              <a:buFont typeface="Arial" panose="020B0604020202020204" pitchFamily="34" charset="0"/>
              <a:buChar char="•"/>
            </a:pPr>
            <a:endParaRPr lang="en-GB" kern="0" dirty="0">
              <a:latin typeface="UBSHeadline"/>
            </a:endParaRPr>
          </a:p>
          <a:p>
            <a:pPr lvl="1">
              <a:spcAft>
                <a:spcPts val="545"/>
              </a:spcAft>
            </a:pPr>
            <a:endParaRPr lang="en-GB" sz="1400" kern="0" dirty="0">
              <a:latin typeface="UBSHeadline"/>
            </a:endParaRPr>
          </a:p>
          <a:p>
            <a:pPr>
              <a:spcAft>
                <a:spcPts val="545"/>
              </a:spcAft>
            </a:pPr>
            <a:endParaRPr lang="en-GB" kern="0" dirty="0">
              <a:latin typeface="UBSHeadline"/>
            </a:endParaRPr>
          </a:p>
          <a:p>
            <a:pPr>
              <a:spcAft>
                <a:spcPts val="545"/>
              </a:spcAft>
            </a:pPr>
            <a:r>
              <a:rPr lang="en-GB" kern="0" dirty="0">
                <a:latin typeface="UBSHeadlin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211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8ADE-6E3F-4FB2-A4C0-F0430255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If Statements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F4DDCF-3327-4FAC-A731-75DA9C6C1370}"/>
              </a:ext>
            </a:extLst>
          </p:cNvPr>
          <p:cNvCxnSpPr>
            <a:cxnSpLocks/>
          </p:cNvCxnSpPr>
          <p:nvPr/>
        </p:nvCxnSpPr>
        <p:spPr>
          <a:xfrm>
            <a:off x="702734" y="13970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2">
            <a:extLst>
              <a:ext uri="{FF2B5EF4-FFF2-40B4-BE49-F238E27FC236}">
                <a16:creationId xmlns:a16="http://schemas.microsoft.com/office/drawing/2014/main" id="{D115E4C9-FB1C-4FB9-8883-677273485639}"/>
              </a:ext>
            </a:extLst>
          </p:cNvPr>
          <p:cNvSpPr txBox="1"/>
          <p:nvPr/>
        </p:nvSpPr>
        <p:spPr>
          <a:xfrm>
            <a:off x="702734" y="1494117"/>
            <a:ext cx="87423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a user’s input on how many books they read per year.</a:t>
            </a:r>
          </a:p>
          <a:p>
            <a:r>
              <a:rPr lang="en-US" dirty="0"/>
              <a:t>Get a user’s input on how many documentaries they watch per year.</a:t>
            </a:r>
          </a:p>
          <a:p>
            <a:pPr lvl="1"/>
            <a:r>
              <a:rPr lang="en-US" dirty="0"/>
              <a:t>Assign them different categories based on 0-5, 6-10, 11-20, and 20+ for the books and documentaries together.</a:t>
            </a:r>
          </a:p>
          <a:p>
            <a:r>
              <a:rPr lang="en-US" dirty="0"/>
              <a:t>If it takes an average of 9 hours to read a book and 2 hours to watch a documentary, how much time did they spend learning this year? Print the output for the user.</a:t>
            </a:r>
          </a:p>
          <a:p>
            <a:r>
              <a:rPr lang="en-US" dirty="0"/>
              <a:t>Tell the user which category do they fall into for both documentaries and books.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E8C76A-EB76-47DF-B966-543D21BD5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740110"/>
              </p:ext>
            </p:extLst>
          </p:nvPr>
        </p:nvGraphicFramePr>
        <p:xfrm>
          <a:off x="1274021" y="4082189"/>
          <a:ext cx="893656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8856">
                  <a:extLst>
                    <a:ext uri="{9D8B030D-6E8A-4147-A177-3AD203B41FA5}">
                      <a16:colId xmlns:a16="http://schemas.microsoft.com/office/drawing/2014/main" val="3272606532"/>
                    </a:ext>
                  </a:extLst>
                </a:gridCol>
                <a:gridCol w="2978856">
                  <a:extLst>
                    <a:ext uri="{9D8B030D-6E8A-4147-A177-3AD203B41FA5}">
                      <a16:colId xmlns:a16="http://schemas.microsoft.com/office/drawing/2014/main" val="4020630082"/>
                    </a:ext>
                  </a:extLst>
                </a:gridCol>
                <a:gridCol w="2978856">
                  <a:extLst>
                    <a:ext uri="{9D8B030D-6E8A-4147-A177-3AD203B41FA5}">
                      <a16:colId xmlns:a16="http://schemas.microsoft.com/office/drawing/2014/main" val="182556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# Completed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Books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Documentary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27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0-5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Novice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Novice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26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6-10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Avid Reader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Avid Watcher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16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11-20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Literary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Connoisseur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2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20+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Bibliophile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noFill/>
                          </a:ln>
                        </a:rPr>
                        <a:t>Docuphile</a:t>
                      </a:r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554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1821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6516</TotalTime>
  <Words>308</Words>
  <Application>Microsoft Office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UBSHeadline</vt:lpstr>
      <vt:lpstr>Office Theme</vt:lpstr>
      <vt:lpstr>If Statements</vt:lpstr>
      <vt:lpstr>Conditions</vt:lpstr>
      <vt:lpstr>Comparison &amp; Boolean</vt:lpstr>
      <vt:lpstr>Writing If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Basics</dc:title>
  <dc:creator>Marek Kwasniewski</dc:creator>
  <cp:lastModifiedBy>MADELINE KWASNIEWSKI</cp:lastModifiedBy>
  <cp:revision>21</cp:revision>
  <dcterms:created xsi:type="dcterms:W3CDTF">2020-02-18T17:04:34Z</dcterms:created>
  <dcterms:modified xsi:type="dcterms:W3CDTF">2020-02-27T18:34:07Z</dcterms:modified>
</cp:coreProperties>
</file>