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>
        <p:scale>
          <a:sx n="75" d="100"/>
          <a:sy n="75" d="100"/>
        </p:scale>
        <p:origin x="56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EA9AE-28D2-4953-88C3-67F3EC06317C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A820B-1F65-48F6-9269-F2A5B5E86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859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EA9AE-28D2-4953-88C3-67F3EC06317C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A820B-1F65-48F6-9269-F2A5B5E86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379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EA9AE-28D2-4953-88C3-67F3EC06317C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A820B-1F65-48F6-9269-F2A5B5E86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015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EA9AE-28D2-4953-88C3-67F3EC06317C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A820B-1F65-48F6-9269-F2A5B5E86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924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EA9AE-28D2-4953-88C3-67F3EC06317C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A820B-1F65-48F6-9269-F2A5B5E86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621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EA9AE-28D2-4953-88C3-67F3EC06317C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A820B-1F65-48F6-9269-F2A5B5E86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825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EA9AE-28D2-4953-88C3-67F3EC06317C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A820B-1F65-48F6-9269-F2A5B5E86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726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EA9AE-28D2-4953-88C3-67F3EC06317C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A820B-1F65-48F6-9269-F2A5B5E86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94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EA9AE-28D2-4953-88C3-67F3EC06317C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A820B-1F65-48F6-9269-F2A5B5E86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444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EA9AE-28D2-4953-88C3-67F3EC06317C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A820B-1F65-48F6-9269-F2A5B5E86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982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EA9AE-28D2-4953-88C3-67F3EC06317C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A820B-1F65-48F6-9269-F2A5B5E86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561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BEA9AE-28D2-4953-88C3-67F3EC06317C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8A820B-1F65-48F6-9269-F2A5B5E86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7421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" TargetMode="External"/><Relationship Id="rId2" Type="http://schemas.openxmlformats.org/officeDocument/2006/relationships/hyperlink" Target="https://github.com/marekthings/PythonClas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ourceforge.net/projects/pyscripter/" TargetMode="External"/><Relationship Id="rId5" Type="http://schemas.openxmlformats.org/officeDocument/2006/relationships/hyperlink" Target="https://notepad-plus-plus.org/downloads/" TargetMode="External"/><Relationship Id="rId4" Type="http://schemas.openxmlformats.org/officeDocument/2006/relationships/hyperlink" Target="https://www.sublimetext.com/3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3B8369E-9AC3-4879-916C-104B58DCFD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en-US" dirty="0"/>
              <a:t>Introduction to Python Basics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A0B3E579-D7AA-4E23-8F9B-0DE2A88C27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1" y="5465526"/>
            <a:ext cx="11128206" cy="582865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en-US" dirty="0"/>
              <a:t>Marek Kwasniewski</a:t>
            </a:r>
          </a:p>
          <a:p>
            <a:pPr algn="l"/>
            <a:r>
              <a:rPr lang="en-US" dirty="0"/>
              <a:t>Automation &amp; Tooling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2B480EB-437D-4BA7-A97B-A1D40F1D8C72}"/>
              </a:ext>
            </a:extLst>
          </p:cNvPr>
          <p:cNvCxnSpPr>
            <a:cxnSpLocks/>
          </p:cNvCxnSpPr>
          <p:nvPr/>
        </p:nvCxnSpPr>
        <p:spPr>
          <a:xfrm>
            <a:off x="1278467" y="2438400"/>
            <a:ext cx="9821333" cy="0"/>
          </a:xfrm>
          <a:prstGeom prst="line">
            <a:avLst/>
          </a:prstGeom>
          <a:ln w="34925" cmpd="thickThin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1574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8ADE-6E3F-4FB2-A4C0-F04302553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Expectations &amp;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39F27-A15A-4783-98F8-7292E407D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Attend as many classes as you can</a:t>
            </a:r>
          </a:p>
          <a:p>
            <a:r>
              <a:rPr lang="en-US" sz="2200" dirty="0"/>
              <a:t>Do the homework!</a:t>
            </a:r>
          </a:p>
          <a:p>
            <a:r>
              <a:rPr lang="en-US" sz="2200" dirty="0"/>
              <a:t>Bring your laptop to every class</a:t>
            </a:r>
          </a:p>
          <a:p>
            <a:r>
              <a:rPr lang="en-US" sz="2200" dirty="0"/>
              <a:t>Follow along and ask questions</a:t>
            </a:r>
          </a:p>
          <a:p>
            <a:r>
              <a:rPr lang="en-US" sz="2200" dirty="0"/>
              <a:t>Send emails if you need help</a:t>
            </a:r>
          </a:p>
          <a:p>
            <a:endParaRPr lang="en-US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A53015-E796-437C-B0E5-10CFA10E5DD7}"/>
              </a:ext>
            </a:extLst>
          </p:cNvPr>
          <p:cNvSpPr/>
          <p:nvPr/>
        </p:nvSpPr>
        <p:spPr>
          <a:xfrm>
            <a:off x="838199" y="4309893"/>
            <a:ext cx="817033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Software:</a:t>
            </a:r>
          </a:p>
          <a:p>
            <a:r>
              <a:rPr lang="en-US" dirty="0"/>
              <a:t>GitHub – </a:t>
            </a:r>
            <a:r>
              <a:rPr lang="en-US" dirty="0">
                <a:hlinkClick r:id="rId2"/>
              </a:rPr>
              <a:t>https://github.com/marekthings/PythonClass</a:t>
            </a:r>
            <a:endParaRPr lang="en-US" dirty="0"/>
          </a:p>
          <a:p>
            <a:r>
              <a:rPr lang="en-US" dirty="0"/>
              <a:t>Python: </a:t>
            </a:r>
            <a:r>
              <a:rPr lang="en-US" dirty="0">
                <a:hlinkClick r:id="rId3"/>
              </a:rPr>
              <a:t>https://www.python.org/downloads/</a:t>
            </a:r>
            <a:endParaRPr lang="en-US" dirty="0"/>
          </a:p>
          <a:p>
            <a:endParaRPr lang="en-US" dirty="0"/>
          </a:p>
          <a:p>
            <a:r>
              <a:rPr lang="en-US" dirty="0"/>
              <a:t>MACOS – Sublime: </a:t>
            </a:r>
            <a:r>
              <a:rPr lang="en-US" dirty="0">
                <a:hlinkClick r:id="rId4"/>
              </a:rPr>
              <a:t>https://www.sublimetext.com/3</a:t>
            </a:r>
            <a:endParaRPr lang="en-US" dirty="0"/>
          </a:p>
          <a:p>
            <a:endParaRPr lang="en-US" dirty="0"/>
          </a:p>
          <a:p>
            <a:r>
              <a:rPr lang="en-US" dirty="0"/>
              <a:t>Windows OS Notepad++: </a:t>
            </a:r>
            <a:r>
              <a:rPr lang="en-US" dirty="0">
                <a:hlinkClick r:id="rId5"/>
              </a:rPr>
              <a:t>https://notepad-plus-plus.org/downloads/</a:t>
            </a:r>
            <a:endParaRPr lang="en-US" dirty="0"/>
          </a:p>
          <a:p>
            <a:r>
              <a:rPr lang="en-US" dirty="0"/>
              <a:t>Windows - </a:t>
            </a:r>
            <a:r>
              <a:rPr lang="en-US" dirty="0" err="1"/>
              <a:t>PyScripter</a:t>
            </a:r>
            <a:r>
              <a:rPr lang="en-US" dirty="0"/>
              <a:t>: </a:t>
            </a:r>
            <a:r>
              <a:rPr lang="en-US" dirty="0">
                <a:hlinkClick r:id="rId6"/>
              </a:rPr>
              <a:t>https://sourceforge.net/projects/pyscripter/</a:t>
            </a:r>
            <a:r>
              <a:rPr lang="en-US" dirty="0"/>
              <a:t> (optional)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8F4DDCF-3327-4FAC-A731-75DA9C6C1370}"/>
              </a:ext>
            </a:extLst>
          </p:cNvPr>
          <p:cNvCxnSpPr>
            <a:cxnSpLocks/>
          </p:cNvCxnSpPr>
          <p:nvPr/>
        </p:nvCxnSpPr>
        <p:spPr>
          <a:xfrm>
            <a:off x="702734" y="1397000"/>
            <a:ext cx="9821333" cy="0"/>
          </a:xfrm>
          <a:prstGeom prst="line">
            <a:avLst/>
          </a:prstGeom>
          <a:ln w="34925" cmpd="thickThin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9182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A4DAF-8EC2-4A0B-9D35-6621CBBD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Python?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D3FEA-7297-4175-8F0D-6BAF3E923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Python works on different platforms (Windows, Mac, Linux, Raspberry Pi, </a:t>
            </a:r>
            <a:r>
              <a:rPr lang="en-US" sz="2200" dirty="0" err="1"/>
              <a:t>etc</a:t>
            </a:r>
            <a:r>
              <a:rPr lang="en-US" sz="2200" dirty="0"/>
              <a:t>).</a:t>
            </a:r>
          </a:p>
          <a:p>
            <a:r>
              <a:rPr lang="en-US" sz="2200" dirty="0"/>
              <a:t>Python has a simple syntax similar to the English language.</a:t>
            </a:r>
          </a:p>
          <a:p>
            <a:r>
              <a:rPr lang="en-US" sz="2200" dirty="0"/>
              <a:t>Python has syntax that allows developers to write programs with fewer lines than some other programming languages.</a:t>
            </a:r>
          </a:p>
          <a:p>
            <a:r>
              <a:rPr lang="en-US" sz="2200" dirty="0"/>
              <a:t>Python runs on an interpreter system, meaning that code can be executed as soon as it is written. This means that prototyping can be very quick.</a:t>
            </a:r>
          </a:p>
          <a:p>
            <a:r>
              <a:rPr lang="en-US" sz="2200" dirty="0"/>
              <a:t>Python can be treated in a procedural way, an object-orientated way or a functional way.</a:t>
            </a:r>
          </a:p>
          <a:p>
            <a:r>
              <a:rPr lang="en-US" altLang="en-US" sz="2200" dirty="0"/>
              <a:t>Python is a high-level programming language</a:t>
            </a:r>
          </a:p>
          <a:p>
            <a:endParaRPr lang="en-US" sz="2200" dirty="0"/>
          </a:p>
          <a:p>
            <a:endParaRPr lang="en-US" sz="22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CD2CAB6-FF21-4D64-8B80-F4123DB75567}"/>
              </a:ext>
            </a:extLst>
          </p:cNvPr>
          <p:cNvCxnSpPr>
            <a:cxnSpLocks/>
          </p:cNvCxnSpPr>
          <p:nvPr/>
        </p:nvCxnSpPr>
        <p:spPr>
          <a:xfrm>
            <a:off x="702734" y="1397000"/>
            <a:ext cx="9821333" cy="0"/>
          </a:xfrm>
          <a:prstGeom prst="line">
            <a:avLst/>
          </a:prstGeom>
          <a:ln w="34925" cmpd="thickThin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076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F1C0F-2358-4149-841C-17D0D960E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B33763-6408-4508-BF60-B790D7B0E7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623" y="1735284"/>
            <a:ext cx="3294172" cy="1371209"/>
          </a:xfrm>
          <a:prstGeom prst="rect">
            <a:avLst/>
          </a:prstGeom>
          <a:solidFill>
            <a:srgbClr val="EFEF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831281" eaLnBrk="0" fontAlgn="base" hangingPunct="0">
              <a:spcAft>
                <a:spcPct val="0"/>
              </a:spcAft>
              <a:buFontTx/>
              <a:buAutoNum type="arabicPeriod"/>
            </a:pPr>
            <a:r>
              <a:rPr lang="en-US" altLang="en-US" sz="1273" dirty="0">
                <a:solidFill>
                  <a:srgbClr val="808080"/>
                </a:solidFill>
                <a:latin typeface="Arial Unicode MS"/>
                <a:ea typeface="Menlo"/>
              </a:rPr>
              <a:t>#include</a:t>
            </a:r>
            <a:r>
              <a:rPr lang="en-US" altLang="en-US" sz="1273" dirty="0">
                <a:solidFill>
                  <a:srgbClr val="000000"/>
                </a:solidFill>
                <a:latin typeface="Arial Unicode MS"/>
                <a:ea typeface="Menlo"/>
              </a:rPr>
              <a:t> </a:t>
            </a:r>
            <a:r>
              <a:rPr lang="en-US" altLang="en-US" sz="1273" dirty="0">
                <a:solidFill>
                  <a:srgbClr val="800000"/>
                </a:solidFill>
                <a:latin typeface="Arial Unicode MS"/>
                <a:ea typeface="Menlo"/>
              </a:rPr>
              <a:t>&lt;</a:t>
            </a:r>
            <a:r>
              <a:rPr lang="en-US" altLang="en-US" sz="1273" dirty="0" err="1">
                <a:solidFill>
                  <a:srgbClr val="800000"/>
                </a:solidFill>
                <a:latin typeface="Arial Unicode MS"/>
                <a:ea typeface="Menlo"/>
              </a:rPr>
              <a:t>stdio.h</a:t>
            </a:r>
            <a:r>
              <a:rPr lang="en-US" altLang="en-US" sz="1273" dirty="0">
                <a:solidFill>
                  <a:srgbClr val="800000"/>
                </a:solidFill>
                <a:latin typeface="Arial Unicode MS"/>
                <a:ea typeface="Menlo"/>
              </a:rPr>
              <a:t>&gt;</a:t>
            </a:r>
            <a:endParaRPr lang="en-US" altLang="en-US" sz="1273" dirty="0">
              <a:solidFill>
                <a:srgbClr val="888888"/>
              </a:solidFill>
              <a:latin typeface="Consolas" panose="020B0609020204030204" pitchFamily="49" charset="0"/>
            </a:endParaRPr>
          </a:p>
          <a:p>
            <a:pPr defTabSz="831281" eaLnBrk="0" fontAlgn="base" hangingPunct="0">
              <a:spcAft>
                <a:spcPct val="0"/>
              </a:spcAft>
              <a:buFontTx/>
              <a:buAutoNum type="arabicPeriod" startAt="2"/>
            </a:pPr>
            <a:r>
              <a:rPr lang="en-US" altLang="en-US" sz="1273" dirty="0">
                <a:solidFill>
                  <a:srgbClr val="00008B"/>
                </a:solidFill>
                <a:latin typeface="Arial Unicode MS"/>
                <a:ea typeface="Menlo"/>
              </a:rPr>
              <a:t>int</a:t>
            </a:r>
            <a:r>
              <a:rPr lang="en-US" altLang="en-US" sz="1273" dirty="0">
                <a:solidFill>
                  <a:srgbClr val="000000"/>
                </a:solidFill>
                <a:latin typeface="Arial Unicode MS"/>
                <a:ea typeface="Menlo"/>
              </a:rPr>
              <a:t> main()</a:t>
            </a:r>
            <a:endParaRPr lang="en-US" altLang="en-US" sz="1273" dirty="0">
              <a:solidFill>
                <a:srgbClr val="888888"/>
              </a:solidFill>
              <a:latin typeface="Consolas" panose="020B0609020204030204" pitchFamily="49" charset="0"/>
            </a:endParaRPr>
          </a:p>
          <a:p>
            <a:pPr defTabSz="831281" eaLnBrk="0" fontAlgn="base" hangingPunct="0">
              <a:spcAft>
                <a:spcPct val="0"/>
              </a:spcAft>
              <a:buFontTx/>
              <a:buAutoNum type="arabicPeriod" startAt="3"/>
            </a:pPr>
            <a:r>
              <a:rPr lang="en-US" altLang="en-US" sz="1273" dirty="0">
                <a:solidFill>
                  <a:srgbClr val="000000"/>
                </a:solidFill>
                <a:latin typeface="Arial Unicode MS"/>
                <a:ea typeface="Menlo"/>
              </a:rPr>
              <a:t>{</a:t>
            </a:r>
            <a:endParaRPr lang="en-US" altLang="en-US" sz="1273" dirty="0">
              <a:solidFill>
                <a:srgbClr val="888888"/>
              </a:solidFill>
              <a:latin typeface="Consolas" panose="020B0609020204030204" pitchFamily="49" charset="0"/>
            </a:endParaRPr>
          </a:p>
          <a:p>
            <a:pPr defTabSz="831281" eaLnBrk="0" fontAlgn="base" hangingPunct="0">
              <a:spcAft>
                <a:spcPct val="0"/>
              </a:spcAft>
              <a:buFontTx/>
              <a:buAutoNum type="arabicPeriod" startAt="4"/>
            </a:pPr>
            <a:r>
              <a:rPr lang="en-US" altLang="en-US" sz="1273" dirty="0">
                <a:solidFill>
                  <a:srgbClr val="808080"/>
                </a:solidFill>
                <a:latin typeface="Arial Unicode MS"/>
                <a:ea typeface="Menlo"/>
              </a:rPr>
              <a:t>// </a:t>
            </a:r>
            <a:r>
              <a:rPr lang="en-US" altLang="en-US" sz="1273" dirty="0" err="1">
                <a:solidFill>
                  <a:srgbClr val="808080"/>
                </a:solidFill>
                <a:latin typeface="Arial Unicode MS"/>
                <a:ea typeface="Menlo"/>
              </a:rPr>
              <a:t>printf</a:t>
            </a:r>
            <a:r>
              <a:rPr lang="en-US" altLang="en-US" sz="1273" dirty="0">
                <a:solidFill>
                  <a:srgbClr val="808080"/>
                </a:solidFill>
                <a:latin typeface="Arial Unicode MS"/>
                <a:ea typeface="Menlo"/>
              </a:rPr>
              <a:t>() displays the string inside quotation</a:t>
            </a:r>
            <a:endParaRPr lang="en-US" altLang="en-US" sz="1273" dirty="0">
              <a:solidFill>
                <a:srgbClr val="888888"/>
              </a:solidFill>
              <a:latin typeface="Consolas" panose="020B0609020204030204" pitchFamily="49" charset="0"/>
            </a:endParaRPr>
          </a:p>
          <a:p>
            <a:pPr defTabSz="831281" eaLnBrk="0" fontAlgn="base" hangingPunct="0">
              <a:spcAft>
                <a:spcPct val="0"/>
              </a:spcAft>
              <a:buFontTx/>
              <a:buAutoNum type="arabicPeriod" startAt="5"/>
            </a:pPr>
            <a:r>
              <a:rPr lang="en-US" altLang="en-US" sz="1273" dirty="0" err="1">
                <a:solidFill>
                  <a:srgbClr val="000000"/>
                </a:solidFill>
                <a:latin typeface="Arial Unicode MS"/>
                <a:ea typeface="Menlo"/>
              </a:rPr>
              <a:t>printf</a:t>
            </a:r>
            <a:r>
              <a:rPr lang="en-US" altLang="en-US" sz="1273" dirty="0">
                <a:solidFill>
                  <a:srgbClr val="000000"/>
                </a:solidFill>
                <a:latin typeface="Arial Unicode MS"/>
                <a:ea typeface="Menlo"/>
              </a:rPr>
              <a:t>(</a:t>
            </a:r>
            <a:r>
              <a:rPr lang="en-US" altLang="en-US" sz="1273" dirty="0">
                <a:solidFill>
                  <a:srgbClr val="800000"/>
                </a:solidFill>
                <a:latin typeface="Arial Unicode MS"/>
                <a:ea typeface="Menlo"/>
              </a:rPr>
              <a:t>"Hello, World!"</a:t>
            </a:r>
            <a:r>
              <a:rPr lang="en-US" altLang="en-US" sz="1273" dirty="0">
                <a:solidFill>
                  <a:srgbClr val="000000"/>
                </a:solidFill>
                <a:latin typeface="Arial Unicode MS"/>
                <a:ea typeface="Menlo"/>
              </a:rPr>
              <a:t>);</a:t>
            </a:r>
            <a:endParaRPr lang="en-US" altLang="en-US" sz="1273" dirty="0">
              <a:solidFill>
                <a:srgbClr val="888888"/>
              </a:solidFill>
              <a:latin typeface="Consolas" panose="020B0609020204030204" pitchFamily="49" charset="0"/>
            </a:endParaRPr>
          </a:p>
          <a:p>
            <a:pPr defTabSz="831281" eaLnBrk="0" fontAlgn="base" hangingPunct="0">
              <a:spcAft>
                <a:spcPct val="0"/>
              </a:spcAft>
              <a:buFontTx/>
              <a:buAutoNum type="arabicPeriod" startAt="6"/>
            </a:pPr>
            <a:r>
              <a:rPr lang="en-US" altLang="en-US" sz="1273" dirty="0">
                <a:solidFill>
                  <a:srgbClr val="00008B"/>
                </a:solidFill>
                <a:latin typeface="Arial Unicode MS"/>
                <a:ea typeface="Menlo"/>
              </a:rPr>
              <a:t>return</a:t>
            </a:r>
            <a:r>
              <a:rPr lang="en-US" altLang="en-US" sz="1273" dirty="0">
                <a:solidFill>
                  <a:srgbClr val="000000"/>
                </a:solidFill>
                <a:latin typeface="Arial Unicode MS"/>
                <a:ea typeface="Menlo"/>
              </a:rPr>
              <a:t> </a:t>
            </a:r>
            <a:r>
              <a:rPr lang="en-US" altLang="en-US" sz="1273" dirty="0">
                <a:solidFill>
                  <a:srgbClr val="800000"/>
                </a:solidFill>
                <a:latin typeface="Arial Unicode MS"/>
                <a:ea typeface="Menlo"/>
              </a:rPr>
              <a:t>0</a:t>
            </a:r>
            <a:r>
              <a:rPr lang="en-US" altLang="en-US" sz="1273" dirty="0">
                <a:solidFill>
                  <a:srgbClr val="000000"/>
                </a:solidFill>
                <a:latin typeface="Arial Unicode MS"/>
                <a:ea typeface="Menlo"/>
              </a:rPr>
              <a:t>;</a:t>
            </a:r>
            <a:endParaRPr lang="en-US" altLang="en-US" sz="1273" dirty="0">
              <a:solidFill>
                <a:srgbClr val="888888"/>
              </a:solidFill>
              <a:latin typeface="Consolas" panose="020B0609020204030204" pitchFamily="49" charset="0"/>
            </a:endParaRPr>
          </a:p>
          <a:p>
            <a:pPr defTabSz="831281" eaLnBrk="0" fontAlgn="base" hangingPunct="0">
              <a:spcAft>
                <a:spcPct val="0"/>
              </a:spcAft>
              <a:buFontTx/>
              <a:buAutoNum type="arabicPeriod" startAt="7"/>
            </a:pPr>
            <a:r>
              <a:rPr lang="en-US" altLang="en-US" sz="1273" dirty="0">
                <a:solidFill>
                  <a:srgbClr val="000000"/>
                </a:solidFill>
                <a:latin typeface="Arial Unicode MS"/>
                <a:ea typeface="Menlo"/>
              </a:rPr>
              <a:t>}</a:t>
            </a:r>
            <a:endParaRPr lang="en-US" altLang="en-US" sz="1273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30CCFE-AC0F-45EF-946F-2643E30FBB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822" y="3806919"/>
            <a:ext cx="4726825" cy="671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3127" tIns="41564" rIns="83127" bIns="41564" numCol="1" anchor="ctr" anchorCtr="0" compatLnSpc="1">
            <a:prstTxWarp prst="textNoShape">
              <a:avLst/>
            </a:prstTxWarp>
            <a:spAutoFit/>
          </a:bodyPr>
          <a:lstStyle/>
          <a:p>
            <a:pPr defTabSz="83128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73" dirty="0">
                <a:solidFill>
                  <a:srgbClr val="0066CC"/>
                </a:solidFill>
                <a:latin typeface="Arial Unicode MS"/>
              </a:rPr>
              <a:t>public</a:t>
            </a:r>
            <a:r>
              <a:rPr lang="en-US" altLang="en-US" sz="1273" dirty="0">
                <a:solidFill>
                  <a:srgbClr val="00000F"/>
                </a:solidFill>
                <a:latin typeface="Arial Unicode MS"/>
              </a:rPr>
              <a:t> </a:t>
            </a:r>
            <a:r>
              <a:rPr lang="en-US" altLang="en-US" sz="1273" dirty="0">
                <a:solidFill>
                  <a:srgbClr val="0066CC"/>
                </a:solidFill>
                <a:latin typeface="Arial Unicode MS"/>
              </a:rPr>
              <a:t>class</a:t>
            </a:r>
            <a:r>
              <a:rPr lang="en-US" altLang="en-US" sz="1273" dirty="0">
                <a:solidFill>
                  <a:srgbClr val="00000F"/>
                </a:solidFill>
                <a:latin typeface="Arial Unicode MS"/>
              </a:rPr>
              <a:t> HelloWorld { </a:t>
            </a:r>
            <a:r>
              <a:rPr lang="en-US" altLang="en-US" sz="1273" dirty="0">
                <a:solidFill>
                  <a:srgbClr val="0066CC"/>
                </a:solidFill>
                <a:latin typeface="Arial Unicode MS"/>
              </a:rPr>
              <a:t>public</a:t>
            </a:r>
            <a:r>
              <a:rPr lang="en-US" altLang="en-US" sz="1273" dirty="0">
                <a:solidFill>
                  <a:srgbClr val="00000F"/>
                </a:solidFill>
                <a:latin typeface="Arial Unicode MS"/>
              </a:rPr>
              <a:t> </a:t>
            </a:r>
            <a:r>
              <a:rPr lang="en-US" altLang="en-US" sz="1273" dirty="0">
                <a:solidFill>
                  <a:srgbClr val="0066CC"/>
                </a:solidFill>
                <a:latin typeface="Arial Unicode MS"/>
              </a:rPr>
              <a:t>static</a:t>
            </a:r>
            <a:r>
              <a:rPr lang="en-US" altLang="en-US" sz="1273" dirty="0">
                <a:solidFill>
                  <a:srgbClr val="00000F"/>
                </a:solidFill>
                <a:latin typeface="Arial Unicode MS"/>
              </a:rPr>
              <a:t> </a:t>
            </a:r>
            <a:r>
              <a:rPr lang="en-US" altLang="en-US" sz="1273" dirty="0">
                <a:solidFill>
                  <a:srgbClr val="00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en-US" sz="1273" dirty="0">
                <a:solidFill>
                  <a:srgbClr val="00000F"/>
                </a:solidFill>
                <a:latin typeface="Arial Unicode MS"/>
              </a:rPr>
              <a:t> </a:t>
            </a:r>
            <a:r>
              <a:rPr lang="en-US" altLang="en-US" sz="1273" b="1" dirty="0">
                <a:solidFill>
                  <a:srgbClr val="00000F"/>
                </a:solidFill>
                <a:latin typeface="Arial Unicode MS"/>
              </a:rPr>
              <a:t>main</a:t>
            </a:r>
            <a:r>
              <a:rPr lang="en-US" altLang="en-US" sz="1273" dirty="0">
                <a:solidFill>
                  <a:srgbClr val="8B0000"/>
                </a:solidFill>
                <a:latin typeface="Arial Unicode MS"/>
              </a:rPr>
              <a:t>(</a:t>
            </a:r>
            <a:r>
              <a:rPr lang="en-US" altLang="en-US" sz="1273" dirty="0">
                <a:solidFill>
                  <a:srgbClr val="00000F"/>
                </a:solidFill>
                <a:latin typeface="Arial Unicode MS"/>
              </a:rPr>
              <a:t>String</a:t>
            </a:r>
            <a:r>
              <a:rPr lang="en-US" altLang="en-US" sz="1273" dirty="0">
                <a:solidFill>
                  <a:srgbClr val="8B0000"/>
                </a:solidFill>
                <a:latin typeface="Arial Unicode MS"/>
              </a:rPr>
              <a:t>[]</a:t>
            </a:r>
            <a:r>
              <a:rPr lang="en-US" altLang="en-US" sz="1273" dirty="0">
                <a:solidFill>
                  <a:srgbClr val="00000F"/>
                </a:solidFill>
                <a:latin typeface="Arial Unicode MS"/>
              </a:rPr>
              <a:t> </a:t>
            </a:r>
            <a:r>
              <a:rPr lang="en-US" altLang="en-US" sz="1273" dirty="0" err="1">
                <a:solidFill>
                  <a:srgbClr val="00000F"/>
                </a:solidFill>
                <a:latin typeface="Arial Unicode MS"/>
              </a:rPr>
              <a:t>args</a:t>
            </a:r>
            <a:r>
              <a:rPr lang="en-US" altLang="en-US" sz="1273" dirty="0">
                <a:solidFill>
                  <a:srgbClr val="8B0000"/>
                </a:solidFill>
                <a:latin typeface="Arial Unicode MS"/>
              </a:rPr>
              <a:t>)</a:t>
            </a:r>
            <a:r>
              <a:rPr lang="en-US" altLang="en-US" sz="1273" dirty="0">
                <a:solidFill>
                  <a:srgbClr val="00000F"/>
                </a:solidFill>
                <a:latin typeface="Arial Unicode MS"/>
              </a:rPr>
              <a:t> { </a:t>
            </a:r>
            <a:r>
              <a:rPr lang="en-US" altLang="en-US" sz="1273" i="1" dirty="0">
                <a:solidFill>
                  <a:srgbClr val="666666"/>
                </a:solidFill>
                <a:latin typeface="Arial Unicode MS"/>
              </a:rPr>
              <a:t>// Prints "Hello, World" to the terminal window.</a:t>
            </a:r>
            <a:r>
              <a:rPr lang="en-US" altLang="en-US" sz="1273" dirty="0">
                <a:solidFill>
                  <a:srgbClr val="00000F"/>
                </a:solidFill>
                <a:latin typeface="Arial Unicode MS"/>
              </a:rPr>
              <a:t> </a:t>
            </a:r>
            <a:r>
              <a:rPr lang="en-US" altLang="en-US" sz="1273" dirty="0" err="1">
                <a:solidFill>
                  <a:srgbClr val="00000F"/>
                </a:solidFill>
                <a:latin typeface="Arial Unicode MS"/>
              </a:rPr>
              <a:t>System</a:t>
            </a:r>
            <a:r>
              <a:rPr lang="en-US" altLang="en-US" sz="1273" dirty="0" err="1">
                <a:solidFill>
                  <a:srgbClr val="8B0000"/>
                </a:solidFill>
                <a:latin typeface="Arial Unicode MS"/>
              </a:rPr>
              <a:t>.</a:t>
            </a:r>
            <a:r>
              <a:rPr lang="en-US" altLang="en-US" sz="1273" dirty="0" err="1">
                <a:solidFill>
                  <a:srgbClr val="00000F"/>
                </a:solidFill>
                <a:latin typeface="Arial Unicode MS"/>
              </a:rPr>
              <a:t>out</a:t>
            </a:r>
            <a:r>
              <a:rPr lang="en-US" altLang="en-US" sz="1273" dirty="0" err="1">
                <a:solidFill>
                  <a:srgbClr val="8B0000"/>
                </a:solidFill>
                <a:latin typeface="Arial Unicode MS"/>
              </a:rPr>
              <a:t>.</a:t>
            </a:r>
            <a:r>
              <a:rPr lang="en-US" altLang="en-US" sz="1273" b="1" dirty="0" err="1">
                <a:solidFill>
                  <a:srgbClr val="00000F"/>
                </a:solidFill>
                <a:latin typeface="Arial Unicode MS"/>
              </a:rPr>
              <a:t>println</a:t>
            </a:r>
            <a:r>
              <a:rPr lang="en-US" altLang="en-US" sz="1273" dirty="0">
                <a:solidFill>
                  <a:srgbClr val="8B0000"/>
                </a:solidFill>
                <a:latin typeface="Arial Unicode MS"/>
              </a:rPr>
              <a:t>(</a:t>
            </a:r>
            <a:r>
              <a:rPr lang="en-US" altLang="en-US" sz="1273" dirty="0">
                <a:solidFill>
                  <a:srgbClr val="116611"/>
                </a:solidFill>
                <a:latin typeface="Arial Unicode MS"/>
              </a:rPr>
              <a:t>"Hello, World"</a:t>
            </a:r>
            <a:r>
              <a:rPr lang="en-US" altLang="en-US" sz="1273" dirty="0">
                <a:solidFill>
                  <a:srgbClr val="8B0000"/>
                </a:solidFill>
                <a:latin typeface="Arial Unicode MS"/>
              </a:rPr>
              <a:t>);</a:t>
            </a:r>
            <a:r>
              <a:rPr lang="en-US" altLang="en-US" sz="1273" dirty="0">
                <a:solidFill>
                  <a:srgbClr val="00000F"/>
                </a:solidFill>
                <a:latin typeface="Arial Unicode MS"/>
              </a:rPr>
              <a:t> } }</a:t>
            </a:r>
            <a:r>
              <a:rPr lang="en-US" altLang="en-US" sz="1273" dirty="0"/>
              <a:t> </a:t>
            </a:r>
            <a:endParaRPr lang="en-US" altLang="en-US" sz="1273" dirty="0">
              <a:latin typeface="Arial" panose="020B0604020202020204" pitchFamily="34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BA42C004-0F8E-495E-8998-D18BEF0DDC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623" y="5360875"/>
            <a:ext cx="3299114" cy="279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3127" tIns="41564" rIns="83127" bIns="41564" numCol="1" anchor="ctr" anchorCtr="0" compatLnSpc="1">
            <a:prstTxWarp prst="textNoShape">
              <a:avLst/>
            </a:prstTxWarp>
            <a:spAutoFit/>
          </a:bodyPr>
          <a:lstStyle/>
          <a:p>
            <a:pPr defTabSz="83128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73" dirty="0">
                <a:solidFill>
                  <a:srgbClr val="0066CC"/>
                </a:solidFill>
                <a:latin typeface="Arial Unicode MS"/>
              </a:rPr>
              <a:t>print(“</a:t>
            </a:r>
            <a:r>
              <a:rPr lang="en-US" altLang="en-US" sz="1273" dirty="0">
                <a:latin typeface="Arial Unicode MS"/>
              </a:rPr>
              <a:t>Hello World</a:t>
            </a:r>
            <a:r>
              <a:rPr lang="en-US" altLang="en-US" sz="1273" dirty="0">
                <a:solidFill>
                  <a:srgbClr val="0066CC"/>
                </a:solidFill>
                <a:latin typeface="Arial Unicode MS"/>
              </a:rPr>
              <a:t>”)</a:t>
            </a:r>
            <a:endParaRPr lang="en-US" altLang="en-US" sz="1273" dirty="0"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4B7F46-A6BA-459C-8109-C6FDA3EE9BC0}"/>
              </a:ext>
            </a:extLst>
          </p:cNvPr>
          <p:cNvSpPr txBox="1"/>
          <p:nvPr/>
        </p:nvSpPr>
        <p:spPr>
          <a:xfrm>
            <a:off x="794895" y="1422807"/>
            <a:ext cx="831273" cy="21728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1636" dirty="0"/>
              <a:t>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BF21F6-4E53-4733-919E-A5A6893C8A55}"/>
              </a:ext>
            </a:extLst>
          </p:cNvPr>
          <p:cNvSpPr txBox="1"/>
          <p:nvPr/>
        </p:nvSpPr>
        <p:spPr>
          <a:xfrm>
            <a:off x="794895" y="3478771"/>
            <a:ext cx="831273" cy="21728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1636" dirty="0"/>
              <a:t>Java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9EC0D4-552F-494A-8F9D-F8DC6BD3DDBE}"/>
              </a:ext>
            </a:extLst>
          </p:cNvPr>
          <p:cNvSpPr txBox="1"/>
          <p:nvPr/>
        </p:nvSpPr>
        <p:spPr>
          <a:xfrm>
            <a:off x="794895" y="5079807"/>
            <a:ext cx="831273" cy="21728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1636" dirty="0"/>
              <a:t>Python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0FB603B-ADF1-43EE-A1B9-51A789CF9D48}"/>
              </a:ext>
            </a:extLst>
          </p:cNvPr>
          <p:cNvCxnSpPr>
            <a:cxnSpLocks/>
          </p:cNvCxnSpPr>
          <p:nvPr/>
        </p:nvCxnSpPr>
        <p:spPr>
          <a:xfrm>
            <a:off x="702734" y="1397000"/>
            <a:ext cx="9821333" cy="0"/>
          </a:xfrm>
          <a:prstGeom prst="line">
            <a:avLst/>
          </a:prstGeom>
          <a:ln w="34925" cmpd="thickThin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4842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6A858-A929-4F6D-BC1F-EB9CFD064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Let's begin with print()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0DF6E-9584-4450-97AB-69B50DEB1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/>
              <a:t>Built</a:t>
            </a:r>
            <a:r>
              <a:rPr lang="pl-PL" sz="2400"/>
              <a:t>-in function</a:t>
            </a:r>
          </a:p>
          <a:p>
            <a:r>
              <a:rPr lang="pl-PL" sz="2400"/>
              <a:t>Prints the values to standard output (console)</a:t>
            </a:r>
          </a:p>
          <a:p>
            <a:r>
              <a:rPr lang="pl-PL" sz="2400"/>
              <a:t>Values are seperated by space by default (sep)</a:t>
            </a:r>
          </a:p>
          <a:p>
            <a:r>
              <a:rPr lang="pl-PL" sz="2400"/>
              <a:t>After the last value newline symbol </a:t>
            </a:r>
            <a:r>
              <a:rPr lang="pl-PL" sz="2400">
                <a:solidFill>
                  <a:srgbClr val="00B050"/>
                </a:solidFill>
              </a:rPr>
              <a:t>\n</a:t>
            </a:r>
            <a:r>
              <a:rPr lang="pl-PL" sz="2400"/>
              <a:t> is appended by default (end)</a:t>
            </a:r>
          </a:p>
          <a:p>
            <a:r>
              <a:rPr lang="pl-PL" sz="2400"/>
              <a:t>print('Hello</a:t>
            </a:r>
            <a:r>
              <a:rPr lang="en-US" sz="2400"/>
              <a:t> World!</a:t>
            </a:r>
            <a:r>
              <a:rPr lang="pl-PL" sz="2400"/>
              <a:t>')</a:t>
            </a:r>
            <a:br>
              <a:rPr lang="pl-PL" sz="2400"/>
            </a:br>
            <a:r>
              <a:rPr lang="pl-PL" sz="2400"/>
              <a:t>Hello </a:t>
            </a:r>
            <a:r>
              <a:rPr lang="en-US" sz="2400"/>
              <a:t>World!</a:t>
            </a:r>
            <a:endParaRPr lang="pl-PL" sz="2400"/>
          </a:p>
          <a:p>
            <a:r>
              <a:rPr lang="pl-PL" sz="2400"/>
              <a:t>print('Hello’, ‘</a:t>
            </a:r>
            <a:r>
              <a:rPr lang="en-US" sz="2400"/>
              <a:t>World!</a:t>
            </a:r>
            <a:r>
              <a:rPr lang="pl-PL" sz="2400"/>
              <a:t>')</a:t>
            </a:r>
            <a:br>
              <a:rPr lang="pl-PL" sz="2400"/>
            </a:br>
            <a:r>
              <a:rPr lang="pl-PL" sz="2400"/>
              <a:t>Hello</a:t>
            </a:r>
            <a:r>
              <a:rPr lang="en-US" sz="2400"/>
              <a:t> World!</a:t>
            </a:r>
            <a:endParaRPr lang="pl-PL" sz="2400"/>
          </a:p>
          <a:p>
            <a:r>
              <a:rPr lang="pl-PL" sz="2400"/>
              <a:t>print('Hello</a:t>
            </a:r>
            <a:r>
              <a:rPr lang="en-US" sz="2400"/>
              <a:t>\nWorld!</a:t>
            </a:r>
            <a:r>
              <a:rPr lang="pl-PL" sz="2400"/>
              <a:t>’)</a:t>
            </a:r>
            <a:endParaRPr lang="en-US" sz="2400"/>
          </a:p>
          <a:p>
            <a:pPr marL="0" indent="0">
              <a:buNone/>
            </a:pPr>
            <a:r>
              <a:rPr lang="pl-PL" sz="2400"/>
              <a:t>Hello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World!</a:t>
            </a:r>
            <a:endParaRPr lang="pl-PL" sz="2400"/>
          </a:p>
          <a:p>
            <a:endParaRPr lang="en-US" sz="24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0F040D3-6A2C-4893-850A-ACE31F55D04F}"/>
              </a:ext>
            </a:extLst>
          </p:cNvPr>
          <p:cNvCxnSpPr>
            <a:cxnSpLocks/>
          </p:cNvCxnSpPr>
          <p:nvPr/>
        </p:nvCxnSpPr>
        <p:spPr>
          <a:xfrm>
            <a:off x="702734" y="1397000"/>
            <a:ext cx="9821333" cy="0"/>
          </a:xfrm>
          <a:prstGeom prst="line">
            <a:avLst/>
          </a:prstGeom>
          <a:ln w="34925" cmpd="thickThin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8271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FAF11-6BF7-46A2-9EDD-F43E0B0CE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Seeing the code in 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3ADA8-D535-4457-BC88-78BA9F997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67596" indent="-415641"/>
            <a:r>
              <a:rPr lang="pl-PL" sz="2200" dirty="0"/>
              <a:t>Open Command Prompt (Windows)</a:t>
            </a:r>
            <a:br>
              <a:rPr lang="pl-PL" sz="2200" dirty="0"/>
            </a:br>
            <a:r>
              <a:rPr lang="pl-PL" sz="2200" dirty="0"/>
              <a:t>or Terminal (OS/Unix)</a:t>
            </a:r>
          </a:p>
          <a:p>
            <a:pPr marL="467596" indent="-415641"/>
            <a:r>
              <a:rPr lang="pl-PL" sz="2200" dirty="0"/>
              <a:t>Change directory by running:</a:t>
            </a:r>
            <a:br>
              <a:rPr lang="pl-PL" sz="2200" dirty="0"/>
            </a:br>
            <a:r>
              <a:rPr lang="pl-PL" sz="2200" dirty="0"/>
              <a:t>cd {path_to_</a:t>
            </a:r>
            <a:r>
              <a:rPr lang="en-US" sz="2200" dirty="0" err="1"/>
              <a:t>your_code</a:t>
            </a:r>
            <a:r>
              <a:rPr lang="pl-PL" sz="2200" dirty="0"/>
              <a:t>}</a:t>
            </a:r>
          </a:p>
          <a:p>
            <a:pPr marL="467596" indent="-415641"/>
            <a:r>
              <a:rPr lang="pl-PL" sz="2200" dirty="0"/>
              <a:t>Run program:</a:t>
            </a:r>
            <a:br>
              <a:rPr lang="pl-PL" sz="2200" dirty="0"/>
            </a:br>
            <a:r>
              <a:rPr lang="pl-PL" sz="2200" dirty="0"/>
              <a:t>python hello.py</a:t>
            </a:r>
          </a:p>
          <a:p>
            <a:endParaRPr lang="en-US" sz="2200" dirty="0"/>
          </a:p>
          <a:p>
            <a:endParaRPr lang="en-US" sz="22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ECEFA27-62B7-4CCC-9452-4986CD14279B}"/>
              </a:ext>
            </a:extLst>
          </p:cNvPr>
          <p:cNvCxnSpPr>
            <a:cxnSpLocks/>
          </p:cNvCxnSpPr>
          <p:nvPr/>
        </p:nvCxnSpPr>
        <p:spPr>
          <a:xfrm>
            <a:off x="702734" y="1397000"/>
            <a:ext cx="9821333" cy="0"/>
          </a:xfrm>
          <a:prstGeom prst="line">
            <a:avLst/>
          </a:prstGeom>
          <a:ln w="34925" cmpd="thickThin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8709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9695D-1F83-4F68-A7A6-73723A747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Indentation and Blocks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9BD59-E787-466B-9648-D6C35D8A5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en-US" dirty="0"/>
              <a:t>Python uses whitespace and indents to denote blocks of code</a:t>
            </a:r>
          </a:p>
          <a:p>
            <a:r>
              <a:rPr lang="en-US" altLang="en-US" dirty="0"/>
              <a:t>Lines of code that begin a block end in a colon:</a:t>
            </a:r>
          </a:p>
          <a:p>
            <a:r>
              <a:rPr lang="en-US" altLang="en-US" dirty="0"/>
              <a:t>Lines within the code block are indented at the same level</a:t>
            </a:r>
          </a:p>
          <a:p>
            <a:r>
              <a:rPr lang="en-US" altLang="en-US" dirty="0"/>
              <a:t>To end a code block, remove the indentation</a:t>
            </a:r>
          </a:p>
          <a:p>
            <a:r>
              <a:rPr lang="en-US" altLang="en-US" dirty="0"/>
              <a:t>You'll want blocks of code that run only when certain conditions are met</a:t>
            </a:r>
          </a:p>
          <a:p>
            <a:r>
              <a:rPr lang="en-US" dirty="0"/>
              <a:t>Example: (Python Devs be like, "Semi colons and curly braces are NOT needed!")</a:t>
            </a:r>
          </a:p>
          <a:p>
            <a:pPr lvl="1"/>
            <a:r>
              <a:rPr lang="en-US" dirty="0"/>
              <a:t>In Java:</a:t>
            </a:r>
          </a:p>
          <a:p>
            <a:pPr marL="419970" lvl="2" indent="0">
              <a:buNone/>
            </a:pPr>
            <a:r>
              <a:rPr lang="en-US" dirty="0"/>
              <a:t>	for(int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10;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pPr marL="626347" lvl="3" indent="0">
              <a:buNone/>
            </a:pPr>
            <a:r>
              <a:rPr lang="en-US" dirty="0"/>
              <a:t>		</a:t>
            </a:r>
            <a:r>
              <a:rPr lang="en-US" dirty="0" err="1"/>
              <a:t>System.out.println</a:t>
            </a:r>
            <a:r>
              <a:rPr lang="en-US" dirty="0"/>
              <a:t>("Hello World 10 times");</a:t>
            </a:r>
          </a:p>
          <a:p>
            <a:pPr marL="626347" lvl="3" indent="0">
              <a:buNone/>
            </a:pPr>
            <a:r>
              <a:rPr lang="en-US" dirty="0"/>
              <a:t>	}</a:t>
            </a:r>
          </a:p>
          <a:p>
            <a:pPr lvl="1"/>
            <a:r>
              <a:rPr lang="en-US" dirty="0"/>
              <a:t>In Python:</a:t>
            </a:r>
          </a:p>
          <a:p>
            <a:pPr marL="419970" lvl="2" indent="0">
              <a:buNone/>
            </a:pPr>
            <a:r>
              <a:rPr lang="en-US" dirty="0"/>
              <a:t>	for </a:t>
            </a:r>
            <a:r>
              <a:rPr lang="en-US" dirty="0" err="1"/>
              <a:t>i</a:t>
            </a:r>
            <a:r>
              <a:rPr lang="en-US" dirty="0"/>
              <a:t> in range(10):</a:t>
            </a:r>
          </a:p>
          <a:p>
            <a:pPr marL="626347" lvl="3" indent="0">
              <a:buNone/>
            </a:pPr>
            <a:r>
              <a:rPr lang="en-US" dirty="0"/>
              <a:t>		print("Hello World 10 times")</a:t>
            </a:r>
          </a:p>
          <a:p>
            <a:pPr marL="626347" lvl="3" indent="0">
              <a:buNone/>
            </a:pPr>
            <a:r>
              <a:rPr lang="en-US" dirty="0"/>
              <a:t>		print("Hello")</a:t>
            </a:r>
          </a:p>
          <a:p>
            <a:pPr marL="626347" lvl="3" indent="0">
              <a:buNone/>
            </a:pPr>
            <a:r>
              <a:rPr lang="en-US" dirty="0"/>
              <a:t>      print("world")</a:t>
            </a:r>
          </a:p>
          <a:p>
            <a:pPr lvl="2"/>
            <a:endParaRPr lang="en-US" dirty="0"/>
          </a:p>
          <a:p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5FC7108-1CBD-4FDC-B2F2-419E20A2087B}"/>
              </a:ext>
            </a:extLst>
          </p:cNvPr>
          <p:cNvCxnSpPr>
            <a:cxnSpLocks/>
          </p:cNvCxnSpPr>
          <p:nvPr/>
        </p:nvCxnSpPr>
        <p:spPr>
          <a:xfrm>
            <a:off x="702734" y="1397000"/>
            <a:ext cx="9821333" cy="0"/>
          </a:xfrm>
          <a:prstGeom prst="line">
            <a:avLst/>
          </a:prstGeom>
          <a:ln w="34925" cmpd="thickThin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8593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</TotalTime>
  <Words>543</Words>
  <Application>Microsoft Office PowerPoint</Application>
  <PresentationFormat>Widescreen</PresentationFormat>
  <Paragraphs>67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Arial Unicode MS</vt:lpstr>
      <vt:lpstr>Calibri</vt:lpstr>
      <vt:lpstr>Calibri Light</vt:lpstr>
      <vt:lpstr>Consolas</vt:lpstr>
      <vt:lpstr>Courier New</vt:lpstr>
      <vt:lpstr>Office Theme</vt:lpstr>
      <vt:lpstr>Introduction to Python Basics</vt:lpstr>
      <vt:lpstr>Class Expectations &amp; Software</vt:lpstr>
      <vt:lpstr>Why Python?</vt:lpstr>
      <vt:lpstr>Hello World</vt:lpstr>
      <vt:lpstr>Let's begin with print()</vt:lpstr>
      <vt:lpstr>Seeing the code in action</vt:lpstr>
      <vt:lpstr>Indentation and Blocks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 Basics</dc:title>
  <dc:creator>Marek Kwasniewski</dc:creator>
  <cp:lastModifiedBy>MADELINE KWASNIEWSKI</cp:lastModifiedBy>
  <cp:revision>6</cp:revision>
  <dcterms:created xsi:type="dcterms:W3CDTF">2020-02-18T17:04:34Z</dcterms:created>
  <dcterms:modified xsi:type="dcterms:W3CDTF">2020-02-18T17:28:36Z</dcterms:modified>
</cp:coreProperties>
</file>