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9AE-28D2-4953-88C3-67F3EC0631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/module-mat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B8369E-9AC3-4879-916C-104B58DC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Variables &amp; Type Casting, Operations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0B3E579-D7AA-4E23-8F9B-0DE2A88C2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465526"/>
            <a:ext cx="11128206" cy="58286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Marek Kwasniewski</a:t>
            </a:r>
          </a:p>
          <a:p>
            <a:pPr algn="l"/>
            <a:r>
              <a:rPr lang="en-US" dirty="0"/>
              <a:t>Automation &amp; Tooling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480EB-437D-4BA7-A97B-A1D40F1D8C72}"/>
              </a:ext>
            </a:extLst>
          </p:cNvPr>
          <p:cNvCxnSpPr>
            <a:cxnSpLocks/>
          </p:cNvCxnSpPr>
          <p:nvPr/>
        </p:nvCxnSpPr>
        <p:spPr>
          <a:xfrm>
            <a:off x="1278467" y="24384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AF11-6BF7-46A2-9EDD-F43E0B0C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 Math Functions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EFA27-62B7-4CCC-9452-4986CD14279B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2B2977-68F8-4E73-94E6-D95F6D4CFE5D}"/>
              </a:ext>
            </a:extLst>
          </p:cNvPr>
          <p:cNvSpPr/>
          <p:nvPr/>
        </p:nvSpPr>
        <p:spPr>
          <a:xfrm>
            <a:off x="838199" y="1407637"/>
            <a:ext cx="10879667" cy="5583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Python has useful </a:t>
            </a:r>
            <a:r>
              <a:rPr lang="en-US" altLang="en-US" dirty="0">
                <a:hlinkClick r:id="rId2"/>
              </a:rPr>
              <a:t>commands</a:t>
            </a:r>
            <a:r>
              <a:rPr lang="en-US" altLang="en-US" dirty="0"/>
              <a:t> for performing calculations.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To use many of these commands, you must write the following at the top of your Python program: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from math import *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#"from", "import" are keywords, and "math" is the library to use; part of syntax</a:t>
            </a:r>
          </a:p>
        </p:txBody>
      </p:sp>
      <p:graphicFrame>
        <p:nvGraphicFramePr>
          <p:cNvPr id="7" name="Group 68">
            <a:extLst>
              <a:ext uri="{FF2B5EF4-FFF2-40B4-BE49-F238E27FC236}">
                <a16:creationId xmlns:a16="http://schemas.microsoft.com/office/drawing/2014/main" id="{7BB6946E-AC85-428C-9633-9F3B1AB61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58324"/>
              </p:ext>
            </p:extLst>
          </p:nvPr>
        </p:nvGraphicFramePr>
        <p:xfrm>
          <a:off x="1871903" y="1896063"/>
          <a:ext cx="5940714" cy="3854452"/>
        </p:xfrm>
        <a:graphic>
          <a:graphicData uri="http://schemas.openxmlformats.org/drawingml/2006/table">
            <a:tbl>
              <a:tblPr/>
              <a:tblGrid>
                <a:gridCol w="237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46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AF11-6BF7-46A2-9EDD-F43E0B0C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EFA27-62B7-4CCC-9452-4986CD14279B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2B2977-68F8-4E73-94E6-D95F6D4CFE5D}"/>
              </a:ext>
            </a:extLst>
          </p:cNvPr>
          <p:cNvSpPr/>
          <p:nvPr/>
        </p:nvSpPr>
        <p:spPr>
          <a:xfrm>
            <a:off x="916047" y="1782545"/>
            <a:ext cx="88544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solidFill>
                  <a:schemeClr val="tx2"/>
                </a:solidFill>
              </a:rPr>
              <a:t>Exercise: </a:t>
            </a:r>
            <a:r>
              <a:rPr lang="en-GB" altLang="en-US" dirty="0">
                <a:solidFill>
                  <a:schemeClr val="tx2"/>
                </a:solidFill>
              </a:rPr>
              <a:t>Modify your Python Omelette program.  </a:t>
            </a:r>
          </a:p>
          <a:p>
            <a:pPr marL="742950" lvl="1" indent="-285750" defTabSz="4492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At 98 calories per egg, display the total calories per omelet.</a:t>
            </a:r>
          </a:p>
          <a:p>
            <a:pPr marL="742950" lvl="1" indent="-285750" defTabSz="4492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At 6 grams of protein per egg, display the total protein per omelet.</a:t>
            </a:r>
          </a:p>
          <a:p>
            <a:pPr marL="742950" lvl="1" indent="-285750" defTabSz="4492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Ask the user for additional ingredients for their omelet.</a:t>
            </a:r>
          </a:p>
          <a:p>
            <a:pPr marL="742950" lvl="1" indent="-285750" defTabSz="4492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Display the additional ingredients</a:t>
            </a:r>
          </a:p>
          <a:p>
            <a:pPr marL="742950" lvl="1" indent="-285750" defTabSz="4492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Round down the amount of eggs instead of using quotient. </a:t>
            </a:r>
          </a:p>
        </p:txBody>
      </p:sp>
    </p:spTree>
    <p:extLst>
      <p:ext uri="{BB962C8B-B14F-4D97-AF65-F5344CB8AC3E}">
        <p14:creationId xmlns:p14="http://schemas.microsoft.com/office/powerpoint/2010/main" val="258447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8ADE-6E3F-4FB2-A4C0-F043025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&amp;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9F27-A15A-4783-98F8-7292E407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– CMD</a:t>
            </a:r>
          </a:p>
          <a:p>
            <a:pPr lvl="1"/>
            <a:r>
              <a:rPr lang="en-US" altLang="en-US" sz="1600" dirty="0"/>
              <a:t>CD – Change Directory – IE CD Documents</a:t>
            </a:r>
          </a:p>
          <a:p>
            <a:pPr lvl="1"/>
            <a:r>
              <a:rPr lang="en-US" altLang="en-US" sz="1600" dirty="0"/>
              <a:t>CD .. – Change back a directory</a:t>
            </a:r>
          </a:p>
          <a:p>
            <a:pPr lvl="1"/>
            <a:r>
              <a:rPr lang="en-US" altLang="en-US" sz="1600" dirty="0"/>
              <a:t>CD \ - Root Directory – C:\</a:t>
            </a:r>
          </a:p>
          <a:p>
            <a:pPr lvl="1"/>
            <a:r>
              <a:rPr lang="en-US" sz="1600" dirty="0" err="1"/>
              <a:t>dir</a:t>
            </a:r>
            <a:r>
              <a:rPr lang="en-US" sz="1600" dirty="0"/>
              <a:t> – show directory contents</a:t>
            </a:r>
          </a:p>
          <a:p>
            <a:pPr lvl="1"/>
            <a:r>
              <a:rPr lang="en-US" sz="1600" dirty="0"/>
              <a:t>python – executes application python</a:t>
            </a:r>
            <a:endParaRPr lang="pl-PL" sz="1600" dirty="0"/>
          </a:p>
          <a:p>
            <a:r>
              <a:rPr lang="en-US" dirty="0"/>
              <a:t>MACOS - Terminal</a:t>
            </a:r>
            <a:endParaRPr lang="pl-PL" dirty="0"/>
          </a:p>
          <a:p>
            <a:pPr lvl="1"/>
            <a:r>
              <a:rPr lang="en-US" altLang="en-US" sz="1600" dirty="0"/>
              <a:t>CD – Change Directory – IE CD Documents</a:t>
            </a:r>
          </a:p>
          <a:p>
            <a:pPr lvl="1"/>
            <a:r>
              <a:rPr lang="en-US" altLang="en-US" sz="1600" dirty="0"/>
              <a:t>CD .. – Change back a directory</a:t>
            </a:r>
          </a:p>
          <a:p>
            <a:pPr lvl="1"/>
            <a:r>
              <a:rPr lang="en-US" altLang="en-US" sz="1600" dirty="0"/>
              <a:t>CD \ - Root Directory</a:t>
            </a:r>
          </a:p>
          <a:p>
            <a:pPr lvl="1"/>
            <a:r>
              <a:rPr lang="en-US" altLang="en-US" sz="1600" dirty="0"/>
              <a:t>LS – Lists directory contents</a:t>
            </a:r>
          </a:p>
          <a:p>
            <a:pPr lvl="1"/>
            <a:r>
              <a:rPr lang="en-US" altLang="en-US" sz="1600" dirty="0"/>
              <a:t>python – executes Python Applications</a:t>
            </a:r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4DDCF-3327-4FAC-A731-75DA9C6C1370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8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695D-1F83-4F68-A7A6-73723A74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and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BD59-E787-466B-9648-D6C35D8A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Python uses whitespace and indents to denote blocks of code</a:t>
            </a:r>
          </a:p>
          <a:p>
            <a:r>
              <a:rPr lang="en-US" altLang="en-US" dirty="0"/>
              <a:t>Lines of code that begin a block end in a colon:</a:t>
            </a:r>
          </a:p>
          <a:p>
            <a:r>
              <a:rPr lang="en-US" altLang="en-US" dirty="0"/>
              <a:t>Lines within the code block are indented at the same level</a:t>
            </a:r>
          </a:p>
          <a:p>
            <a:r>
              <a:rPr lang="en-US" altLang="en-US" dirty="0"/>
              <a:t>To end a code block, remove the indentation</a:t>
            </a:r>
          </a:p>
          <a:p>
            <a:r>
              <a:rPr lang="en-US" altLang="en-US" dirty="0"/>
              <a:t>You'll want blocks of code that run only when certain conditions are met</a:t>
            </a:r>
          </a:p>
          <a:p>
            <a:r>
              <a:rPr lang="en-US" dirty="0"/>
              <a:t>Example: (Python Devs be like, "Semi colons and curly braces are NOT needed!")</a:t>
            </a:r>
          </a:p>
          <a:p>
            <a:pPr lvl="1"/>
            <a:r>
              <a:rPr lang="en-US" dirty="0"/>
              <a:t>In Java:</a:t>
            </a:r>
          </a:p>
          <a:p>
            <a:pPr marL="419970" lvl="2" indent="0">
              <a:buNone/>
            </a:pP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626347" lvl="3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 10 times");</a:t>
            </a:r>
          </a:p>
          <a:p>
            <a:pPr marL="626347" lvl="3" indent="0">
              <a:buNone/>
            </a:pPr>
            <a:r>
              <a:rPr lang="en-US" dirty="0"/>
              <a:t>	}</a:t>
            </a:r>
          </a:p>
          <a:p>
            <a:pPr lvl="1"/>
            <a:r>
              <a:rPr lang="en-US" dirty="0"/>
              <a:t>In Python:</a:t>
            </a:r>
          </a:p>
          <a:p>
            <a:pPr marL="419970" lvl="2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626347" lvl="3" indent="0">
              <a:buNone/>
            </a:pPr>
            <a:r>
              <a:rPr lang="en-US" dirty="0"/>
              <a:t>		print("Hello World 10 times")</a:t>
            </a:r>
          </a:p>
          <a:p>
            <a:pPr marL="626347" lvl="3" indent="0">
              <a:buNone/>
            </a:pPr>
            <a:r>
              <a:rPr lang="en-US" dirty="0"/>
              <a:t>		print("Hello")</a:t>
            </a:r>
          </a:p>
          <a:p>
            <a:pPr marL="626347" lvl="3" indent="0">
              <a:buNone/>
            </a:pPr>
            <a:r>
              <a:rPr lang="en-US" dirty="0"/>
              <a:t>      print("world")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FC7108-1CBD-4FDC-B2F2-419E20A2087B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59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4DAF-8EC2-4A0B-9D35-6621CBB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3FEA-7297-4175-8F0D-6BAF3E92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400" dirty="0"/>
              <a:t>Variables are:</a:t>
            </a:r>
          </a:p>
          <a:p>
            <a:pPr lvl="1"/>
            <a:r>
              <a:rPr lang="en-US" altLang="en-US" sz="2000" dirty="0"/>
              <a:t>A named piece of memory that can store a value.</a:t>
            </a:r>
          </a:p>
          <a:p>
            <a:pPr lvl="1"/>
            <a:r>
              <a:rPr lang="pl-PL" sz="2000" dirty="0"/>
              <a:t>Name-value pairs</a:t>
            </a:r>
            <a:endParaRPr lang="en-US" sz="2000" dirty="0"/>
          </a:p>
          <a:p>
            <a:pPr lvl="1"/>
            <a:r>
              <a:rPr lang="en-US" altLang="en-US" sz="2000" dirty="0"/>
              <a:t>Usage: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Compute an expression's result,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store that result into a variable,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and use that variable later in the program.</a:t>
            </a:r>
            <a:endParaRPr lang="en-US" altLang="en-US" sz="500" dirty="0"/>
          </a:p>
          <a:p>
            <a:pPr lvl="1"/>
            <a:endParaRPr lang="pl-PL" sz="2000" dirty="0"/>
          </a:p>
          <a:p>
            <a:r>
              <a:rPr lang="pl-PL" sz="2400" dirty="0"/>
              <a:t>Naming rules:</a:t>
            </a:r>
          </a:p>
          <a:p>
            <a:pPr lvl="1"/>
            <a:r>
              <a:rPr lang="en-GB" sz="2000" dirty="0"/>
              <a:t>Use short but descriptive names</a:t>
            </a:r>
            <a:endParaRPr lang="pl-PL" sz="2000" dirty="0"/>
          </a:p>
          <a:p>
            <a:pPr lvl="1"/>
            <a:r>
              <a:rPr lang="en-GB" sz="2000" dirty="0"/>
              <a:t>Only alphanumeric symbols are allowed: A-z, 0-9, _</a:t>
            </a:r>
            <a:endParaRPr lang="pl-PL" sz="2000" dirty="0"/>
          </a:p>
          <a:p>
            <a:pPr lvl="1"/>
            <a:r>
              <a:rPr lang="en-GB" sz="2000" dirty="0"/>
              <a:t>Names can’t start from number</a:t>
            </a:r>
            <a:endParaRPr lang="pl-PL" sz="2000" dirty="0"/>
          </a:p>
          <a:p>
            <a:pPr lvl="1"/>
            <a:r>
              <a:rPr lang="en-GB" sz="2000" dirty="0"/>
              <a:t>Names can start from underscore _</a:t>
            </a:r>
            <a:endParaRPr lang="pl-PL" sz="2000" dirty="0"/>
          </a:p>
          <a:p>
            <a:pPr lvl="1"/>
            <a:r>
              <a:rPr lang="en-GB" sz="2000" dirty="0"/>
              <a:t>Names are case-sensitive!</a:t>
            </a:r>
          </a:p>
          <a:p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D2CAB6-FF21-4D64-8B80-F4123DB75567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9575248E-5C64-44D4-9AB9-D22663B6C811}"/>
              </a:ext>
            </a:extLst>
          </p:cNvPr>
          <p:cNvSpPr txBox="1">
            <a:spLocks/>
          </p:cNvSpPr>
          <p:nvPr/>
        </p:nvSpPr>
        <p:spPr>
          <a:xfrm>
            <a:off x="5436994" y="2707094"/>
            <a:ext cx="734481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l-PL" sz="6000" dirty="0"/>
              <a:t>fruit = 'apple'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Łącznik prosty ze strzałką 7">
            <a:extLst>
              <a:ext uri="{FF2B5EF4-FFF2-40B4-BE49-F238E27FC236}">
                <a16:creationId xmlns:a16="http://schemas.microsoft.com/office/drawing/2014/main" id="{4D9E365B-CFFA-4C41-BF3C-707999FBDC46}"/>
              </a:ext>
            </a:extLst>
          </p:cNvPr>
          <p:cNvCxnSpPr/>
          <p:nvPr/>
        </p:nvCxnSpPr>
        <p:spPr>
          <a:xfrm flipV="1">
            <a:off x="6312704" y="3563225"/>
            <a:ext cx="7200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13">
            <a:extLst>
              <a:ext uri="{FF2B5EF4-FFF2-40B4-BE49-F238E27FC236}">
                <a16:creationId xmlns:a16="http://schemas.microsoft.com/office/drawing/2014/main" id="{0B0D3DDB-2DC0-422A-B782-C83DBCA98711}"/>
              </a:ext>
            </a:extLst>
          </p:cNvPr>
          <p:cNvSpPr txBox="1"/>
          <p:nvPr/>
        </p:nvSpPr>
        <p:spPr>
          <a:xfrm>
            <a:off x="5652977" y="4147254"/>
            <a:ext cx="125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</a:t>
            </a:r>
            <a:endParaRPr lang="en-US" dirty="0"/>
          </a:p>
        </p:txBody>
      </p:sp>
      <p:sp>
        <p:nvSpPr>
          <p:cNvPr id="8" name="pole tekstowe 13">
            <a:extLst>
              <a:ext uri="{FF2B5EF4-FFF2-40B4-BE49-F238E27FC236}">
                <a16:creationId xmlns:a16="http://schemas.microsoft.com/office/drawing/2014/main" id="{9D90ED85-206C-4BBB-ACE6-09745CEBFFCD}"/>
              </a:ext>
            </a:extLst>
          </p:cNvPr>
          <p:cNvSpPr txBox="1"/>
          <p:nvPr/>
        </p:nvSpPr>
        <p:spPr>
          <a:xfrm>
            <a:off x="11413658" y="4171238"/>
            <a:ext cx="101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pl-PL" sz="2000" dirty="0"/>
              <a:t>ata</a:t>
            </a:r>
            <a:endParaRPr lang="en-GB" dirty="0"/>
          </a:p>
        </p:txBody>
      </p:sp>
      <p:cxnSp>
        <p:nvCxnSpPr>
          <p:cNvPr id="9" name="Łącznik prosty ze strzałką 7">
            <a:extLst>
              <a:ext uri="{FF2B5EF4-FFF2-40B4-BE49-F238E27FC236}">
                <a16:creationId xmlns:a16="http://schemas.microsoft.com/office/drawing/2014/main" id="{1BA7B06E-6245-4DCF-B84D-08DF1733EA73}"/>
              </a:ext>
            </a:extLst>
          </p:cNvPr>
          <p:cNvCxnSpPr/>
          <p:nvPr/>
        </p:nvCxnSpPr>
        <p:spPr>
          <a:xfrm flipH="1" flipV="1">
            <a:off x="10909602" y="3563225"/>
            <a:ext cx="7200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7">
            <a:extLst>
              <a:ext uri="{FF2B5EF4-FFF2-40B4-BE49-F238E27FC236}">
                <a16:creationId xmlns:a16="http://schemas.microsoft.com/office/drawing/2014/main" id="{C5CDB7B1-80F0-43E1-96A2-3483425B117F}"/>
              </a:ext>
            </a:extLst>
          </p:cNvPr>
          <p:cNvCxnSpPr/>
          <p:nvPr/>
        </p:nvCxnSpPr>
        <p:spPr>
          <a:xfrm flipV="1">
            <a:off x="8746222" y="3475189"/>
            <a:ext cx="0" cy="75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3">
            <a:extLst>
              <a:ext uri="{FF2B5EF4-FFF2-40B4-BE49-F238E27FC236}">
                <a16:creationId xmlns:a16="http://schemas.microsoft.com/office/drawing/2014/main" id="{446C7793-2EAE-49C2-AAAB-91091BCAA38D}"/>
              </a:ext>
            </a:extLst>
          </p:cNvPr>
          <p:cNvSpPr txBox="1"/>
          <p:nvPr/>
        </p:nvSpPr>
        <p:spPr>
          <a:xfrm>
            <a:off x="8173746" y="4227324"/>
            <a:ext cx="1810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Assignment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C0F-2358-4149-841C-17D0D960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 Data Types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FB603B-ADF1-43EE-A1B9-51A789CF9D48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7142EA-D87F-4D36-8CFA-960A462D71BC}"/>
              </a:ext>
            </a:extLst>
          </p:cNvPr>
          <p:cNvSpPr/>
          <p:nvPr/>
        </p:nvSpPr>
        <p:spPr>
          <a:xfrm>
            <a:off x="524806" y="158632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Python has five standard data types −</a:t>
            </a:r>
          </a:p>
          <a:p>
            <a:pPr lvl="1"/>
            <a:r>
              <a:rPr lang="en-US" dirty="0"/>
              <a:t>Numbers</a:t>
            </a:r>
          </a:p>
          <a:p>
            <a:pPr lvl="2"/>
            <a:r>
              <a:rPr lang="en-US" dirty="0"/>
              <a:t>int</a:t>
            </a:r>
          </a:p>
          <a:p>
            <a:pPr lvl="2"/>
            <a:r>
              <a:rPr lang="en-US" dirty="0"/>
              <a:t>long</a:t>
            </a:r>
          </a:p>
          <a:p>
            <a:pPr lvl="2"/>
            <a:r>
              <a:rPr lang="en-US" dirty="0"/>
              <a:t>float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Dictionary</a:t>
            </a:r>
          </a:p>
          <a:p>
            <a:endParaRPr lang="en-US" dirty="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50D8B902-1B5F-44CA-9E9B-F7DFAAC028ED}"/>
              </a:ext>
            </a:extLst>
          </p:cNvPr>
          <p:cNvSpPr/>
          <p:nvPr/>
        </p:nvSpPr>
        <p:spPr>
          <a:xfrm>
            <a:off x="3953511" y="2875676"/>
            <a:ext cx="7867650" cy="258532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Consolas" pitchFamily="49" charset="0"/>
              </a:rPr>
              <a:t>i_am_int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 = 10 #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, long (wait-for-the-difference)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Consolas" pitchFamily="49" charset="0"/>
              </a:rPr>
              <a:t>i_am_float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 = 10.2 #float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Consolas" pitchFamily="49" charset="0"/>
              </a:rPr>
              <a:t>i_am_string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 = "How are you?" #string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Consolas" pitchFamily="49" charset="0"/>
              </a:rPr>
              <a:t>i_am_list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 = ["Awesome", "Good", "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</a:rPr>
              <a:t>Kinda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 Good"] #list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Consolas" pitchFamily="49" charset="0"/>
              </a:rPr>
              <a:t>i_am_dictionary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 = {1:"Kevin Thomas", 2:"Nivek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</a:rPr>
              <a:t>Samoht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"}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4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858-A929-4F6D-BC1F-EB9CFD06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input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DF6E-9584-4450-97AB-69B50DEB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38"/>
            <a:ext cx="10515600" cy="3161242"/>
          </a:xfrm>
        </p:spPr>
        <p:txBody>
          <a:bodyPr>
            <a:no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>
                <a:latin typeface="Courier New" pitchFamily="49" charset="0"/>
              </a:rPr>
              <a:t>input</a:t>
            </a:r>
            <a:r>
              <a:rPr lang="en-US" altLang="en-US" sz="1800" dirty="0"/>
              <a:t> : Reads a number from user input.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/>
              <a:t>You can assign (store) the result of </a:t>
            </a:r>
            <a:r>
              <a:rPr lang="en-US" altLang="en-US" sz="1800" dirty="0">
                <a:latin typeface="Courier New" pitchFamily="49" charset="0"/>
              </a:rPr>
              <a:t>input</a:t>
            </a:r>
            <a:r>
              <a:rPr lang="en-US" altLang="en-US" sz="1800" dirty="0"/>
              <a:t> into a variable.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/>
              <a:t>Example: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b="1" dirty="0">
                <a:latin typeface="Courier New" pitchFamily="49" charset="0"/>
              </a:rPr>
              <a:t>	age = int(input("How old are you? "))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>
                <a:latin typeface="Courier New" pitchFamily="49" charset="0"/>
              </a:rPr>
              <a:t>	print ("Your age is", age)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GB" altLang="en-US" sz="1800" dirty="0">
                <a:latin typeface="Courier New" pitchFamily="49" charset="0"/>
              </a:rPr>
              <a:t>print ("You have", 65 - age, "years until retirement“)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 dirty="0">
              <a:latin typeface="Courier New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	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 dirty="0"/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b="1" dirty="0">
                <a:latin typeface="Courier New" pitchFamily="49" charset="0"/>
              </a:rPr>
              <a:t>	</a:t>
            </a:r>
            <a:r>
              <a:rPr lang="en-GB" altLang="en-US" sz="1800" dirty="0">
                <a:latin typeface="Courier New" pitchFamily="49" charset="0"/>
              </a:rPr>
              <a:t>How old are you? </a:t>
            </a:r>
            <a:r>
              <a:rPr lang="en-GB" altLang="en-US" sz="1800" b="1" u="sng" dirty="0">
                <a:latin typeface="Courier New" pitchFamily="49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>
                <a:latin typeface="Courier New" pitchFamily="49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>
                <a:latin typeface="Courier New" pitchFamily="49" charset="0"/>
              </a:rPr>
              <a:t>	You have 12 years until retirement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F040D3-6A2C-4893-850A-ACE31F55D04F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87F686B-F336-4ED6-9834-32291539CEB3}"/>
              </a:ext>
            </a:extLst>
          </p:cNvPr>
          <p:cNvSpPr/>
          <p:nvPr/>
        </p:nvSpPr>
        <p:spPr>
          <a:xfrm>
            <a:off x="838199" y="4986867"/>
            <a:ext cx="8847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solidFill>
                  <a:schemeClr val="tx2"/>
                </a:solidFill>
              </a:rPr>
              <a:t>Exercise: </a:t>
            </a:r>
            <a:r>
              <a:rPr lang="en-GB" altLang="en-US" dirty="0">
                <a:solidFill>
                  <a:schemeClr val="tx2"/>
                </a:solidFill>
              </a:rPr>
              <a:t>Write a Python program that calculates quantity of Omelettes</a:t>
            </a:r>
          </a:p>
          <a:p>
            <a:pPr marL="796925" lvl="1" indent="-339725" defTabSz="4492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Prompt the user for eggs available in the refrigerator.  </a:t>
            </a:r>
          </a:p>
          <a:p>
            <a:pPr marL="796925" lvl="1" indent="-339725" defTabSz="4492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Ask how many eggs they use in a single omelette.  </a:t>
            </a:r>
          </a:p>
          <a:p>
            <a:pPr marL="796925" lvl="1" indent="-339725" defTabSz="4492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Reply back with how many omelettes can be made.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7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AF11-6BF7-46A2-9EDD-F43E0B0C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Casting/Conversion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ADA8-D535-4457-BC88-78BA9F99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Python is a loosely-type language</a:t>
            </a:r>
          </a:p>
          <a:p>
            <a:r>
              <a:rPr lang="en-US" sz="1800" dirty="0"/>
              <a:t>Meaning, we do not need to define the data types of the variables which we use</a:t>
            </a:r>
          </a:p>
          <a:p>
            <a:r>
              <a:rPr lang="en-US" sz="1800" dirty="0"/>
              <a:t>Implicit Type Casting:</a:t>
            </a:r>
          </a:p>
          <a:p>
            <a:pPr lvl="1"/>
            <a:r>
              <a:rPr lang="en-US" sz="1800" dirty="0"/>
              <a:t>Similar data types can automatically fit into each other</a:t>
            </a:r>
          </a:p>
          <a:p>
            <a:pPr lvl="1"/>
            <a:r>
              <a:rPr lang="en-US" sz="1800" dirty="0" err="1"/>
              <a:t>Eg</a:t>
            </a:r>
            <a:r>
              <a:rPr lang="en-US" sz="1800" dirty="0"/>
              <a:t>: Integer to Float or vice versa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Explicit Type Casting:</a:t>
            </a:r>
          </a:p>
          <a:p>
            <a:pPr lvl="1"/>
            <a:r>
              <a:rPr lang="en-US" sz="1800" dirty="0"/>
              <a:t>Not-so-similar data types require us to specifically mention the conversion</a:t>
            </a:r>
          </a:p>
          <a:p>
            <a:pPr lvl="1"/>
            <a:r>
              <a:rPr lang="en-US" sz="1800" dirty="0" err="1"/>
              <a:t>Eg</a:t>
            </a:r>
            <a:r>
              <a:rPr lang="en-US" sz="1800" dirty="0"/>
              <a:t>: String to Integer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EFA27-62B7-4CCC-9452-4986CD14279B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6D44D2-C252-41F8-A39C-13105CA117F7}"/>
              </a:ext>
            </a:extLst>
          </p:cNvPr>
          <p:cNvSpPr/>
          <p:nvPr/>
        </p:nvSpPr>
        <p:spPr>
          <a:xfrm>
            <a:off x="5173133" y="3429000"/>
            <a:ext cx="6002866" cy="1066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i_am_int</a:t>
            </a:r>
            <a:r>
              <a:rPr lang="en-US" sz="1600" dirty="0">
                <a:solidFill>
                  <a:schemeClr val="tx1"/>
                </a:solidFill>
              </a:rPr>
              <a:t> = 10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i_am_float</a:t>
            </a:r>
            <a:r>
              <a:rPr lang="en-US" sz="1600" dirty="0">
                <a:solidFill>
                  <a:schemeClr val="tx1"/>
                </a:solidFill>
              </a:rPr>
              <a:t> = 10.1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i_am_float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i_am_int</a:t>
            </a:r>
            <a:r>
              <a:rPr lang="en-US" sz="1600" dirty="0">
                <a:solidFill>
                  <a:schemeClr val="tx1"/>
                </a:solidFill>
              </a:rPr>
              <a:t> #New value is 10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F7CFFD2D-2DBB-427B-8479-3FE7AFA03681}"/>
              </a:ext>
            </a:extLst>
          </p:cNvPr>
          <p:cNvSpPr/>
          <p:nvPr/>
        </p:nvSpPr>
        <p:spPr>
          <a:xfrm>
            <a:off x="5173132" y="5334530"/>
            <a:ext cx="6002867" cy="12954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-147349"/>
            <a:r>
              <a:rPr lang="en-US" sz="1600" dirty="0" err="1">
                <a:solidFill>
                  <a:schemeClr val="tx1"/>
                </a:solidFill>
              </a:rPr>
              <a:t>i_am_string</a:t>
            </a:r>
            <a:r>
              <a:rPr lang="en-US" sz="1600" dirty="0">
                <a:solidFill>
                  <a:schemeClr val="tx1"/>
                </a:solidFill>
              </a:rPr>
              <a:t> = "10"</a:t>
            </a:r>
          </a:p>
          <a:p>
            <a:pPr marL="0" lvl="1" indent="-147349"/>
            <a:r>
              <a:rPr lang="en-US" sz="1600" dirty="0" err="1">
                <a:solidFill>
                  <a:schemeClr val="tx1"/>
                </a:solidFill>
              </a:rPr>
              <a:t>i_am_int</a:t>
            </a:r>
            <a:r>
              <a:rPr lang="en-US" sz="1600" dirty="0">
                <a:solidFill>
                  <a:schemeClr val="tx1"/>
                </a:solidFill>
              </a:rPr>
              <a:t> = 20</a:t>
            </a:r>
          </a:p>
          <a:p>
            <a:pPr marL="0" lvl="1" indent="-147349"/>
            <a:r>
              <a:rPr lang="en-US" sz="1600" dirty="0">
                <a:solidFill>
                  <a:schemeClr val="tx1"/>
                </a:solidFill>
              </a:rPr>
              <a:t>addition = </a:t>
            </a:r>
            <a:r>
              <a:rPr lang="en-US" sz="1600" dirty="0" err="1">
                <a:solidFill>
                  <a:schemeClr val="tx1"/>
                </a:solidFill>
              </a:rPr>
              <a:t>i_am_int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i_am_string</a:t>
            </a:r>
            <a:r>
              <a:rPr lang="en-US" sz="1600" dirty="0">
                <a:solidFill>
                  <a:schemeClr val="tx1"/>
                </a:solidFill>
              </a:rPr>
              <a:t> #Compilation Error</a:t>
            </a:r>
          </a:p>
          <a:p>
            <a:pPr marL="0" lvl="1" indent="-147349"/>
            <a:r>
              <a:rPr lang="en-US" sz="1600" dirty="0">
                <a:solidFill>
                  <a:schemeClr val="tx1"/>
                </a:solidFill>
              </a:rPr>
              <a:t>addition = </a:t>
            </a:r>
            <a:r>
              <a:rPr lang="en-US" sz="1600" dirty="0" err="1">
                <a:solidFill>
                  <a:schemeClr val="tx1"/>
                </a:solidFill>
              </a:rPr>
              <a:t>i_am_int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i_am_string</a:t>
            </a:r>
            <a:r>
              <a:rPr lang="en-US" sz="1600" dirty="0">
                <a:solidFill>
                  <a:schemeClr val="tx1"/>
                </a:solidFill>
              </a:rPr>
              <a:t>) #Explicit Type-Casting</a:t>
            </a:r>
          </a:p>
        </p:txBody>
      </p:sp>
    </p:spTree>
    <p:extLst>
      <p:ext uri="{BB962C8B-B14F-4D97-AF65-F5344CB8AC3E}">
        <p14:creationId xmlns:p14="http://schemas.microsoft.com/office/powerpoint/2010/main" val="189870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AF11-6BF7-46A2-9EDD-F43E0B0C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/ Math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ADA8-D535-4457-BC88-78BA9F99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b="1" dirty="0"/>
              <a:t>expression</a:t>
            </a:r>
            <a:r>
              <a:rPr lang="en-US" altLang="en-US" dirty="0"/>
              <a:t>: A data value or set of operations to compute a value.</a:t>
            </a:r>
            <a:endParaRPr lang="en-US" altLang="en-US" sz="800" dirty="0"/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	Examples:	</a:t>
            </a:r>
            <a:r>
              <a:rPr lang="en-US" altLang="en-US" dirty="0">
                <a:latin typeface="Courier New" pitchFamily="49" charset="0"/>
              </a:rPr>
              <a:t>1 + 4 * 3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				42</a:t>
            </a:r>
          </a:p>
          <a:p>
            <a:pPr lvl="1"/>
            <a:endParaRPr lang="en-US" altLang="en-US" sz="700" dirty="0"/>
          </a:p>
          <a:p>
            <a:r>
              <a:rPr lang="en-US" altLang="en-US" dirty="0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+ - * /	</a:t>
            </a:r>
            <a:r>
              <a:rPr lang="en-US" altLang="en-US" dirty="0"/>
              <a:t>	addition,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%</a:t>
            </a:r>
            <a:r>
              <a:rPr lang="en-US" altLang="en-US" dirty="0"/>
              <a:t> 			modulus, a.k.a. remainder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**	</a:t>
            </a:r>
            <a:r>
              <a:rPr lang="en-US" altLang="en-US" dirty="0"/>
              <a:t> 		exponentiation</a:t>
            </a:r>
          </a:p>
          <a:p>
            <a:pPr lvl="1">
              <a:buClr>
                <a:schemeClr val="bg1"/>
              </a:buClr>
            </a:pPr>
            <a:endParaRPr lang="en-US" altLang="en-US" dirty="0"/>
          </a:p>
          <a:p>
            <a:r>
              <a:rPr lang="en-US" altLang="en-US" b="1" dirty="0"/>
              <a:t>Order of Operations</a:t>
            </a:r>
            <a:r>
              <a:rPr lang="en-US" altLang="en-US" dirty="0"/>
              <a:t>: PEMDAS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* / % **</a:t>
            </a:r>
            <a:r>
              <a:rPr lang="en-US" altLang="en-US" dirty="0"/>
              <a:t> have a higher precedence than </a:t>
            </a:r>
            <a:r>
              <a:rPr lang="en-US" altLang="en-US" dirty="0">
                <a:latin typeface="Courier New" pitchFamily="49" charset="0"/>
              </a:rPr>
              <a:t>+ -</a:t>
            </a:r>
            <a:br>
              <a:rPr lang="en-US" altLang="en-US" dirty="0"/>
            </a:br>
            <a:br>
              <a:rPr lang="en-US" altLang="en-US" sz="800" dirty="0"/>
            </a:br>
            <a:r>
              <a:rPr lang="en-US" altLang="en-US" dirty="0">
                <a:latin typeface="Courier New" pitchFamily="49" charset="0"/>
              </a:rPr>
              <a:t>1 + 3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itchFamily="49" charset="0"/>
              </a:rPr>
              <a:t>13</a:t>
            </a:r>
            <a:endParaRPr lang="en-US" altLang="en-US" dirty="0"/>
          </a:p>
          <a:p>
            <a:pPr lvl="1"/>
            <a:endParaRPr lang="en-US" altLang="en-US" sz="1000" dirty="0"/>
          </a:p>
          <a:p>
            <a:pPr lvl="1"/>
            <a:r>
              <a:rPr lang="en-US" altLang="en-US" dirty="0"/>
              <a:t>Parentheses can be used to force a certain order of evaluation.</a:t>
            </a:r>
            <a:br>
              <a:rPr lang="en-US" altLang="en-US" dirty="0"/>
            </a:br>
            <a:br>
              <a:rPr lang="en-US" altLang="en-US" sz="800" dirty="0"/>
            </a:br>
            <a:r>
              <a:rPr lang="en-US" altLang="en-US" dirty="0">
                <a:latin typeface="Courier New" pitchFamily="49" charset="0"/>
              </a:rPr>
              <a:t>(1 + 3)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itchFamily="49" charset="0"/>
              </a:rPr>
              <a:t>16</a:t>
            </a:r>
          </a:p>
          <a:p>
            <a:pPr lvl="1"/>
            <a:endParaRPr lang="en-US" altLang="en-US" sz="1000" dirty="0">
              <a:latin typeface="Courier New" pitchFamily="49" charset="0"/>
            </a:endParaRPr>
          </a:p>
          <a:p>
            <a:pPr lvl="1"/>
            <a:endParaRPr lang="en-US" altLang="en-US" sz="1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EFA27-62B7-4CCC-9452-4986CD14279B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1CC785-2839-4D8C-88EF-5A1A97912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22" y="2722563"/>
            <a:ext cx="2407612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7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AF11-6BF7-46A2-9EDD-F43E0B0C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EFA27-62B7-4CCC-9452-4986CD14279B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2B2977-68F8-4E73-94E6-D95F6D4CFE5D}"/>
              </a:ext>
            </a:extLst>
          </p:cNvPr>
          <p:cNvSpPr/>
          <p:nvPr/>
        </p:nvSpPr>
        <p:spPr>
          <a:xfrm>
            <a:off x="916047" y="1782545"/>
            <a:ext cx="8854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solidFill>
                  <a:schemeClr val="tx2"/>
                </a:solidFill>
              </a:rPr>
              <a:t>Exercise: </a:t>
            </a:r>
            <a:r>
              <a:rPr lang="en-GB" altLang="en-US" dirty="0">
                <a:solidFill>
                  <a:schemeClr val="tx2"/>
                </a:solidFill>
              </a:rPr>
              <a:t>Modify your Python Omelette program.  </a:t>
            </a:r>
          </a:p>
          <a:p>
            <a:pPr marL="742950" lvl="1" indent="-285750" defTabSz="4492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Reply back with how many </a:t>
            </a:r>
            <a:r>
              <a:rPr lang="en-GB" altLang="en-US" u="sng" dirty="0">
                <a:solidFill>
                  <a:schemeClr val="tx2"/>
                </a:solidFill>
              </a:rPr>
              <a:t>WHOLE</a:t>
            </a:r>
            <a:r>
              <a:rPr lang="en-GB" altLang="en-US" dirty="0">
                <a:solidFill>
                  <a:schemeClr val="tx2"/>
                </a:solidFill>
              </a:rPr>
              <a:t> omelettes they can make.  </a:t>
            </a:r>
          </a:p>
          <a:p>
            <a:pPr marL="742950" lvl="1" indent="-285750" defTabSz="4492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Tell the user how many eggs are left over.</a:t>
            </a:r>
          </a:p>
        </p:txBody>
      </p:sp>
    </p:spTree>
    <p:extLst>
      <p:ext uri="{BB962C8B-B14F-4D97-AF65-F5344CB8AC3E}">
        <p14:creationId xmlns:p14="http://schemas.microsoft.com/office/powerpoint/2010/main" val="221993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1032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Verdana</vt:lpstr>
      <vt:lpstr>Wingdings</vt:lpstr>
      <vt:lpstr>Office Theme</vt:lpstr>
      <vt:lpstr>Variables &amp; Type Casting, Operations</vt:lpstr>
      <vt:lpstr>CMD &amp; Term</vt:lpstr>
      <vt:lpstr>Indentation and Blocks</vt:lpstr>
      <vt:lpstr>Variables</vt:lpstr>
      <vt:lpstr>Python Basic Data Types</vt:lpstr>
      <vt:lpstr>Taking input from the user</vt:lpstr>
      <vt:lpstr>Type Casting/Conversion</vt:lpstr>
      <vt:lpstr>Expressions / Math Operations</vt:lpstr>
      <vt:lpstr>Knowledge Check</vt:lpstr>
      <vt:lpstr>Good to know Math Functions</vt:lpstr>
      <vt:lpstr>Knowledge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Basics</dc:title>
  <dc:creator>Marek Kwasniewski</dc:creator>
  <cp:lastModifiedBy>MADELINE KWASNIEWSKI</cp:lastModifiedBy>
  <cp:revision>10</cp:revision>
  <dcterms:created xsi:type="dcterms:W3CDTF">2020-02-18T17:04:34Z</dcterms:created>
  <dcterms:modified xsi:type="dcterms:W3CDTF">2020-02-19T20:20:17Z</dcterms:modified>
</cp:coreProperties>
</file>