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67" r:id="rId7"/>
    <p:sldId id="282" r:id="rId8"/>
    <p:sldId id="273" r:id="rId9"/>
    <p:sldId id="283" r:id="rId10"/>
    <p:sldId id="287" r:id="rId11"/>
    <p:sldId id="285" r:id="rId12"/>
    <p:sldId id="288" r:id="rId13"/>
    <p:sldId id="284" r:id="rId14"/>
    <p:sldId id="286" r:id="rId15"/>
    <p:sldId id="274" r:id="rId16"/>
    <p:sldId id="275" r:id="rId17"/>
    <p:sldId id="278" r:id="rId18"/>
    <p:sldId id="265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123" d="100"/>
          <a:sy n="123" d="100"/>
        </p:scale>
        <p:origin x="-11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7/19/2021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neywell.ca/sensing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908" y="116632"/>
            <a:ext cx="9865096" cy="17829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Proximity Analyzer using </a:t>
            </a:r>
            <a:br>
              <a:rPr lang="en-US" dirty="0" smtClean="0"/>
            </a:br>
            <a:r>
              <a:rPr lang="en-US" dirty="0" smtClean="0"/>
              <a:t>Ultrasonic Sensor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61964" y="4681337"/>
            <a:ext cx="8735325" cy="1752600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dirty="0" smtClean="0"/>
              <a:t>AAKASH SINGH  (00196202817)  F-14</a:t>
            </a:r>
          </a:p>
          <a:p>
            <a:r>
              <a:rPr lang="en-US" dirty="0"/>
              <a:t> </a:t>
            </a:r>
            <a:r>
              <a:rPr lang="en-US" dirty="0" smtClean="0"/>
              <a:t>     Aditya </a:t>
            </a:r>
            <a:r>
              <a:rPr lang="en-US" dirty="0" err="1" smtClean="0"/>
              <a:t>Nahata</a:t>
            </a:r>
            <a:r>
              <a:rPr lang="en-US" dirty="0" smtClean="0"/>
              <a:t>(00496202817)  F-14</a:t>
            </a:r>
          </a:p>
          <a:p>
            <a:r>
              <a:rPr lang="en-US" dirty="0" smtClean="0"/>
              <a:t>      ROHAN SINGH   (01796202817)  F-14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923406-4C17-4733-A7EB-2EF4DCEF30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98268" y="1964432"/>
            <a:ext cx="216024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8E86681E-CA4D-4721-BC09-F53F060DCFF7}"/>
              </a:ext>
            </a:extLst>
          </p:cNvPr>
          <p:cNvSpPr txBox="1">
            <a:spLocks/>
          </p:cNvSpPr>
          <p:nvPr/>
        </p:nvSpPr>
        <p:spPr>
          <a:xfrm>
            <a:off x="2277988" y="2681086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Under the Mentorship </a:t>
            </a:r>
            <a:r>
              <a:rPr lang="en-US" sz="2800" dirty="0"/>
              <a:t>o</a:t>
            </a:r>
            <a:r>
              <a:rPr lang="en-US" sz="2800" dirty="0" smtClean="0"/>
              <a:t>f  Ms. </a:t>
            </a:r>
            <a:r>
              <a:rPr lang="en-US" sz="2800" dirty="0" err="1" smtClean="0"/>
              <a:t>Priyanka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13513"/>
            <a:ext cx="10360501" cy="1223963"/>
          </a:xfrm>
        </p:spPr>
        <p:txBody>
          <a:bodyPr/>
          <a:lstStyle/>
          <a:p>
            <a:r>
              <a:rPr lang="en-IN" dirty="0" smtClean="0"/>
              <a:t>Application 3</a:t>
            </a:r>
            <a:endParaRPr lang="en-US" dirty="0"/>
          </a:p>
        </p:txBody>
      </p:sp>
      <p:pic>
        <p:nvPicPr>
          <p:cNvPr id="3074" name="Picture 2" descr="https://cdn.discordapp.com/attachments/491538871298031628/852206475925651497/img_20200528_125851_215hhHlPO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1916832"/>
            <a:ext cx="4798076" cy="27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discordapp.com/attachments/491538871298031628/852206108068413470/img_20200528_130501_eChH7ZYxG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916832"/>
            <a:ext cx="4810637" cy="27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42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/>
          </a:bodyPr>
          <a:lstStyle/>
          <a:p>
            <a:r>
              <a:rPr lang="en-ZW" dirty="0"/>
              <a:t>A cheap and effective method to limit the crowd in public places - such as shopping malls, supermarkets, </a:t>
            </a:r>
            <a:r>
              <a:rPr lang="en-ZW" dirty="0" err="1"/>
              <a:t>etc</a:t>
            </a:r>
            <a:r>
              <a:rPr lang="en-ZW" dirty="0"/>
              <a:t> - and public transport </a:t>
            </a:r>
            <a:r>
              <a:rPr lang="en-ZW" dirty="0" smtClean="0"/>
              <a:t>vehicles.</a:t>
            </a:r>
          </a:p>
          <a:p>
            <a:r>
              <a:rPr lang="en-ZW" dirty="0"/>
              <a:t>If a person is going to enter the building or vehicle, he/ she can wave or hover his/ her hand over the ultrasonic/ IR tracking sensor </a:t>
            </a:r>
            <a:r>
              <a:rPr lang="en-ZW" dirty="0" smtClean="0"/>
              <a:t>module.</a:t>
            </a:r>
          </a:p>
          <a:p>
            <a:r>
              <a:rPr lang="en-ZW" dirty="0" smtClean="0"/>
              <a:t>If </a:t>
            </a:r>
            <a:r>
              <a:rPr lang="en-ZW" dirty="0"/>
              <a:t>an ultrasonic sensor module is used, the door will be opened when the sensor detects an obstacle within 5 cm away from itself</a:t>
            </a:r>
            <a:r>
              <a:rPr lang="en-ZW" dirty="0" smtClean="0"/>
              <a:t>. The </a:t>
            </a:r>
            <a:r>
              <a:rPr lang="en-ZW" dirty="0"/>
              <a:t>door will remain open for 5 seconds and the value stored in the count variable will increase by one after the door is closed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57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63AAA-9010-4E21-A8F5-352D5D05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6BE99D-0D1B-4FBC-A300-98CD58CEC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/>
              <a:t>Used to avoid and detect obstacles with robots like biped robot, obstacle avoider robot, path finding robot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</a:t>
            </a:r>
            <a:r>
              <a:rPr lang="en-US" dirty="0"/>
              <a:t>to measure the distance within a wide range of 2cm to </a:t>
            </a:r>
            <a:r>
              <a:rPr lang="en-US" dirty="0" smtClean="0"/>
              <a:t>400cm.</a:t>
            </a:r>
          </a:p>
          <a:p>
            <a:r>
              <a:rPr lang="en-US" dirty="0" smtClean="0"/>
              <a:t>Can </a:t>
            </a:r>
            <a:r>
              <a:rPr lang="en-US" dirty="0"/>
              <a:t>be used to map the objects surrounding the sensor by rotating </a:t>
            </a:r>
            <a:r>
              <a:rPr lang="en-US" dirty="0" smtClean="0"/>
              <a:t>it.</a:t>
            </a:r>
          </a:p>
          <a:p>
            <a:r>
              <a:rPr lang="en-US" dirty="0" smtClean="0"/>
              <a:t>Depth </a:t>
            </a:r>
            <a:r>
              <a:rPr lang="en-US" dirty="0"/>
              <a:t>of certain places like wells, pits etc can be measured since the waves can penetrate through water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52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66C38-F84F-4B54-8B3E-469B707F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7EFFC7-433A-4775-B32E-89352DB2C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498600"/>
            <a:ext cx="10132113" cy="4954736"/>
          </a:xfrm>
        </p:spPr>
        <p:txBody>
          <a:bodyPr>
            <a:normAutofit/>
          </a:bodyPr>
          <a:lstStyle/>
          <a:p>
            <a:r>
              <a:rPr lang="en-US" dirty="0"/>
              <a:t>The microcontroller with LCD makes it user friendly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circuit can easily been implemented on breadboard and tested for its functionality by varying </a:t>
            </a:r>
            <a:r>
              <a:rPr lang="en-US" dirty="0" smtClean="0"/>
              <a:t>the distance </a:t>
            </a:r>
            <a:r>
              <a:rPr lang="en-US" dirty="0"/>
              <a:t>between the transducer and the target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target surface needs to be perpendicular to </a:t>
            </a:r>
            <a:r>
              <a:rPr lang="en-US" dirty="0" smtClean="0"/>
              <a:t>the impinging </a:t>
            </a:r>
            <a:r>
              <a:rPr lang="en-US" dirty="0"/>
              <a:t>ultrasound waves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power level of the signal is too low for long range measurement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Less </a:t>
            </a:r>
            <a:r>
              <a:rPr lang="en-US" dirty="0"/>
              <a:t>hardware are used so smaller in size.• Inexpensive components used so that reduces the cost per unit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74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46F2B-B6D2-44FE-81AB-FD017205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/ Link of Research Paper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F17F6B-EB1D-4A23-810A-86D514BA3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76129" cy="446532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IEEE SENSORS JOURNAL, VOL. 1, NO. 2, AUGUST 2001 143An Ultrasonic Sensor for Distance Measurement </a:t>
            </a:r>
            <a:r>
              <a:rPr lang="en-IN" dirty="0" err="1"/>
              <a:t>inAutomotive</a:t>
            </a:r>
            <a:r>
              <a:rPr lang="en-IN" dirty="0"/>
              <a:t> </a:t>
            </a:r>
            <a:r>
              <a:rPr lang="en-IN" dirty="0" err="1"/>
              <a:t>ApplicationsAlessio</a:t>
            </a:r>
            <a:r>
              <a:rPr lang="en-IN" dirty="0"/>
              <a:t> </a:t>
            </a:r>
            <a:r>
              <a:rPr lang="en-IN" dirty="0" err="1"/>
              <a:t>Carullo</a:t>
            </a:r>
            <a:r>
              <a:rPr lang="en-IN" dirty="0"/>
              <a:t> and Marco </a:t>
            </a:r>
            <a:r>
              <a:rPr lang="en-IN" dirty="0" err="1"/>
              <a:t>Parvis</a:t>
            </a:r>
            <a:r>
              <a:rPr lang="en-IN" dirty="0"/>
              <a:t>, Senior Member, </a:t>
            </a:r>
            <a:r>
              <a:rPr lang="en-IN" dirty="0" smtClean="0"/>
              <a:t>IEEE</a:t>
            </a:r>
          </a:p>
          <a:p>
            <a:r>
              <a:rPr lang="en-ZW" dirty="0"/>
              <a:t>Honeywell Sensing and Control </a:t>
            </a:r>
            <a:r>
              <a:rPr lang="en-ZW" dirty="0" err="1"/>
              <a:t>Catalog</a:t>
            </a:r>
            <a:r>
              <a:rPr lang="en-ZW" dirty="0"/>
              <a:t>. (2000) Series 940-942 Ultra-sonic Sensors. [Online]. Available: </a:t>
            </a:r>
            <a:r>
              <a:rPr lang="en-ZW" dirty="0">
                <a:hlinkClick r:id="rId2"/>
              </a:rPr>
              <a:t>www.honeywell.ca/sensing</a:t>
            </a:r>
            <a:r>
              <a:rPr lang="en-ZW" dirty="0" smtClean="0">
                <a:hlinkClick r:id="rId2"/>
              </a:rPr>
              <a:t>/</a:t>
            </a:r>
            <a:endParaRPr lang="en-ZW" dirty="0" smtClean="0"/>
          </a:p>
          <a:p>
            <a:r>
              <a:rPr lang="en-ZW" dirty="0"/>
              <a:t>. Md.  </a:t>
            </a:r>
            <a:r>
              <a:rPr lang="en-ZW" dirty="0" err="1"/>
              <a:t>S.Arefi</a:t>
            </a:r>
            <a:r>
              <a:rPr lang="en-ZW" dirty="0"/>
              <a:t>  and,  T.  </a:t>
            </a:r>
            <a:r>
              <a:rPr lang="en-ZW" dirty="0" err="1"/>
              <a:t>Mollick</a:t>
            </a:r>
            <a:r>
              <a:rPr lang="en-ZW" dirty="0"/>
              <a:t>,  ―Design of  an  Ultrasonic Distance  Meter,‖ International  journal of  scientific and engineering research Vol. 4, Issue3, March, </a:t>
            </a:r>
            <a:r>
              <a:rPr lang="en-ZW" dirty="0" smtClean="0"/>
              <a:t>2013</a:t>
            </a:r>
          </a:p>
          <a:p>
            <a:r>
              <a:rPr lang="en-IN" dirty="0"/>
              <a:t> </a:t>
            </a:r>
            <a:r>
              <a:rPr lang="en-US" dirty="0"/>
              <a:t>Pooja Sharma, </a:t>
            </a:r>
            <a:r>
              <a:rPr lang="en-US" dirty="0" err="1"/>
              <a:t>Shimi</a:t>
            </a:r>
            <a:r>
              <a:rPr lang="en-US" dirty="0"/>
              <a:t> SL, </a:t>
            </a:r>
            <a:r>
              <a:rPr lang="en-US" dirty="0" err="1"/>
              <a:t>Chatterji</a:t>
            </a:r>
            <a:r>
              <a:rPr lang="en-US" dirty="0"/>
              <a:t> S. A Review on Obstacle Detection and Vision, International Journal of Science and Research Technology. 2015; 4(1):1-11.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28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9836" y="1340768"/>
            <a:ext cx="5235570" cy="2438400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1" r="172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</a:t>
            </a:r>
          </a:p>
          <a:p>
            <a:r>
              <a:rPr lang="en-IN" dirty="0" smtClean="0"/>
              <a:t>Objective</a:t>
            </a:r>
            <a:endParaRPr lang="en-IN" dirty="0"/>
          </a:p>
          <a:p>
            <a:r>
              <a:rPr lang="en-IN" dirty="0" smtClean="0"/>
              <a:t>Tools </a:t>
            </a:r>
            <a:r>
              <a:rPr lang="en-IN" dirty="0"/>
              <a:t>Used</a:t>
            </a:r>
          </a:p>
          <a:p>
            <a:r>
              <a:rPr lang="en-IN" dirty="0" smtClean="0"/>
              <a:t>Methodology </a:t>
            </a:r>
            <a:endParaRPr lang="en-IN" dirty="0"/>
          </a:p>
          <a:p>
            <a:r>
              <a:rPr lang="en-IN" dirty="0" smtClean="0"/>
              <a:t>Advantage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References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62EB4-3B8B-4D96-AA83-3651ACDE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6141276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Ultrasonic sensors</a:t>
            </a:r>
            <a:endParaRPr lang="en-US" b="1" dirty="0"/>
          </a:p>
          <a:p>
            <a:r>
              <a:rPr lang="en-US" dirty="0"/>
              <a:t>W</a:t>
            </a:r>
            <a:r>
              <a:rPr lang="en-US" dirty="0" smtClean="0"/>
              <a:t>ork </a:t>
            </a:r>
            <a:r>
              <a:rPr lang="en-US" dirty="0"/>
              <a:t>on a principle </a:t>
            </a:r>
            <a:r>
              <a:rPr lang="en-US" dirty="0" smtClean="0"/>
              <a:t>similar to </a:t>
            </a:r>
            <a:r>
              <a:rPr lang="en-US" dirty="0"/>
              <a:t>radar or sonar which evaluate attributes of a target by interpreting the echoes from radio or sound waves respectively</a:t>
            </a:r>
            <a:r>
              <a:rPr lang="en-US" dirty="0" smtClean="0"/>
              <a:t>.</a:t>
            </a:r>
          </a:p>
          <a:p>
            <a:r>
              <a:rPr lang="en-US" dirty="0"/>
              <a:t>Ultrasonic sensors generate high frequency sound waves and evaluate the echo which is received back by the sensor.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36" y="1772816"/>
            <a:ext cx="3168352" cy="214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13FC05-E30E-4A05-9B80-F85DD10B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a System using the Ultrasonic sensor for </a:t>
            </a:r>
            <a:r>
              <a:rPr lang="en-US" dirty="0"/>
              <a:t>Distance Measurement </a:t>
            </a:r>
            <a:r>
              <a:rPr lang="en-US" dirty="0" smtClean="0"/>
              <a:t>for:</a:t>
            </a:r>
          </a:p>
          <a:p>
            <a:r>
              <a:rPr lang="en-US" dirty="0" smtClean="0"/>
              <a:t>1. Automobile Parking Senor</a:t>
            </a:r>
          </a:p>
          <a:p>
            <a:r>
              <a:rPr lang="en-US" dirty="0" smtClean="0"/>
              <a:t>2. </a:t>
            </a:r>
            <a:r>
              <a:rPr lang="en-US" dirty="0" smtClean="0"/>
              <a:t>Obstacle Detector Glove</a:t>
            </a:r>
          </a:p>
          <a:p>
            <a:r>
              <a:rPr lang="en-US" dirty="0" smtClean="0"/>
              <a:t>3</a:t>
            </a:r>
            <a:r>
              <a:rPr lang="en-US" dirty="0" smtClean="0"/>
              <a:t>. Covid-19 Protocol Enforcer </a:t>
            </a:r>
          </a:p>
        </p:txBody>
      </p:sp>
    </p:spTree>
    <p:extLst>
      <p:ext uri="{BB962C8B-B14F-4D97-AF65-F5344CB8AC3E}">
        <p14:creationId xmlns:p14="http://schemas.microsoft.com/office/powerpoint/2010/main" val="22342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087CF6-65F7-472D-A614-D3E7C2FB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 / Components Used 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2E83E3-5145-49DB-B4A1-776134654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3852" y="1700808"/>
            <a:ext cx="7992888" cy="4465320"/>
          </a:xfrm>
        </p:spPr>
        <p:txBody>
          <a:bodyPr>
            <a:normAutofit/>
          </a:bodyPr>
          <a:lstStyle/>
          <a:p>
            <a:r>
              <a:rPr lang="en-US" dirty="0"/>
              <a:t>❖ Power Supply : 12V/1A </a:t>
            </a:r>
            <a:r>
              <a:rPr lang="en-US" dirty="0" smtClean="0"/>
              <a:t>DC</a:t>
            </a:r>
          </a:p>
          <a:p>
            <a:r>
              <a:rPr lang="en-US" dirty="0" smtClean="0"/>
              <a:t> </a:t>
            </a:r>
            <a:r>
              <a:rPr lang="en-US" dirty="0"/>
              <a:t>❖ µcontroller : </a:t>
            </a:r>
            <a:r>
              <a:rPr lang="en-US" dirty="0" smtClean="0"/>
              <a:t>Arduino UNO</a:t>
            </a:r>
          </a:p>
          <a:p>
            <a:r>
              <a:rPr lang="en-US" dirty="0" smtClean="0"/>
              <a:t> </a:t>
            </a:r>
            <a:r>
              <a:rPr lang="en-US" dirty="0"/>
              <a:t>❖ Buzzer : Frequency range between 1Hz to 18 KHz [5V-12V] </a:t>
            </a:r>
            <a:endParaRPr lang="en-US" dirty="0" smtClean="0"/>
          </a:p>
          <a:p>
            <a:r>
              <a:rPr lang="en-US" dirty="0" smtClean="0"/>
              <a:t>❖ </a:t>
            </a:r>
            <a:r>
              <a:rPr lang="en-US" dirty="0"/>
              <a:t>Relay : 12V </a:t>
            </a:r>
            <a:endParaRPr lang="en-US" dirty="0" smtClean="0"/>
          </a:p>
          <a:p>
            <a:r>
              <a:rPr lang="en-US" dirty="0" smtClean="0"/>
              <a:t>❖ </a:t>
            </a:r>
            <a:r>
              <a:rPr lang="en-US" dirty="0"/>
              <a:t>LCD : 16 characters * 2 lines </a:t>
            </a:r>
            <a:endParaRPr lang="en-US" dirty="0" smtClean="0"/>
          </a:p>
          <a:p>
            <a:r>
              <a:rPr lang="en-US" dirty="0" smtClean="0"/>
              <a:t>❖ </a:t>
            </a:r>
            <a:r>
              <a:rPr lang="en-US" dirty="0"/>
              <a:t>Sensor : ultrasonic transducer (transmitter and receiver</a:t>
            </a:r>
            <a:r>
              <a:rPr lang="en-US"/>
              <a:t>). </a:t>
            </a:r>
            <a:endParaRPr lang="en-US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9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13513"/>
            <a:ext cx="10360501" cy="1223963"/>
          </a:xfrm>
        </p:spPr>
        <p:txBody>
          <a:bodyPr/>
          <a:lstStyle/>
          <a:p>
            <a:r>
              <a:rPr lang="en-IN" dirty="0" smtClean="0"/>
              <a:t>Application 1</a:t>
            </a:r>
            <a:endParaRPr lang="en-US" dirty="0"/>
          </a:p>
        </p:txBody>
      </p:sp>
      <p:pic>
        <p:nvPicPr>
          <p:cNvPr id="1026" name="Picture 2" descr="https://cdn.discordapp.com/attachments/491538871298031628/852203389755457646/Fig1_pop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1284602"/>
            <a:ext cx="8640960" cy="490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2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/>
          </a:bodyPr>
          <a:lstStyle/>
          <a:p>
            <a:r>
              <a:rPr lang="en-ZW" dirty="0"/>
              <a:t>This system controls steering, acceleration and braking automatically, based on the parking zone and location information gained from the ultrasonic sensor, to achieve parallel parking and garage parking</a:t>
            </a:r>
            <a:r>
              <a:rPr lang="en-ZW" dirty="0" smtClean="0"/>
              <a:t>.</a:t>
            </a:r>
          </a:p>
          <a:p>
            <a:r>
              <a:rPr lang="en-ZW" dirty="0"/>
              <a:t>In the case of the rear sonar, two to four ultrasonic sensors are mounted on the rear bumper to detect an obstacle up to 2 to 2.5m away. The distance is communicated to the driver in real time using varying buzzer sounds. Even a wire fence can be detected if it is close enough.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3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072" y="0"/>
            <a:ext cx="10360501" cy="1223963"/>
          </a:xfrm>
        </p:spPr>
        <p:txBody>
          <a:bodyPr/>
          <a:lstStyle/>
          <a:p>
            <a:r>
              <a:rPr lang="en-IN" dirty="0" smtClean="0"/>
              <a:t>Application 2</a:t>
            </a:r>
            <a:endParaRPr lang="en-US" dirty="0"/>
          </a:p>
        </p:txBody>
      </p:sp>
      <p:pic>
        <p:nvPicPr>
          <p:cNvPr id="4" name="Picture 3" descr="C:\Users\Suraj\AppData\Local\Microsoft\Windows\INetCache\Content.Word\IMG-20201229-WA0013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0196" y="1196752"/>
            <a:ext cx="4194979" cy="527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580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72816"/>
            <a:ext cx="10360501" cy="43993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ea typeface="Times New Roman"/>
              </a:rPr>
              <a:t>The </a:t>
            </a:r>
            <a:r>
              <a:rPr lang="en-US" dirty="0">
                <a:latin typeface="Times New Roman"/>
                <a:ea typeface="Times New Roman"/>
              </a:rPr>
              <a:t>objective of this </a:t>
            </a:r>
            <a:r>
              <a:rPr lang="en-US" dirty="0" smtClean="0">
                <a:latin typeface="Times New Roman"/>
                <a:ea typeface="Times New Roman"/>
              </a:rPr>
              <a:t>project </a:t>
            </a:r>
            <a:r>
              <a:rPr lang="en-US" spc="-15" dirty="0" smtClean="0">
                <a:latin typeface="Times New Roman"/>
                <a:ea typeface="Times New Roman"/>
              </a:rPr>
              <a:t>is </a:t>
            </a:r>
            <a:r>
              <a:rPr lang="en-US" spc="10" dirty="0">
                <a:latin typeface="Times New Roman"/>
                <a:ea typeface="Times New Roman"/>
              </a:rPr>
              <a:t>to </a:t>
            </a:r>
            <a:r>
              <a:rPr lang="en-US" dirty="0">
                <a:latin typeface="Times New Roman"/>
                <a:ea typeface="Times New Roman"/>
              </a:rPr>
              <a:t>design a product which </a:t>
            </a:r>
            <a:r>
              <a:rPr lang="en-US" spc="-15" dirty="0">
                <a:latin typeface="Times New Roman"/>
                <a:ea typeface="Times New Roman"/>
              </a:rPr>
              <a:t>is </a:t>
            </a:r>
            <a:r>
              <a:rPr lang="en-US" dirty="0">
                <a:latin typeface="Times New Roman"/>
                <a:ea typeface="Times New Roman"/>
              </a:rPr>
              <a:t>very much useful </a:t>
            </a:r>
            <a:r>
              <a:rPr lang="en-US" spc="10" dirty="0">
                <a:latin typeface="Times New Roman"/>
                <a:ea typeface="Times New Roman"/>
              </a:rPr>
              <a:t>to </a:t>
            </a:r>
            <a:r>
              <a:rPr lang="en-US" dirty="0">
                <a:latin typeface="Times New Roman"/>
                <a:ea typeface="Times New Roman"/>
              </a:rPr>
              <a:t>those people who are visually impaired and those who often have </a:t>
            </a:r>
            <a:r>
              <a:rPr lang="en-US" spc="10" dirty="0">
                <a:latin typeface="Times New Roman"/>
                <a:ea typeface="Times New Roman"/>
              </a:rPr>
              <a:t>to </a:t>
            </a:r>
            <a:r>
              <a:rPr lang="en-US" dirty="0">
                <a:latin typeface="Times New Roman"/>
                <a:ea typeface="Times New Roman"/>
              </a:rPr>
              <a:t>rely on others</a:t>
            </a:r>
            <a:r>
              <a:rPr lang="en-US" dirty="0" smtClean="0">
                <a:latin typeface="Times New Roman"/>
                <a:ea typeface="Times New Roman"/>
              </a:rPr>
              <a:t>.</a:t>
            </a:r>
          </a:p>
          <a:p>
            <a:r>
              <a:rPr lang="en-US" dirty="0" smtClean="0">
                <a:latin typeface="Times New Roman"/>
                <a:ea typeface="Times New Roman"/>
              </a:rPr>
              <a:t>Develop </a:t>
            </a:r>
            <a:r>
              <a:rPr lang="en-US" dirty="0">
                <a:latin typeface="Times New Roman"/>
                <a:ea typeface="Times New Roman"/>
              </a:rPr>
              <a:t>a cheap, affordable and more efficient way to help the blind people to navigate with greater comfort, speed and confidence</a:t>
            </a:r>
            <a:r>
              <a:rPr lang="en-US" dirty="0" smtClean="0">
                <a:latin typeface="Times New Roman"/>
                <a:ea typeface="Times New Roman"/>
              </a:rPr>
              <a:t>.</a:t>
            </a:r>
          </a:p>
          <a:p>
            <a:r>
              <a:rPr lang="en-US" dirty="0">
                <a:latin typeface="Times New Roman"/>
                <a:ea typeface="Times New Roman"/>
              </a:rPr>
              <a:t>This device </a:t>
            </a:r>
            <a:r>
              <a:rPr lang="en-US" spc="-15" dirty="0">
                <a:latin typeface="Times New Roman"/>
                <a:ea typeface="Times New Roman"/>
              </a:rPr>
              <a:t>is </a:t>
            </a:r>
            <a:r>
              <a:rPr lang="en-US" dirty="0">
                <a:latin typeface="Times New Roman"/>
                <a:ea typeface="Times New Roman"/>
              </a:rPr>
              <a:t>light, portable but limited to its size and </a:t>
            </a:r>
            <a:r>
              <a:rPr lang="en-US" spc="-25" dirty="0">
                <a:latin typeface="Times New Roman"/>
                <a:ea typeface="Times New Roman"/>
              </a:rPr>
              <a:t>it </a:t>
            </a:r>
            <a:r>
              <a:rPr lang="en-US" spc="-15" dirty="0">
                <a:latin typeface="Times New Roman"/>
                <a:ea typeface="Times New Roman"/>
              </a:rPr>
              <a:t>is </a:t>
            </a:r>
            <a:r>
              <a:rPr lang="en-US" dirty="0">
                <a:latin typeface="Times New Roman"/>
                <a:ea typeface="Times New Roman"/>
              </a:rPr>
              <a:t>not used for dynamic obstacle detection.</a:t>
            </a:r>
            <a:endParaRPr lang="en-US" dirty="0" smtClean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ea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1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191</TotalTime>
  <Words>730</Words>
  <Application>Microsoft Office PowerPoint</Application>
  <PresentationFormat>Custom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 16x9</vt:lpstr>
      <vt:lpstr> Proximity Analyzer using  Ultrasonic Sensor</vt:lpstr>
      <vt:lpstr>Content</vt:lpstr>
      <vt:lpstr>Introduction</vt:lpstr>
      <vt:lpstr>Objective</vt:lpstr>
      <vt:lpstr>Tools Used / Components Used :</vt:lpstr>
      <vt:lpstr>Application 1</vt:lpstr>
      <vt:lpstr>Methodology </vt:lpstr>
      <vt:lpstr>Application 2</vt:lpstr>
      <vt:lpstr>Methodology </vt:lpstr>
      <vt:lpstr>Application 3</vt:lpstr>
      <vt:lpstr>Methodology </vt:lpstr>
      <vt:lpstr>Advantage:</vt:lpstr>
      <vt:lpstr>Conclusion:</vt:lpstr>
      <vt:lpstr>References / Link of Research Paper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</dc:title>
  <dc:creator>Aditya Nahata</dc:creator>
  <cp:lastModifiedBy>user</cp:lastModifiedBy>
  <cp:revision>42</cp:revision>
  <dcterms:created xsi:type="dcterms:W3CDTF">2020-12-15T12:06:11Z</dcterms:created>
  <dcterms:modified xsi:type="dcterms:W3CDTF">2021-07-19T04:18:30Z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