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6" r:id="rId10"/>
    <p:sldId id="267" r:id="rId11"/>
    <p:sldId id="265"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4/20/2023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4/20/2023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B6637-837A-3B4F-41D6-31E09322840F}"/>
              </a:ext>
            </a:extLst>
          </p:cNvPr>
          <p:cNvSpPr>
            <a:spLocks noGrp="1"/>
          </p:cNvSpPr>
          <p:nvPr>
            <p:ph type="ctrTitle"/>
          </p:nvPr>
        </p:nvSpPr>
        <p:spPr>
          <a:xfrm>
            <a:off x="2187388" y="1622612"/>
            <a:ext cx="7835153" cy="1609163"/>
          </a:xfrm>
        </p:spPr>
        <p:txBody>
          <a:bodyPr/>
          <a:lstStyle/>
          <a:p>
            <a:r>
              <a:rPr lang="en-IN" sz="4800" dirty="0">
                <a:latin typeface="+mn-lt"/>
              </a:rPr>
              <a:t>Real Time Driver Drowsiness Detection System</a:t>
            </a:r>
          </a:p>
        </p:txBody>
      </p:sp>
      <p:sp>
        <p:nvSpPr>
          <p:cNvPr id="4" name="TextBox 3">
            <a:extLst>
              <a:ext uri="{FF2B5EF4-FFF2-40B4-BE49-F238E27FC236}">
                <a16:creationId xmlns:a16="http://schemas.microsoft.com/office/drawing/2014/main" id="{55883E97-4470-DE88-C3BB-888ACF456115}"/>
              </a:ext>
            </a:extLst>
          </p:cNvPr>
          <p:cNvSpPr txBox="1"/>
          <p:nvPr/>
        </p:nvSpPr>
        <p:spPr>
          <a:xfrm flipH="1">
            <a:off x="2537011" y="4034119"/>
            <a:ext cx="7117977" cy="646331"/>
          </a:xfrm>
          <a:prstGeom prst="rect">
            <a:avLst/>
          </a:prstGeom>
          <a:noFill/>
        </p:spPr>
        <p:txBody>
          <a:bodyPr wrap="square" rtlCol="0">
            <a:spAutoFit/>
          </a:bodyPr>
          <a:lstStyle/>
          <a:p>
            <a:r>
              <a:rPr lang="en-IN" b="1" dirty="0"/>
              <a:t>Jay Prakash Kushwaha – 20U02075</a:t>
            </a:r>
          </a:p>
          <a:p>
            <a:r>
              <a:rPr lang="en-IN" b="1" dirty="0"/>
              <a:t>Aditya Narayan Jaiswal – 20U02065</a:t>
            </a:r>
          </a:p>
        </p:txBody>
      </p:sp>
    </p:spTree>
    <p:extLst>
      <p:ext uri="{BB962C8B-B14F-4D97-AF65-F5344CB8AC3E}">
        <p14:creationId xmlns:p14="http://schemas.microsoft.com/office/powerpoint/2010/main" val="3994069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52ECC7-CA09-876E-DE4F-19AC0C69D475}"/>
              </a:ext>
            </a:extLst>
          </p:cNvPr>
          <p:cNvSpPr txBox="1"/>
          <p:nvPr/>
        </p:nvSpPr>
        <p:spPr>
          <a:xfrm>
            <a:off x="4533899" y="742950"/>
            <a:ext cx="3095626" cy="646331"/>
          </a:xfrm>
          <a:prstGeom prst="rect">
            <a:avLst/>
          </a:prstGeom>
          <a:noFill/>
        </p:spPr>
        <p:txBody>
          <a:bodyPr wrap="square" rtlCol="0">
            <a:spAutoFit/>
          </a:bodyPr>
          <a:lstStyle/>
          <a:p>
            <a:pPr algn="ctr"/>
            <a:r>
              <a:rPr lang="en-IN" sz="3600" b="1" dirty="0"/>
              <a:t>Key Features</a:t>
            </a:r>
          </a:p>
        </p:txBody>
      </p:sp>
      <p:sp>
        <p:nvSpPr>
          <p:cNvPr id="4" name="TextBox 3">
            <a:extLst>
              <a:ext uri="{FF2B5EF4-FFF2-40B4-BE49-F238E27FC236}">
                <a16:creationId xmlns:a16="http://schemas.microsoft.com/office/drawing/2014/main" id="{B75BA8A1-5E72-EB82-8453-B12592D74A3F}"/>
              </a:ext>
            </a:extLst>
          </p:cNvPr>
          <p:cNvSpPr txBox="1"/>
          <p:nvPr/>
        </p:nvSpPr>
        <p:spPr>
          <a:xfrm>
            <a:off x="1290918" y="1382286"/>
            <a:ext cx="9610163" cy="4293483"/>
          </a:xfrm>
          <a:prstGeom prst="rect">
            <a:avLst/>
          </a:prstGeom>
          <a:noFill/>
        </p:spPr>
        <p:txBody>
          <a:bodyPr wrap="square">
            <a:spAutoFit/>
          </a:bodyPr>
          <a:lstStyle/>
          <a:p>
            <a:pPr algn="l">
              <a:buFont typeface="+mj-lt"/>
              <a:buAutoNum type="arabicPeriod"/>
            </a:pPr>
            <a:r>
              <a:rPr lang="en-US" sz="2100" b="1" i="0" dirty="0">
                <a:effectLst/>
                <a:latin typeface="Söhne"/>
              </a:rPr>
              <a:t>Alerts: </a:t>
            </a:r>
            <a:r>
              <a:rPr lang="en-US" sz="2100" b="0" i="0" dirty="0">
                <a:effectLst/>
                <a:latin typeface="Söhne"/>
              </a:rPr>
              <a:t>One of the main features of the system is to alert the driver when signs of drowsiness are detected. This can be done using various types of alerts, such as sound, vibration, or visual cues like a warning light on the dashboard.</a:t>
            </a:r>
          </a:p>
          <a:p>
            <a:pPr algn="l">
              <a:buFont typeface="+mj-lt"/>
              <a:buAutoNum type="arabicPeriod"/>
            </a:pPr>
            <a:r>
              <a:rPr lang="en-US" sz="2100" b="1" i="0" dirty="0">
                <a:effectLst/>
                <a:latin typeface="Söhne"/>
              </a:rPr>
              <a:t>Vehicle control: </a:t>
            </a:r>
            <a:r>
              <a:rPr lang="en-US" sz="2100" b="0" i="0" dirty="0">
                <a:effectLst/>
                <a:latin typeface="Söhne"/>
              </a:rPr>
              <a:t>Some advanced systems can be integrated with the vehicle's control systems, allowing the system to take control of the vehicle in case of an emergency. For example, the system can apply the brakes or steer the vehicle to avoid an accident.</a:t>
            </a:r>
          </a:p>
          <a:p>
            <a:pPr algn="l">
              <a:buFont typeface="+mj-lt"/>
              <a:buAutoNum type="arabicPeriod"/>
            </a:pPr>
            <a:r>
              <a:rPr lang="en-US" sz="2100" b="1" i="0" dirty="0">
                <a:effectLst/>
                <a:latin typeface="Söhne"/>
              </a:rPr>
              <a:t>Connectivity with other systems: </a:t>
            </a:r>
            <a:r>
              <a:rPr lang="en-US" sz="2100" b="0" i="0" dirty="0">
                <a:effectLst/>
                <a:latin typeface="Söhne"/>
              </a:rPr>
              <a:t>The system can be connected to other safety systems in the vehicle, such as lane departure warning systems or adaptive cruise control, to enhance the overall safety of the vehicle.</a:t>
            </a:r>
          </a:p>
          <a:p>
            <a:pPr algn="l">
              <a:buFont typeface="+mj-lt"/>
              <a:buAutoNum type="arabicPeriod"/>
            </a:pPr>
            <a:r>
              <a:rPr lang="en-US" sz="2100" b="1" i="0" dirty="0">
                <a:effectLst/>
                <a:latin typeface="Söhne"/>
              </a:rPr>
              <a:t>Real-time monitoring: </a:t>
            </a:r>
            <a:r>
              <a:rPr lang="en-US" sz="2100" b="0" i="0" dirty="0">
                <a:effectLst/>
                <a:latin typeface="Söhne"/>
              </a:rPr>
              <a:t>The system continuously monitors the driver's alertness levels in real-time, allowing for quick detection and response to signs of drowsiness.</a:t>
            </a:r>
          </a:p>
          <a:p>
            <a:pPr algn="l">
              <a:buFont typeface="+mj-lt"/>
              <a:buAutoNum type="arabicPeriod"/>
            </a:pPr>
            <a:r>
              <a:rPr lang="en-US" sz="2100" b="1" i="0" dirty="0">
                <a:effectLst/>
                <a:latin typeface="Söhne"/>
              </a:rPr>
              <a:t>Customizable settings: </a:t>
            </a:r>
            <a:r>
              <a:rPr lang="en-US" sz="2100" b="0" i="0" dirty="0">
                <a:effectLst/>
                <a:latin typeface="Söhne"/>
              </a:rPr>
              <a:t>The system can be customized to suit the driver's preferences, such as adjusting the sensitivity of the system or the type of alerts used.</a:t>
            </a:r>
          </a:p>
        </p:txBody>
      </p:sp>
    </p:spTree>
    <p:extLst>
      <p:ext uri="{BB962C8B-B14F-4D97-AF65-F5344CB8AC3E}">
        <p14:creationId xmlns:p14="http://schemas.microsoft.com/office/powerpoint/2010/main" val="927465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B6580E-5CEB-1F0A-227B-12C8FC4029A8}"/>
              </a:ext>
            </a:extLst>
          </p:cNvPr>
          <p:cNvSpPr txBox="1"/>
          <p:nvPr/>
        </p:nvSpPr>
        <p:spPr>
          <a:xfrm>
            <a:off x="900953" y="1912586"/>
            <a:ext cx="10139082" cy="4001095"/>
          </a:xfrm>
          <a:prstGeom prst="rect">
            <a:avLst/>
          </a:prstGeom>
          <a:noFill/>
        </p:spPr>
        <p:txBody>
          <a:bodyPr wrap="square">
            <a:spAutoFit/>
          </a:bodyPr>
          <a:lstStyle/>
          <a:p>
            <a:pPr algn="just">
              <a:spcAft>
                <a:spcPts val="600"/>
              </a:spcAft>
              <a:buFont typeface="+mj-lt"/>
              <a:buAutoNum type="arabicPeriod"/>
            </a:pPr>
            <a:r>
              <a:rPr lang="en-US" b="1" i="0" dirty="0">
                <a:effectLst/>
                <a:latin typeface="Söhne"/>
              </a:rPr>
              <a:t>Reduced accidents: </a:t>
            </a:r>
            <a:r>
              <a:rPr lang="en-US" b="0" i="0" dirty="0">
                <a:effectLst/>
                <a:latin typeface="Söhne"/>
              </a:rPr>
              <a:t>Drowsy driving is a significant cause of accidents on the road, and a real-time detection system can help prevent accidents by alerting the driver to take a break or rest before becoming too fatigued to drive safely.</a:t>
            </a:r>
          </a:p>
          <a:p>
            <a:pPr algn="just">
              <a:spcAft>
                <a:spcPts val="600"/>
              </a:spcAft>
              <a:buFont typeface="+mj-lt"/>
              <a:buAutoNum type="arabicPeriod"/>
            </a:pPr>
            <a:r>
              <a:rPr lang="en-US" b="1" i="0" dirty="0">
                <a:effectLst/>
                <a:latin typeface="Söhne"/>
              </a:rPr>
              <a:t>Improved road safety: </a:t>
            </a:r>
            <a:r>
              <a:rPr lang="en-US" b="0" i="0" dirty="0">
                <a:effectLst/>
                <a:latin typeface="Söhne"/>
              </a:rPr>
              <a:t>By detecting signs of driver drowsiness, the system can improve road safety for all road users by preventing accidents caused by drowsy driving.</a:t>
            </a:r>
          </a:p>
          <a:p>
            <a:pPr algn="just">
              <a:spcAft>
                <a:spcPts val="600"/>
              </a:spcAft>
              <a:buFont typeface="+mj-lt"/>
              <a:buAutoNum type="arabicPeriod"/>
            </a:pPr>
            <a:r>
              <a:rPr lang="en-US" b="1" i="0" dirty="0">
                <a:effectLst/>
                <a:latin typeface="Söhne"/>
              </a:rPr>
              <a:t>Lower insurance premiums: </a:t>
            </a:r>
            <a:r>
              <a:rPr lang="en-US" b="0" i="0" dirty="0">
                <a:effectLst/>
                <a:latin typeface="Söhne"/>
              </a:rPr>
              <a:t>Some insurance companies offer discounts or lower premiums for vehicles equipped with safety features like a real-time driver drowsiness detection system. This can save drivers money on their insurance costs.</a:t>
            </a:r>
          </a:p>
          <a:p>
            <a:pPr algn="just">
              <a:spcAft>
                <a:spcPts val="600"/>
              </a:spcAft>
              <a:buFont typeface="+mj-lt"/>
              <a:buAutoNum type="arabicPeriod"/>
            </a:pPr>
            <a:r>
              <a:rPr lang="en-US" b="1" i="0" dirty="0">
                <a:effectLst/>
                <a:latin typeface="Söhne"/>
              </a:rPr>
              <a:t>Increased driver awareness: </a:t>
            </a:r>
            <a:r>
              <a:rPr lang="en-US" b="0" i="0" dirty="0">
                <a:effectLst/>
                <a:latin typeface="Söhne"/>
              </a:rPr>
              <a:t>The system can increase driver awareness of their own driving behavior, including the amount of time spent driving and their alertness levels. This can encourage drivers to take regular breaks and practice safer driving habits.</a:t>
            </a:r>
          </a:p>
          <a:p>
            <a:pPr algn="just">
              <a:spcAft>
                <a:spcPts val="600"/>
              </a:spcAft>
              <a:buFont typeface="+mj-lt"/>
              <a:buAutoNum type="arabicPeriod"/>
            </a:pPr>
            <a:r>
              <a:rPr lang="en-US" b="0" i="0" dirty="0">
                <a:effectLst/>
                <a:latin typeface="Söhne"/>
              </a:rPr>
              <a:t>Improved productivity: For drivers who rely on driving as part of their job, a real-time driver drowsiness detection system can help prevent downtime caused by accidents or injury due to drowsy driving.</a:t>
            </a:r>
          </a:p>
        </p:txBody>
      </p:sp>
      <p:sp>
        <p:nvSpPr>
          <p:cNvPr id="9" name="TextBox 8">
            <a:extLst>
              <a:ext uri="{FF2B5EF4-FFF2-40B4-BE49-F238E27FC236}">
                <a16:creationId xmlns:a16="http://schemas.microsoft.com/office/drawing/2014/main" id="{1564C5F0-8C98-82E3-948C-C69E92254A41}"/>
              </a:ext>
            </a:extLst>
          </p:cNvPr>
          <p:cNvSpPr txBox="1"/>
          <p:nvPr/>
        </p:nvSpPr>
        <p:spPr>
          <a:xfrm>
            <a:off x="1075765" y="712258"/>
            <a:ext cx="9520517" cy="1200329"/>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3600" b="1" dirty="0">
                <a:latin typeface="+mj-lt"/>
              </a:rPr>
              <a:t>B</a:t>
            </a:r>
            <a:r>
              <a:rPr lang="en-US" sz="3600" b="1" i="0" dirty="0">
                <a:effectLst/>
                <a:latin typeface="+mj-lt"/>
              </a:rPr>
              <a:t>enefits of using a Real-Time </a:t>
            </a:r>
            <a:r>
              <a:rPr lang="en-US" sz="3600" b="1" dirty="0">
                <a:latin typeface="+mj-lt"/>
              </a:rPr>
              <a:t>D</a:t>
            </a:r>
            <a:r>
              <a:rPr lang="en-US" sz="3600" b="1" i="0" dirty="0">
                <a:effectLst/>
                <a:latin typeface="+mj-lt"/>
              </a:rPr>
              <a:t>river </a:t>
            </a:r>
            <a:r>
              <a:rPr lang="en-US" sz="3600" b="1" dirty="0">
                <a:latin typeface="+mj-lt"/>
              </a:rPr>
              <a:t>D</a:t>
            </a:r>
            <a:r>
              <a:rPr lang="en-US" sz="3600" b="1" i="0" dirty="0">
                <a:effectLst/>
                <a:latin typeface="+mj-lt"/>
              </a:rPr>
              <a:t>rowsiness </a:t>
            </a:r>
            <a:r>
              <a:rPr lang="en-US" sz="3600" b="1" dirty="0">
                <a:latin typeface="+mj-lt"/>
              </a:rPr>
              <a:t>D</a:t>
            </a:r>
            <a:r>
              <a:rPr lang="en-US" sz="3600" b="1" i="0" dirty="0">
                <a:effectLst/>
                <a:latin typeface="+mj-lt"/>
              </a:rPr>
              <a:t>etection </a:t>
            </a:r>
            <a:r>
              <a:rPr lang="en-US" sz="3600" b="1" dirty="0">
                <a:latin typeface="+mj-lt"/>
              </a:rPr>
              <a:t>S</a:t>
            </a:r>
            <a:r>
              <a:rPr lang="en-US" sz="3600" b="1" i="0" dirty="0">
                <a:effectLst/>
                <a:latin typeface="+mj-lt"/>
              </a:rPr>
              <a:t>ystem</a:t>
            </a:r>
            <a:endParaRPr kumimoji="0" lang="en-IN" sz="3600" b="1" i="0" u="none" strike="noStrike" kern="1200" cap="none" spc="0" normalizeH="0" baseline="0" noProof="0" dirty="0">
              <a:ln>
                <a:noFill/>
              </a:ln>
              <a:effectLst/>
              <a:uLnTx/>
              <a:uFillTx/>
              <a:latin typeface="+mj-lt"/>
              <a:ea typeface="+mn-ea"/>
              <a:cs typeface="+mn-cs"/>
            </a:endParaRPr>
          </a:p>
        </p:txBody>
      </p:sp>
    </p:spTree>
    <p:extLst>
      <p:ext uri="{BB962C8B-B14F-4D97-AF65-F5344CB8AC3E}">
        <p14:creationId xmlns:p14="http://schemas.microsoft.com/office/powerpoint/2010/main" val="37078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B6580E-5CEB-1F0A-227B-12C8FC4029A8}"/>
              </a:ext>
            </a:extLst>
          </p:cNvPr>
          <p:cNvSpPr txBox="1"/>
          <p:nvPr/>
        </p:nvSpPr>
        <p:spPr>
          <a:xfrm>
            <a:off x="900953" y="1993267"/>
            <a:ext cx="10139082" cy="3939540"/>
          </a:xfrm>
          <a:prstGeom prst="rect">
            <a:avLst/>
          </a:prstGeom>
          <a:noFill/>
        </p:spPr>
        <p:txBody>
          <a:bodyPr wrap="square">
            <a:spAutoFit/>
          </a:bodyPr>
          <a:lstStyle/>
          <a:p>
            <a:pPr algn="just">
              <a:spcAft>
                <a:spcPts val="600"/>
              </a:spcAft>
              <a:buFont typeface="+mj-lt"/>
              <a:buAutoNum type="arabicPeriod"/>
            </a:pPr>
            <a:r>
              <a:rPr lang="en-US" sz="2000" b="1" i="0" dirty="0">
                <a:effectLst/>
                <a:latin typeface="Söhne"/>
              </a:rPr>
              <a:t>Commercial trucking: </a:t>
            </a:r>
            <a:r>
              <a:rPr lang="en-US" sz="2000" b="0" i="0" dirty="0">
                <a:effectLst/>
                <a:latin typeface="Söhne"/>
              </a:rPr>
              <a:t>A major trucking company in the United States implemented a real-time driver drowsiness detection system in its fleet of trucks. The system uses cameras and machine learning algorithms to analyze the driver's face and detect signs of drowsiness</a:t>
            </a:r>
          </a:p>
          <a:p>
            <a:pPr algn="l">
              <a:spcAft>
                <a:spcPts val="600"/>
              </a:spcAft>
              <a:buFont typeface="+mj-lt"/>
              <a:buAutoNum type="arabicPeriod"/>
            </a:pPr>
            <a:r>
              <a:rPr lang="en-US" sz="2000" b="1" i="0" dirty="0">
                <a:effectLst/>
                <a:latin typeface="Söhne"/>
              </a:rPr>
              <a:t>Public transportation: </a:t>
            </a:r>
            <a:r>
              <a:rPr lang="en-US" sz="2000" b="0" i="0" dirty="0">
                <a:effectLst/>
                <a:latin typeface="Söhne"/>
              </a:rPr>
              <a:t>In Singapore, a public transportation company implemented a real-time driver drowsiness detection system in its buses. The system uses a combination of sensors and algorithms to detect signs of driver fatigue, such as erratic steering or slowing down. </a:t>
            </a:r>
          </a:p>
          <a:p>
            <a:pPr algn="l">
              <a:spcAft>
                <a:spcPts val="600"/>
              </a:spcAft>
              <a:buFont typeface="+mj-lt"/>
              <a:buAutoNum type="arabicPeriod"/>
            </a:pPr>
            <a:r>
              <a:rPr lang="en-US" sz="2000" b="1" i="0" dirty="0">
                <a:effectLst/>
                <a:latin typeface="Söhne"/>
              </a:rPr>
              <a:t>Ride-sharing: </a:t>
            </a:r>
            <a:r>
              <a:rPr lang="en-US" sz="2000" b="0" i="0" dirty="0">
                <a:effectLst/>
                <a:latin typeface="Söhne"/>
              </a:rPr>
              <a:t>A ride-sharing company in India implemented a real-time driver drowsiness detection system in its vehicles. The system uses facial recognition technology to detect signs of driver fatigue, such as drooping eyelids or yawning. When signs of fatigue are detected, the system alerts the driver and suggests taking a break or rest. Since implementing the system, the company has seen a significant reduction in accidents caused by drowsy driving and improved safety for passengers.</a:t>
            </a:r>
          </a:p>
        </p:txBody>
      </p:sp>
      <p:sp>
        <p:nvSpPr>
          <p:cNvPr id="9" name="TextBox 8">
            <a:extLst>
              <a:ext uri="{FF2B5EF4-FFF2-40B4-BE49-F238E27FC236}">
                <a16:creationId xmlns:a16="http://schemas.microsoft.com/office/drawing/2014/main" id="{1564C5F0-8C98-82E3-948C-C69E92254A41}"/>
              </a:ext>
            </a:extLst>
          </p:cNvPr>
          <p:cNvSpPr txBox="1"/>
          <p:nvPr/>
        </p:nvSpPr>
        <p:spPr>
          <a:xfrm>
            <a:off x="1075765" y="712258"/>
            <a:ext cx="9520517" cy="1200329"/>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3600" b="1" i="0" dirty="0">
                <a:effectLst/>
                <a:latin typeface="+mj-lt"/>
              </a:rPr>
              <a:t>Case studies of successful implementations of the system in different industries </a:t>
            </a:r>
            <a:endParaRPr kumimoji="0" lang="en-IN" sz="3600" b="1" i="0" u="none" strike="noStrike" kern="1200" cap="none" spc="0" normalizeH="0" baseline="0" noProof="0" dirty="0">
              <a:ln>
                <a:noFill/>
              </a:ln>
              <a:effectLst/>
              <a:uLnTx/>
              <a:uFillTx/>
              <a:latin typeface="+mj-lt"/>
              <a:ea typeface="+mn-ea"/>
              <a:cs typeface="+mn-cs"/>
            </a:endParaRPr>
          </a:p>
        </p:txBody>
      </p:sp>
    </p:spTree>
    <p:extLst>
      <p:ext uri="{BB962C8B-B14F-4D97-AF65-F5344CB8AC3E}">
        <p14:creationId xmlns:p14="http://schemas.microsoft.com/office/powerpoint/2010/main" val="1699125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B6580E-5CEB-1F0A-227B-12C8FC4029A8}"/>
              </a:ext>
            </a:extLst>
          </p:cNvPr>
          <p:cNvSpPr txBox="1"/>
          <p:nvPr/>
        </p:nvSpPr>
        <p:spPr>
          <a:xfrm>
            <a:off x="900953" y="1912587"/>
            <a:ext cx="10215282" cy="3939540"/>
          </a:xfrm>
          <a:prstGeom prst="rect">
            <a:avLst/>
          </a:prstGeom>
          <a:noFill/>
        </p:spPr>
        <p:txBody>
          <a:bodyPr wrap="square">
            <a:spAutoFit/>
          </a:bodyPr>
          <a:lstStyle/>
          <a:p>
            <a:pPr algn="just">
              <a:spcAft>
                <a:spcPts val="600"/>
              </a:spcAft>
              <a:buFont typeface="+mj-lt"/>
              <a:buAutoNum type="arabicPeriod"/>
            </a:pPr>
            <a:r>
              <a:rPr lang="en-US" sz="2000" b="1" i="0" dirty="0">
                <a:effectLst/>
                <a:latin typeface="Söhne"/>
              </a:rPr>
              <a:t>Improved accuracy: </a:t>
            </a:r>
            <a:r>
              <a:rPr lang="en-US" sz="2000" b="0" i="0" dirty="0">
                <a:effectLst/>
                <a:latin typeface="Söhne"/>
              </a:rPr>
              <a:t>One of the main goals for future advancements is to improve the accuracy of real-time driver drowsiness detection systems. This can be achieved by incorporating more advanced machine learning algorithms and incorporating other sensor data, such as heart rate or breathing rate, to provide a more comprehensive picture of the driver's state.</a:t>
            </a:r>
          </a:p>
          <a:p>
            <a:pPr algn="just">
              <a:spcAft>
                <a:spcPts val="600"/>
              </a:spcAft>
              <a:buFont typeface="+mj-lt"/>
              <a:buAutoNum type="arabicPeriod"/>
            </a:pPr>
            <a:r>
              <a:rPr lang="en-US" sz="2000" b="1" i="0" dirty="0">
                <a:effectLst/>
                <a:latin typeface="Söhne"/>
              </a:rPr>
              <a:t>Integration with vehicle control systems: </a:t>
            </a:r>
            <a:r>
              <a:rPr lang="en-US" sz="2000" b="0" i="0" dirty="0">
                <a:effectLst/>
                <a:latin typeface="Söhne"/>
              </a:rPr>
              <a:t>Another area of future advancement is the integration of real-time driver drowsiness detection systems with vehicle control systems. This could allow the system to automatically take control of the vehicle in the event of a drowsy driving incident, potentially preventing accidents.</a:t>
            </a:r>
          </a:p>
          <a:p>
            <a:pPr algn="just">
              <a:spcAft>
                <a:spcPts val="600"/>
              </a:spcAft>
              <a:buFont typeface="+mj-lt"/>
              <a:buAutoNum type="arabicPeriod"/>
            </a:pPr>
            <a:r>
              <a:rPr lang="en-US" sz="2000" b="1" i="0" dirty="0">
                <a:effectLst/>
                <a:latin typeface="Söhne"/>
              </a:rPr>
              <a:t>Artificial intelligence: </a:t>
            </a:r>
            <a:r>
              <a:rPr lang="en-US" sz="2000" b="0" i="0" dirty="0">
                <a:effectLst/>
                <a:latin typeface="Söhne"/>
              </a:rPr>
              <a:t>As the field of artificial intelligence continues to advance, there is potential to incorporate AI-powered assistants that can help keep drivers alert and focused. For example, these assistants could provide audio cues or reminders to the driver to take breaks or adjust their driving habits.</a:t>
            </a:r>
          </a:p>
        </p:txBody>
      </p:sp>
      <p:sp>
        <p:nvSpPr>
          <p:cNvPr id="9" name="TextBox 8">
            <a:extLst>
              <a:ext uri="{FF2B5EF4-FFF2-40B4-BE49-F238E27FC236}">
                <a16:creationId xmlns:a16="http://schemas.microsoft.com/office/drawing/2014/main" id="{1564C5F0-8C98-82E3-948C-C69E92254A41}"/>
              </a:ext>
            </a:extLst>
          </p:cNvPr>
          <p:cNvSpPr txBox="1"/>
          <p:nvPr/>
        </p:nvSpPr>
        <p:spPr>
          <a:xfrm>
            <a:off x="1075765" y="712258"/>
            <a:ext cx="9520517" cy="1200329"/>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3600" b="1" i="0" dirty="0">
                <a:effectLst/>
                <a:latin typeface="+mj-lt"/>
              </a:rPr>
              <a:t>Future directions and advancements in the field of real-time driver drowsiness detection system</a:t>
            </a:r>
            <a:endParaRPr kumimoji="0" lang="en-IN" sz="3600" b="1" i="0" u="none" strike="noStrike" kern="1200" cap="none" spc="0" normalizeH="0" baseline="0" noProof="0" dirty="0">
              <a:ln>
                <a:noFill/>
              </a:ln>
              <a:effectLst/>
              <a:uLnTx/>
              <a:uFillTx/>
              <a:latin typeface="+mj-lt"/>
              <a:ea typeface="+mn-ea"/>
              <a:cs typeface="+mn-cs"/>
            </a:endParaRPr>
          </a:p>
        </p:txBody>
      </p:sp>
    </p:spTree>
    <p:extLst>
      <p:ext uri="{BB962C8B-B14F-4D97-AF65-F5344CB8AC3E}">
        <p14:creationId xmlns:p14="http://schemas.microsoft.com/office/powerpoint/2010/main" val="104082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B6580E-5CEB-1F0A-227B-12C8FC4029A8}"/>
              </a:ext>
            </a:extLst>
          </p:cNvPr>
          <p:cNvSpPr txBox="1"/>
          <p:nvPr/>
        </p:nvSpPr>
        <p:spPr>
          <a:xfrm>
            <a:off x="923365" y="1367554"/>
            <a:ext cx="10139082" cy="4539704"/>
          </a:xfrm>
          <a:prstGeom prst="rect">
            <a:avLst/>
          </a:prstGeom>
          <a:noFill/>
        </p:spPr>
        <p:txBody>
          <a:bodyPr wrap="square">
            <a:spAutoFit/>
          </a:bodyPr>
          <a:lstStyle/>
          <a:p>
            <a:pPr algn="just">
              <a:spcAft>
                <a:spcPts val="1000"/>
              </a:spcAft>
            </a:pPr>
            <a:r>
              <a:rPr lang="en-US" sz="2200" b="1" i="0" dirty="0">
                <a:effectLst/>
                <a:latin typeface="Söhne"/>
              </a:rPr>
              <a:t>In conclusion</a:t>
            </a:r>
            <a:r>
              <a:rPr lang="en-US" sz="2200" b="0" i="0" dirty="0">
                <a:effectLst/>
                <a:latin typeface="Söhne"/>
              </a:rPr>
              <a:t>, real-time driver drowsiness detection systems have the potential to significantly </a:t>
            </a:r>
            <a:r>
              <a:rPr lang="en-US" sz="2200" b="1" i="0" dirty="0">
                <a:effectLst/>
                <a:latin typeface="Söhne"/>
              </a:rPr>
              <a:t>improve road safety </a:t>
            </a:r>
            <a:r>
              <a:rPr lang="en-US" sz="2200" b="0" i="0" dirty="0">
                <a:effectLst/>
                <a:latin typeface="Söhne"/>
              </a:rPr>
              <a:t>by </a:t>
            </a:r>
            <a:r>
              <a:rPr lang="en-US" sz="2200" b="1" i="0" dirty="0">
                <a:effectLst/>
                <a:latin typeface="Söhne"/>
              </a:rPr>
              <a:t>alerting drivers </a:t>
            </a:r>
            <a:r>
              <a:rPr lang="en-US" sz="2200" b="0" i="0" dirty="0">
                <a:effectLst/>
                <a:latin typeface="Söhne"/>
              </a:rPr>
              <a:t>when they are becoming drowsy or fatigued. These systems use computer vision techniques and machine learning algorithms to analyze eye and mouth movements and identify signs of drowsiness.</a:t>
            </a:r>
          </a:p>
          <a:p>
            <a:pPr algn="just">
              <a:spcAft>
                <a:spcPts val="1000"/>
              </a:spcAft>
            </a:pPr>
            <a:r>
              <a:rPr lang="en-US" sz="2200" b="0" i="0" dirty="0">
                <a:effectLst/>
                <a:latin typeface="Söhne"/>
              </a:rPr>
              <a:t>While the technology has some limitations and challenges, such as false positives and privacy concerns, are rapidly improving the accuracy and reliability of these systems.</a:t>
            </a:r>
          </a:p>
          <a:p>
            <a:pPr algn="just">
              <a:spcAft>
                <a:spcPts val="1000"/>
              </a:spcAft>
            </a:pPr>
            <a:r>
              <a:rPr lang="en-US" sz="2200" b="0" i="0" dirty="0">
                <a:effectLst/>
                <a:latin typeface="Söhne"/>
              </a:rPr>
              <a:t>Therefore, it </a:t>
            </a:r>
            <a:r>
              <a:rPr lang="en-US" sz="2200" i="0" dirty="0">
                <a:effectLst/>
                <a:latin typeface="Söhne"/>
              </a:rPr>
              <a:t>is </a:t>
            </a:r>
            <a:r>
              <a:rPr lang="en-US" sz="2200" b="1" i="0" dirty="0">
                <a:effectLst/>
                <a:latin typeface="Söhne"/>
              </a:rPr>
              <a:t>important</a:t>
            </a:r>
            <a:r>
              <a:rPr lang="en-US" sz="2200" i="0" dirty="0">
                <a:effectLst/>
                <a:latin typeface="Söhne"/>
              </a:rPr>
              <a:t> </a:t>
            </a:r>
            <a:r>
              <a:rPr lang="en-US" sz="2200" b="0" i="0" dirty="0">
                <a:effectLst/>
                <a:latin typeface="Söhne"/>
              </a:rPr>
              <a:t>for the </a:t>
            </a:r>
            <a:r>
              <a:rPr lang="en-US" sz="2200" b="1" i="0" dirty="0">
                <a:effectLst/>
                <a:latin typeface="Söhne"/>
              </a:rPr>
              <a:t>automotive</a:t>
            </a:r>
            <a:r>
              <a:rPr lang="en-US" sz="2200" i="0" dirty="0">
                <a:effectLst/>
                <a:latin typeface="Söhne"/>
              </a:rPr>
              <a:t> </a:t>
            </a:r>
            <a:r>
              <a:rPr lang="en-US" sz="2200" b="1" i="0" dirty="0">
                <a:effectLst/>
                <a:latin typeface="Söhne"/>
              </a:rPr>
              <a:t>industry</a:t>
            </a:r>
            <a:r>
              <a:rPr lang="en-US" sz="2200" b="0" i="0" dirty="0">
                <a:effectLst/>
                <a:latin typeface="Söhne"/>
              </a:rPr>
              <a:t>, </a:t>
            </a:r>
            <a:r>
              <a:rPr lang="en-US" sz="2200" b="1" i="0" dirty="0">
                <a:effectLst/>
                <a:latin typeface="Söhne"/>
              </a:rPr>
              <a:t>transportation</a:t>
            </a:r>
            <a:r>
              <a:rPr lang="en-US" sz="2200" b="0" i="0" dirty="0">
                <a:effectLst/>
                <a:latin typeface="Söhne"/>
              </a:rPr>
              <a:t> </a:t>
            </a:r>
            <a:r>
              <a:rPr lang="en-US" sz="2200" b="1" i="0" dirty="0">
                <a:effectLst/>
                <a:latin typeface="Söhne"/>
              </a:rPr>
              <a:t>companies</a:t>
            </a:r>
            <a:r>
              <a:rPr lang="en-US" sz="2200" b="0" i="0" dirty="0">
                <a:effectLst/>
                <a:latin typeface="Söhne"/>
              </a:rPr>
              <a:t>, and </a:t>
            </a:r>
            <a:r>
              <a:rPr lang="en-US" sz="2200" b="1" i="0" dirty="0">
                <a:effectLst/>
                <a:latin typeface="Söhne"/>
              </a:rPr>
              <a:t>policy makers </a:t>
            </a:r>
            <a:r>
              <a:rPr lang="en-US" sz="2200" b="0" i="0" dirty="0">
                <a:effectLst/>
                <a:latin typeface="Söhne"/>
              </a:rPr>
              <a:t>to embrace and encourage the adoption of these systems to improve road safety and reduce the number of accidents caused by driver drowsiness.</a:t>
            </a:r>
          </a:p>
          <a:p>
            <a:pPr algn="just">
              <a:spcAft>
                <a:spcPts val="1000"/>
              </a:spcAft>
            </a:pPr>
            <a:r>
              <a:rPr lang="en-US" sz="2200" b="0" i="0" dirty="0">
                <a:effectLst/>
                <a:latin typeface="Söhne"/>
              </a:rPr>
              <a:t>By </a:t>
            </a:r>
            <a:r>
              <a:rPr lang="en-US" sz="2200" b="1" i="0" dirty="0">
                <a:effectLst/>
                <a:latin typeface="Söhne"/>
              </a:rPr>
              <a:t>increasing the awareness </a:t>
            </a:r>
            <a:r>
              <a:rPr lang="en-US" sz="2200" b="0" i="0" dirty="0">
                <a:effectLst/>
                <a:latin typeface="Söhne"/>
              </a:rPr>
              <a:t>and </a:t>
            </a:r>
            <a:r>
              <a:rPr lang="en-US" sz="2200" b="1" i="0" dirty="0">
                <a:effectLst/>
                <a:latin typeface="Söhne"/>
              </a:rPr>
              <a:t>adoption</a:t>
            </a:r>
            <a:r>
              <a:rPr lang="en-US" sz="2200" b="0" i="0" dirty="0">
                <a:effectLst/>
                <a:latin typeface="Söhne"/>
              </a:rPr>
              <a:t> of real-time driver drowsiness detection systems, we can work towards creating a safer and more secure transportation system for all. </a:t>
            </a:r>
            <a:r>
              <a:rPr lang="en-US" sz="2200" b="1" i="0" dirty="0">
                <a:effectLst/>
                <a:latin typeface="Söhne"/>
              </a:rPr>
              <a:t>Let us take action now to make the roads a safer place for everyone.</a:t>
            </a:r>
          </a:p>
        </p:txBody>
      </p:sp>
      <p:sp>
        <p:nvSpPr>
          <p:cNvPr id="9" name="TextBox 8">
            <a:extLst>
              <a:ext uri="{FF2B5EF4-FFF2-40B4-BE49-F238E27FC236}">
                <a16:creationId xmlns:a16="http://schemas.microsoft.com/office/drawing/2014/main" id="{1564C5F0-8C98-82E3-948C-C69E92254A41}"/>
              </a:ext>
            </a:extLst>
          </p:cNvPr>
          <p:cNvSpPr txBox="1"/>
          <p:nvPr/>
        </p:nvSpPr>
        <p:spPr>
          <a:xfrm>
            <a:off x="1026459" y="730188"/>
            <a:ext cx="9520517" cy="646331"/>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3600" b="1" i="0" dirty="0">
                <a:effectLst/>
                <a:latin typeface="+mj-lt"/>
              </a:rPr>
              <a:t>Conclusion</a:t>
            </a:r>
            <a:endParaRPr kumimoji="0" lang="en-IN" sz="3600" b="1" i="0" u="none" strike="noStrike" kern="1200" cap="none" spc="0" normalizeH="0" baseline="0" noProof="0" dirty="0">
              <a:ln>
                <a:noFill/>
              </a:ln>
              <a:effectLst/>
              <a:uLnTx/>
              <a:uFillTx/>
              <a:latin typeface="+mj-lt"/>
              <a:ea typeface="+mn-ea"/>
              <a:cs typeface="+mn-cs"/>
            </a:endParaRPr>
          </a:p>
        </p:txBody>
      </p:sp>
    </p:spTree>
    <p:extLst>
      <p:ext uri="{BB962C8B-B14F-4D97-AF65-F5344CB8AC3E}">
        <p14:creationId xmlns:p14="http://schemas.microsoft.com/office/powerpoint/2010/main" val="2505490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9AC03F-17F9-0303-9E60-7E4C993FFFF4}"/>
              </a:ext>
            </a:extLst>
          </p:cNvPr>
          <p:cNvSpPr txBox="1"/>
          <p:nvPr/>
        </p:nvSpPr>
        <p:spPr>
          <a:xfrm>
            <a:off x="2635623" y="2823883"/>
            <a:ext cx="6598023" cy="1015663"/>
          </a:xfrm>
          <a:prstGeom prst="rect">
            <a:avLst/>
          </a:prstGeom>
          <a:noFill/>
        </p:spPr>
        <p:txBody>
          <a:bodyPr wrap="square" rtlCol="0">
            <a:spAutoFit/>
          </a:bodyPr>
          <a:lstStyle/>
          <a:p>
            <a:pPr algn="ctr"/>
            <a:r>
              <a:rPr lang="en-US" sz="6000" b="1" dirty="0"/>
              <a:t>Thank You !</a:t>
            </a:r>
            <a:endParaRPr lang="en-IN" sz="6000" b="1" dirty="0"/>
          </a:p>
        </p:txBody>
      </p:sp>
    </p:spTree>
    <p:extLst>
      <p:ext uri="{BB962C8B-B14F-4D97-AF65-F5344CB8AC3E}">
        <p14:creationId xmlns:p14="http://schemas.microsoft.com/office/powerpoint/2010/main" val="519823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BA1CEC-77A1-8A86-054C-071162960C4D}"/>
              </a:ext>
            </a:extLst>
          </p:cNvPr>
          <p:cNvSpPr txBox="1"/>
          <p:nvPr/>
        </p:nvSpPr>
        <p:spPr>
          <a:xfrm>
            <a:off x="4267200" y="914399"/>
            <a:ext cx="3263153" cy="769441"/>
          </a:xfrm>
          <a:prstGeom prst="rect">
            <a:avLst/>
          </a:prstGeom>
          <a:noFill/>
        </p:spPr>
        <p:txBody>
          <a:bodyPr wrap="square" rtlCol="0">
            <a:spAutoFit/>
          </a:bodyPr>
          <a:lstStyle/>
          <a:p>
            <a:pPr algn="ctr"/>
            <a:r>
              <a:rPr lang="en-IN" sz="4400" b="1" dirty="0"/>
              <a:t>Introduction</a:t>
            </a:r>
          </a:p>
        </p:txBody>
      </p:sp>
      <p:sp>
        <p:nvSpPr>
          <p:cNvPr id="3" name="TextBox 2">
            <a:extLst>
              <a:ext uri="{FF2B5EF4-FFF2-40B4-BE49-F238E27FC236}">
                <a16:creationId xmlns:a16="http://schemas.microsoft.com/office/drawing/2014/main" id="{A5345857-6BC5-527A-DA43-3E6C917CABD5}"/>
              </a:ext>
            </a:extLst>
          </p:cNvPr>
          <p:cNvSpPr txBox="1"/>
          <p:nvPr/>
        </p:nvSpPr>
        <p:spPr>
          <a:xfrm flipH="1">
            <a:off x="1389529" y="1766038"/>
            <a:ext cx="9395013" cy="3477875"/>
          </a:xfrm>
          <a:prstGeom prst="rect">
            <a:avLst/>
          </a:prstGeom>
          <a:noFill/>
        </p:spPr>
        <p:txBody>
          <a:bodyPr wrap="square" rtlCol="0">
            <a:spAutoFit/>
          </a:bodyPr>
          <a:lstStyle/>
          <a:p>
            <a:pPr algn="just"/>
            <a:r>
              <a:rPr lang="en-US" sz="2000" b="0" i="0" dirty="0">
                <a:effectLst/>
                <a:latin typeface="Söhne"/>
              </a:rPr>
              <a:t>A real-time driver drowsiness detection system is a technology that uses sensors and algorithms to monitor a driver's level of alertness and detect signs of drowsiness or fatigue. The system aims to prevent accidents caused by driver fatigue, which can lead to loss of control of the vehicle, decreased reaction time, and impaired decision-making abilities.</a:t>
            </a:r>
          </a:p>
          <a:p>
            <a:pPr algn="just"/>
            <a:r>
              <a:rPr lang="en-US" sz="2000" b="0" i="0" dirty="0">
                <a:effectLst/>
                <a:latin typeface="Söhne"/>
              </a:rPr>
              <a:t>The system typically uses sensors to track the driver's eye movements, facial expressions, and head position. Algorithms to detect signs of drowsiness, such as drooping eyelids, slow eye movements, and yawning.</a:t>
            </a:r>
          </a:p>
          <a:p>
            <a:pPr algn="just"/>
            <a:r>
              <a:rPr lang="en-US" sz="2000" b="0" i="0" dirty="0">
                <a:effectLst/>
                <a:latin typeface="Söhne"/>
              </a:rPr>
              <a:t>If the system detects signs of drowsiness, it can alert the driver through an alarm or vibration. This technology has the potential to significantly reduce the number of accidents caused by driver fatigue, making the roads safer for everyone.</a:t>
            </a:r>
          </a:p>
        </p:txBody>
      </p:sp>
    </p:spTree>
    <p:extLst>
      <p:ext uri="{BB962C8B-B14F-4D97-AF65-F5344CB8AC3E}">
        <p14:creationId xmlns:p14="http://schemas.microsoft.com/office/powerpoint/2010/main" val="3663797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1A357E-1188-D422-BE1B-10E66866938B}"/>
              </a:ext>
            </a:extLst>
          </p:cNvPr>
          <p:cNvSpPr txBox="1"/>
          <p:nvPr/>
        </p:nvSpPr>
        <p:spPr>
          <a:xfrm>
            <a:off x="1057836" y="959228"/>
            <a:ext cx="10067364" cy="4585871"/>
          </a:xfrm>
          <a:prstGeom prst="rect">
            <a:avLst/>
          </a:prstGeom>
          <a:noFill/>
        </p:spPr>
        <p:txBody>
          <a:bodyPr wrap="square" rtlCol="0">
            <a:spAutoFit/>
          </a:bodyPr>
          <a:lstStyle/>
          <a:p>
            <a:pPr algn="ctr"/>
            <a:r>
              <a:rPr lang="en-US" sz="4000" b="1" i="0" dirty="0">
                <a:effectLst/>
                <a:latin typeface="Söhne"/>
              </a:rPr>
              <a:t>Overview</a:t>
            </a:r>
          </a:p>
          <a:p>
            <a:pPr algn="ctr"/>
            <a:endParaRPr lang="en-US" sz="1000" b="0" i="0" dirty="0">
              <a:effectLst/>
              <a:latin typeface="Söhne"/>
            </a:endParaRPr>
          </a:p>
          <a:p>
            <a:pPr algn="just"/>
            <a:r>
              <a:rPr lang="en-US" sz="2200" b="0" i="0" dirty="0">
                <a:effectLst/>
                <a:latin typeface="Söhne"/>
              </a:rPr>
              <a:t>The system is based on the analysis of the driver's eye and mouth movements, which are captured using a camera mounted on the dashboard or steering wheel of the vehicle. The system analyzes the images captured by the camera to determine the eye aspect ratio (EAR) and mouth aspect ratio (MAR) of the driver.</a:t>
            </a:r>
          </a:p>
          <a:p>
            <a:pPr algn="just"/>
            <a:r>
              <a:rPr lang="en-US" sz="2200" b="0" i="0" dirty="0">
                <a:effectLst/>
                <a:latin typeface="Söhne"/>
              </a:rPr>
              <a:t>The EAR is calculated by analyzing the ratio of the distance between the top and bottom eyelids to the distance between the left and right corners of the eye. A lower EAR value indicates that the eyes are closed or partially closed, which could be a sign of driver drowsiness. Similarly, the MAR is calculated by analyzing the ratio of the distance between the upper and lower lips to the distance between the left and right corners of the mouth. A higher MAR value indicates that the mouth is open, which could be a sign of yawning or fatigue.</a:t>
            </a:r>
          </a:p>
        </p:txBody>
      </p:sp>
    </p:spTree>
    <p:extLst>
      <p:ext uri="{BB962C8B-B14F-4D97-AF65-F5344CB8AC3E}">
        <p14:creationId xmlns:p14="http://schemas.microsoft.com/office/powerpoint/2010/main" val="612937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0CABF7-61CE-A6B3-B3FA-BDA884338B47}"/>
              </a:ext>
            </a:extLst>
          </p:cNvPr>
          <p:cNvSpPr txBox="1"/>
          <p:nvPr/>
        </p:nvSpPr>
        <p:spPr>
          <a:xfrm>
            <a:off x="1147483" y="532559"/>
            <a:ext cx="9601200" cy="3693319"/>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Söhne"/>
                <a:ea typeface="+mn-ea"/>
                <a:cs typeface="+mn-cs"/>
              </a:rPr>
              <a:t>Overview</a:t>
            </a:r>
          </a:p>
          <a:p>
            <a:pPr algn="l"/>
            <a:endParaRPr lang="en-US" dirty="0">
              <a:latin typeface="Söhne"/>
            </a:endParaRPr>
          </a:p>
          <a:p>
            <a:pPr algn="just"/>
            <a:r>
              <a:rPr lang="en-US" sz="2200" b="0" i="0" dirty="0">
                <a:effectLst/>
                <a:latin typeface="Söhne"/>
              </a:rPr>
              <a:t>The system uses machine learning algorithms to analyze the EAR and MAR values and identify patterns that indicate driver drowsiness. The system is trained on a dataset of drivers exhibiting different levels of drowsiness, allowing it to accurately detect drowsiness and minimize false positives.</a:t>
            </a:r>
          </a:p>
          <a:p>
            <a:pPr algn="just"/>
            <a:r>
              <a:rPr lang="en-US" sz="2200" b="0" i="0" dirty="0">
                <a:effectLst/>
                <a:latin typeface="Söhne"/>
              </a:rPr>
              <a:t>When the system detects signs of drowsiness, it triggers an alarm to alert the driver to take a break or rest. The alarm can be a sound, a vibration, or a visual cue, such as a warning light on the dashboard. This alert system can help prevent accidents caused by driver fatigue and improve road safety.</a:t>
            </a:r>
          </a:p>
        </p:txBody>
      </p:sp>
      <p:pic>
        <p:nvPicPr>
          <p:cNvPr id="5" name="Picture 4">
            <a:extLst>
              <a:ext uri="{FF2B5EF4-FFF2-40B4-BE49-F238E27FC236}">
                <a16:creationId xmlns:a16="http://schemas.microsoft.com/office/drawing/2014/main" id="{0DA9BE4E-FE30-01C8-C157-002F463167EA}"/>
              </a:ext>
            </a:extLst>
          </p:cNvPr>
          <p:cNvPicPr>
            <a:picLocks noChangeAspect="1"/>
          </p:cNvPicPr>
          <p:nvPr/>
        </p:nvPicPr>
        <p:blipFill>
          <a:blip r:embed="rId2"/>
          <a:stretch>
            <a:fillRect/>
          </a:stretch>
        </p:blipFill>
        <p:spPr>
          <a:xfrm>
            <a:off x="2687452" y="4228823"/>
            <a:ext cx="6924675" cy="1849251"/>
          </a:xfrm>
          <a:prstGeom prst="rect">
            <a:avLst/>
          </a:prstGeom>
        </p:spPr>
      </p:pic>
    </p:spTree>
    <p:extLst>
      <p:ext uri="{BB962C8B-B14F-4D97-AF65-F5344CB8AC3E}">
        <p14:creationId xmlns:p14="http://schemas.microsoft.com/office/powerpoint/2010/main" val="1800638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7C2833-5E30-B597-A45E-3339CEE3FAEA}"/>
              </a:ext>
            </a:extLst>
          </p:cNvPr>
          <p:cNvSpPr txBox="1"/>
          <p:nvPr/>
        </p:nvSpPr>
        <p:spPr>
          <a:xfrm>
            <a:off x="1066800" y="699244"/>
            <a:ext cx="10183906" cy="1969770"/>
          </a:xfrm>
          <a:prstGeom prst="rect">
            <a:avLst/>
          </a:prstGeom>
          <a:noFill/>
        </p:spPr>
        <p:txBody>
          <a:bodyPr wrap="square" rtlCol="0">
            <a:spAutoFit/>
          </a:bodyPr>
          <a:lstStyle/>
          <a:p>
            <a:pPr algn="ctr"/>
            <a:r>
              <a:rPr lang="en-US" sz="3200" b="1" dirty="0">
                <a:latin typeface="Söhne"/>
              </a:rPr>
              <a:t>Algorithms and Methods</a:t>
            </a:r>
            <a:endParaRPr lang="en-US" sz="3200" b="0" i="0" dirty="0">
              <a:effectLst/>
              <a:latin typeface="Söhne"/>
            </a:endParaRPr>
          </a:p>
          <a:p>
            <a:pPr algn="just"/>
            <a:r>
              <a:rPr lang="en-US" b="0" i="0" dirty="0">
                <a:effectLst/>
                <a:latin typeface="Söhne"/>
              </a:rPr>
              <a:t>Machine Learning Algorithms: These algorithms are used to analyze the EAR and MAR values and identify patterns that indicate driver drowsiness. Facial landmark marking involves identifying and tracking specific points on the face, such as the eyes, nose, and mouth, to detect and analyze the driver's facial movements. These points are usually identified using feature detection techniques such as the Scale-Invariant Feature Transform (SIFT) algorithm or the Speeded Up Robust Features (SURF) algorithm.</a:t>
            </a:r>
          </a:p>
        </p:txBody>
      </p:sp>
      <p:pic>
        <p:nvPicPr>
          <p:cNvPr id="4" name="Picture 3">
            <a:extLst>
              <a:ext uri="{FF2B5EF4-FFF2-40B4-BE49-F238E27FC236}">
                <a16:creationId xmlns:a16="http://schemas.microsoft.com/office/drawing/2014/main" id="{5727E7BF-F16D-58AE-924C-20F260CBC081}"/>
              </a:ext>
            </a:extLst>
          </p:cNvPr>
          <p:cNvPicPr>
            <a:picLocks noChangeAspect="1"/>
          </p:cNvPicPr>
          <p:nvPr/>
        </p:nvPicPr>
        <p:blipFill>
          <a:blip r:embed="rId2"/>
          <a:stretch>
            <a:fillRect/>
          </a:stretch>
        </p:blipFill>
        <p:spPr>
          <a:xfrm>
            <a:off x="3030073" y="2657784"/>
            <a:ext cx="6418728" cy="3456145"/>
          </a:xfrm>
          <a:prstGeom prst="rect">
            <a:avLst/>
          </a:prstGeom>
        </p:spPr>
      </p:pic>
    </p:spTree>
    <p:extLst>
      <p:ext uri="{BB962C8B-B14F-4D97-AF65-F5344CB8AC3E}">
        <p14:creationId xmlns:p14="http://schemas.microsoft.com/office/powerpoint/2010/main" val="4267242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7C2833-5E30-B597-A45E-3339CEE3FAEA}"/>
              </a:ext>
            </a:extLst>
          </p:cNvPr>
          <p:cNvSpPr txBox="1"/>
          <p:nvPr/>
        </p:nvSpPr>
        <p:spPr>
          <a:xfrm>
            <a:off x="896471" y="735104"/>
            <a:ext cx="10354235" cy="4462760"/>
          </a:xfrm>
          <a:prstGeom prst="rect">
            <a:avLst/>
          </a:prstGeom>
          <a:noFill/>
        </p:spPr>
        <p:txBody>
          <a:bodyPr wrap="square" rtlCol="0">
            <a:spAutoFit/>
          </a:bodyPr>
          <a:lstStyle/>
          <a:p>
            <a:pPr algn="ctr"/>
            <a:r>
              <a:rPr lang="en-US" sz="3200" b="1" dirty="0">
                <a:latin typeface="Söhne"/>
              </a:rPr>
              <a:t>Algorithms and Methods</a:t>
            </a:r>
          </a:p>
          <a:p>
            <a:pPr algn="just"/>
            <a:r>
              <a:rPr lang="en-US" dirty="0">
                <a:latin typeface="Söhne"/>
              </a:rPr>
              <a:t>T</a:t>
            </a:r>
            <a:r>
              <a:rPr lang="en-US" b="0" i="0" dirty="0">
                <a:effectLst/>
                <a:latin typeface="Söhne"/>
              </a:rPr>
              <a:t>he algorithms and models used in a real-time driver drowsiness detection system to analyze sensor data and determine driver alertness levels:</a:t>
            </a:r>
          </a:p>
          <a:p>
            <a:pPr algn="just">
              <a:buFont typeface="+mj-lt"/>
              <a:buAutoNum type="arabicPeriod"/>
            </a:pPr>
            <a:r>
              <a:rPr lang="en-US" b="0" i="0" dirty="0">
                <a:effectLst/>
                <a:latin typeface="Söhne"/>
              </a:rPr>
              <a:t>Eye Aspect Ratio (EAR) Algorithm: This algorithm calculates the EAR value based on the ratio of the distance between the top and bottom eyelids to the distance between the left and right corners of the eye. A lower EAR value indicates that the eyes are closed or partially closed, which could be a sign of driver drowsiness.</a:t>
            </a:r>
          </a:p>
          <a:p>
            <a:pPr algn="l"/>
            <a:endParaRPr lang="en-US" b="0" i="0" dirty="0">
              <a:effectLst/>
              <a:latin typeface="Söhne"/>
            </a:endParaRPr>
          </a:p>
          <a:p>
            <a:pPr algn="l"/>
            <a:endParaRPr lang="en-US" dirty="0">
              <a:latin typeface="Söhne"/>
            </a:endParaRPr>
          </a:p>
          <a:p>
            <a:pPr algn="l"/>
            <a:endParaRPr lang="en-US" b="0" i="0" dirty="0">
              <a:effectLst/>
              <a:latin typeface="Söhne"/>
            </a:endParaRPr>
          </a:p>
          <a:p>
            <a:pPr algn="l"/>
            <a:endParaRPr lang="en-US" b="0" i="0" dirty="0">
              <a:effectLst/>
              <a:latin typeface="Söhne"/>
            </a:endParaRPr>
          </a:p>
          <a:p>
            <a:pPr algn="l"/>
            <a:endParaRPr lang="en-US" b="0" i="0" dirty="0">
              <a:effectLst/>
              <a:latin typeface="Söhne"/>
            </a:endParaRPr>
          </a:p>
          <a:p>
            <a:pPr algn="just"/>
            <a:r>
              <a:rPr lang="en-US" b="0" i="0" dirty="0">
                <a:effectLst/>
                <a:latin typeface="Söhne"/>
              </a:rPr>
              <a:t>2.Mouth Aspect Ratio (MAR) Algorithm: This algorithm calculates the MAR value based on the ratio of the distance between the upper and lower lips to the distance between the left and right corners of the mouth. A higher MAR value indicates that the mouth is open, which could be a sign of yawning or fatigue.</a:t>
            </a:r>
          </a:p>
          <a:p>
            <a:pPr algn="l"/>
            <a:endParaRPr lang="en-US" b="0" i="0" dirty="0">
              <a:effectLst/>
              <a:latin typeface="Söhne"/>
            </a:endParaRPr>
          </a:p>
        </p:txBody>
      </p:sp>
      <p:pic>
        <p:nvPicPr>
          <p:cNvPr id="4" name="Picture 3">
            <a:extLst>
              <a:ext uri="{FF2B5EF4-FFF2-40B4-BE49-F238E27FC236}">
                <a16:creationId xmlns:a16="http://schemas.microsoft.com/office/drawing/2014/main" id="{42F61A7E-8158-C724-761C-1267FA73B3BB}"/>
              </a:ext>
            </a:extLst>
          </p:cNvPr>
          <p:cNvPicPr>
            <a:picLocks noChangeAspect="1"/>
          </p:cNvPicPr>
          <p:nvPr/>
        </p:nvPicPr>
        <p:blipFill>
          <a:blip r:embed="rId2"/>
          <a:stretch>
            <a:fillRect/>
          </a:stretch>
        </p:blipFill>
        <p:spPr>
          <a:xfrm>
            <a:off x="4711014" y="2635623"/>
            <a:ext cx="2756584" cy="1326780"/>
          </a:xfrm>
          <a:prstGeom prst="rect">
            <a:avLst/>
          </a:prstGeom>
        </p:spPr>
      </p:pic>
      <p:pic>
        <p:nvPicPr>
          <p:cNvPr id="1026" name="Picture 2" descr="Computer vision-based approach to detect fatigue driving and face mask for  edge computing device - ScienceDirect">
            <a:extLst>
              <a:ext uri="{FF2B5EF4-FFF2-40B4-BE49-F238E27FC236}">
                <a16:creationId xmlns:a16="http://schemas.microsoft.com/office/drawing/2014/main" id="{833AAD38-CE9D-DB48-2C2A-0F53A035DE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6403" y="4823017"/>
            <a:ext cx="2941264" cy="1353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895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99A416-DEBB-BBB4-74D2-2E9EB40D670C}"/>
              </a:ext>
            </a:extLst>
          </p:cNvPr>
          <p:cNvPicPr>
            <a:picLocks noChangeAspect="1"/>
          </p:cNvPicPr>
          <p:nvPr/>
        </p:nvPicPr>
        <p:blipFill>
          <a:blip r:embed="rId2">
            <a:lum bright="-5000" contrast="18000"/>
          </a:blip>
          <a:stretch>
            <a:fillRect/>
          </a:stretch>
        </p:blipFill>
        <p:spPr>
          <a:xfrm>
            <a:off x="2069726" y="1330138"/>
            <a:ext cx="7942730" cy="4679867"/>
          </a:xfrm>
          <a:prstGeom prst="rect">
            <a:avLst/>
          </a:prstGeom>
        </p:spPr>
      </p:pic>
      <p:sp>
        <p:nvSpPr>
          <p:cNvPr id="6" name="TextBox 5">
            <a:extLst>
              <a:ext uri="{FF2B5EF4-FFF2-40B4-BE49-F238E27FC236}">
                <a16:creationId xmlns:a16="http://schemas.microsoft.com/office/drawing/2014/main" id="{5A683415-A719-3EC4-827B-93A98D7DBA36}"/>
              </a:ext>
            </a:extLst>
          </p:cNvPr>
          <p:cNvSpPr txBox="1"/>
          <p:nvPr/>
        </p:nvSpPr>
        <p:spPr>
          <a:xfrm>
            <a:off x="2958353" y="735106"/>
            <a:ext cx="6203576" cy="584775"/>
          </a:xfrm>
          <a:prstGeom prst="rect">
            <a:avLst/>
          </a:prstGeom>
          <a:noFill/>
        </p:spPr>
        <p:txBody>
          <a:bodyPr wrap="square" rtlCol="0">
            <a:spAutoFit/>
          </a:bodyPr>
          <a:lstStyle/>
          <a:p>
            <a:pPr algn="ctr"/>
            <a:r>
              <a:rPr lang="en-IN" sz="3200" b="1" dirty="0"/>
              <a:t>Block Diagram</a:t>
            </a:r>
          </a:p>
        </p:txBody>
      </p:sp>
    </p:spTree>
    <p:extLst>
      <p:ext uri="{BB962C8B-B14F-4D97-AF65-F5344CB8AC3E}">
        <p14:creationId xmlns:p14="http://schemas.microsoft.com/office/powerpoint/2010/main" val="2989780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52ECC7-CA09-876E-DE4F-19AC0C69D475}"/>
              </a:ext>
            </a:extLst>
          </p:cNvPr>
          <p:cNvSpPr txBox="1"/>
          <p:nvPr/>
        </p:nvSpPr>
        <p:spPr>
          <a:xfrm>
            <a:off x="4533899" y="742950"/>
            <a:ext cx="3095626" cy="646331"/>
          </a:xfrm>
          <a:prstGeom prst="rect">
            <a:avLst/>
          </a:prstGeom>
          <a:noFill/>
        </p:spPr>
        <p:txBody>
          <a:bodyPr wrap="square" rtlCol="0">
            <a:spAutoFit/>
          </a:bodyPr>
          <a:lstStyle/>
          <a:p>
            <a:pPr algn="ctr"/>
            <a:r>
              <a:rPr lang="en-IN" sz="3600" b="1" dirty="0"/>
              <a:t>Results</a:t>
            </a:r>
          </a:p>
        </p:txBody>
      </p:sp>
      <p:pic>
        <p:nvPicPr>
          <p:cNvPr id="8" name="Picture 7">
            <a:extLst>
              <a:ext uri="{FF2B5EF4-FFF2-40B4-BE49-F238E27FC236}">
                <a16:creationId xmlns:a16="http://schemas.microsoft.com/office/drawing/2014/main" id="{C6BF39D2-127E-2D8A-116C-3EE26BFD3DFB}"/>
              </a:ext>
            </a:extLst>
          </p:cNvPr>
          <p:cNvPicPr>
            <a:picLocks noChangeAspect="1"/>
          </p:cNvPicPr>
          <p:nvPr/>
        </p:nvPicPr>
        <p:blipFill>
          <a:blip r:embed="rId2"/>
          <a:stretch>
            <a:fillRect/>
          </a:stretch>
        </p:blipFill>
        <p:spPr>
          <a:xfrm>
            <a:off x="1133193" y="1588152"/>
            <a:ext cx="4833938" cy="4124325"/>
          </a:xfrm>
          <a:prstGeom prst="rect">
            <a:avLst/>
          </a:prstGeom>
        </p:spPr>
      </p:pic>
      <p:pic>
        <p:nvPicPr>
          <p:cNvPr id="4" name="Picture 3">
            <a:extLst>
              <a:ext uri="{FF2B5EF4-FFF2-40B4-BE49-F238E27FC236}">
                <a16:creationId xmlns:a16="http://schemas.microsoft.com/office/drawing/2014/main" id="{5C3F7B7A-B698-BA83-4F67-59882FB0E3F1}"/>
              </a:ext>
            </a:extLst>
          </p:cNvPr>
          <p:cNvPicPr>
            <a:picLocks noChangeAspect="1"/>
          </p:cNvPicPr>
          <p:nvPr/>
        </p:nvPicPr>
        <p:blipFill>
          <a:blip r:embed="rId3"/>
          <a:stretch>
            <a:fillRect/>
          </a:stretch>
        </p:blipFill>
        <p:spPr>
          <a:xfrm>
            <a:off x="6418583" y="1588152"/>
            <a:ext cx="4640224" cy="4124325"/>
          </a:xfrm>
          <a:prstGeom prst="rect">
            <a:avLst/>
          </a:prstGeom>
        </p:spPr>
      </p:pic>
    </p:spTree>
    <p:extLst>
      <p:ext uri="{BB962C8B-B14F-4D97-AF65-F5344CB8AC3E}">
        <p14:creationId xmlns:p14="http://schemas.microsoft.com/office/powerpoint/2010/main" val="667269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52ECC7-CA09-876E-DE4F-19AC0C69D475}"/>
              </a:ext>
            </a:extLst>
          </p:cNvPr>
          <p:cNvSpPr txBox="1"/>
          <p:nvPr/>
        </p:nvSpPr>
        <p:spPr>
          <a:xfrm>
            <a:off x="4533899" y="742950"/>
            <a:ext cx="3095626" cy="646331"/>
          </a:xfrm>
          <a:prstGeom prst="rect">
            <a:avLst/>
          </a:prstGeom>
          <a:noFill/>
        </p:spPr>
        <p:txBody>
          <a:bodyPr wrap="square" rtlCol="0">
            <a:spAutoFit/>
          </a:bodyPr>
          <a:lstStyle/>
          <a:p>
            <a:pPr algn="ctr"/>
            <a:r>
              <a:rPr lang="en-IN" sz="3600" b="1" dirty="0"/>
              <a:t>Results</a:t>
            </a:r>
          </a:p>
        </p:txBody>
      </p:sp>
      <p:pic>
        <p:nvPicPr>
          <p:cNvPr id="5" name="Picture 4">
            <a:extLst>
              <a:ext uri="{FF2B5EF4-FFF2-40B4-BE49-F238E27FC236}">
                <a16:creationId xmlns:a16="http://schemas.microsoft.com/office/drawing/2014/main" id="{5CD38C4C-8679-E16A-BE0E-302B3B4E6CB2}"/>
              </a:ext>
            </a:extLst>
          </p:cNvPr>
          <p:cNvPicPr>
            <a:picLocks noChangeAspect="1"/>
          </p:cNvPicPr>
          <p:nvPr/>
        </p:nvPicPr>
        <p:blipFill>
          <a:blip r:embed="rId2"/>
          <a:stretch>
            <a:fillRect/>
          </a:stretch>
        </p:blipFill>
        <p:spPr>
          <a:xfrm>
            <a:off x="1301745" y="1779126"/>
            <a:ext cx="4358132" cy="4075747"/>
          </a:xfrm>
          <a:prstGeom prst="rect">
            <a:avLst/>
          </a:prstGeom>
        </p:spPr>
      </p:pic>
      <p:pic>
        <p:nvPicPr>
          <p:cNvPr id="7" name="Picture 6">
            <a:extLst>
              <a:ext uri="{FF2B5EF4-FFF2-40B4-BE49-F238E27FC236}">
                <a16:creationId xmlns:a16="http://schemas.microsoft.com/office/drawing/2014/main" id="{EE5A2960-D623-AAE7-6E19-DDBCBFA4F866}"/>
              </a:ext>
            </a:extLst>
          </p:cNvPr>
          <p:cNvPicPr>
            <a:picLocks noChangeAspect="1"/>
          </p:cNvPicPr>
          <p:nvPr/>
        </p:nvPicPr>
        <p:blipFill>
          <a:blip r:embed="rId3"/>
          <a:stretch>
            <a:fillRect/>
          </a:stretch>
        </p:blipFill>
        <p:spPr>
          <a:xfrm>
            <a:off x="6532125" y="1779125"/>
            <a:ext cx="4482353" cy="4075747"/>
          </a:xfrm>
          <a:prstGeom prst="rect">
            <a:avLst/>
          </a:prstGeom>
        </p:spPr>
      </p:pic>
    </p:spTree>
    <p:extLst>
      <p:ext uri="{BB962C8B-B14F-4D97-AF65-F5344CB8AC3E}">
        <p14:creationId xmlns:p14="http://schemas.microsoft.com/office/powerpoint/2010/main" val="258714306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264</TotalTime>
  <Words>1582</Words>
  <Application>Microsoft Office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Garamond</vt:lpstr>
      <vt:lpstr>Söhne</vt:lpstr>
      <vt:lpstr>Organic</vt:lpstr>
      <vt:lpstr>Real Time Driver Drowsiness Detection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Driver Drowsiness Detection System</dc:title>
  <dc:creator>Jay Kushwaha</dc:creator>
  <cp:lastModifiedBy>Jay Kushwaha</cp:lastModifiedBy>
  <cp:revision>2</cp:revision>
  <dcterms:created xsi:type="dcterms:W3CDTF">2023-04-19T00:55:25Z</dcterms:created>
  <dcterms:modified xsi:type="dcterms:W3CDTF">2023-04-19T22:44:02Z</dcterms:modified>
</cp:coreProperties>
</file>