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8" r:id="rId3"/>
    <p:sldId id="445" r:id="rId4"/>
    <p:sldId id="444" r:id="rId5"/>
    <p:sldId id="447" r:id="rId6"/>
    <p:sldId id="446" r:id="rId7"/>
    <p:sldId id="448" r:id="rId8"/>
    <p:sldId id="450" r:id="rId9"/>
    <p:sldId id="449" r:id="rId10"/>
    <p:sldId id="443" r:id="rId11"/>
    <p:sldId id="452" r:id="rId12"/>
    <p:sldId id="451" r:id="rId1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anie Dee" initials="MD" lastIdx="3" clrIdx="0">
    <p:extLst>
      <p:ext uri="{19B8F6BF-5375-455C-9EA6-DF929625EA0E}">
        <p15:presenceInfo xmlns:p15="http://schemas.microsoft.com/office/powerpoint/2012/main" userId="f1f676bd50f64375" providerId="Windows Live"/>
      </p:ext>
    </p:extLst>
  </p:cmAuthor>
  <p:cmAuthor id="2" name="Carl Dussault" initials="CD" lastIdx="8" clrIdx="1">
    <p:extLst>
      <p:ext uri="{19B8F6BF-5375-455C-9EA6-DF929625EA0E}">
        <p15:presenceInfo xmlns:p15="http://schemas.microsoft.com/office/powerpoint/2012/main" userId="3538eeaead9616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572"/>
    <a:srgbClr val="FF3300"/>
    <a:srgbClr val="595959"/>
    <a:srgbClr val="FF9900"/>
    <a:srgbClr val="99FF99"/>
    <a:srgbClr val="CCFF99"/>
    <a:srgbClr val="CCFF33"/>
    <a:srgbClr val="FF6600"/>
    <a:srgbClr val="FFFF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0" autoAdjust="0"/>
    <p:restoredTop sz="95088" autoAdjust="0"/>
  </p:normalViewPr>
  <p:slideViewPr>
    <p:cSldViewPr snapToGrid="0">
      <p:cViewPr varScale="1">
        <p:scale>
          <a:sx n="110" d="100"/>
          <a:sy n="110" d="100"/>
        </p:scale>
        <p:origin x="18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C044A73-7DF2-4BE1-B866-7A3D71333E5E}" type="datetimeFigureOut">
              <a:rPr lang="en-CA" smtClean="0"/>
              <a:t>2020-07-13</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9688F5-EE26-4FC2-A712-24CB14AE8397}" type="slidenum">
              <a:rPr lang="en-CA" smtClean="0"/>
              <a:t>‹#›</a:t>
            </a:fld>
            <a:endParaRPr lang="en-CA"/>
          </a:p>
        </p:txBody>
      </p:sp>
    </p:spTree>
    <p:extLst>
      <p:ext uri="{BB962C8B-B14F-4D97-AF65-F5344CB8AC3E}">
        <p14:creationId xmlns:p14="http://schemas.microsoft.com/office/powerpoint/2010/main" val="241352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3</a:t>
            </a:fld>
            <a:endParaRPr lang="en-CA"/>
          </a:p>
        </p:txBody>
      </p:sp>
    </p:spTree>
    <p:extLst>
      <p:ext uri="{BB962C8B-B14F-4D97-AF65-F5344CB8AC3E}">
        <p14:creationId xmlns:p14="http://schemas.microsoft.com/office/powerpoint/2010/main" val="410799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12</a:t>
            </a:fld>
            <a:endParaRPr lang="en-CA"/>
          </a:p>
        </p:txBody>
      </p:sp>
    </p:spTree>
    <p:extLst>
      <p:ext uri="{BB962C8B-B14F-4D97-AF65-F5344CB8AC3E}">
        <p14:creationId xmlns:p14="http://schemas.microsoft.com/office/powerpoint/2010/main" val="6766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4</a:t>
            </a:fld>
            <a:endParaRPr lang="en-CA"/>
          </a:p>
        </p:txBody>
      </p:sp>
    </p:spTree>
    <p:extLst>
      <p:ext uri="{BB962C8B-B14F-4D97-AF65-F5344CB8AC3E}">
        <p14:creationId xmlns:p14="http://schemas.microsoft.com/office/powerpoint/2010/main" val="321273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5</a:t>
            </a:fld>
            <a:endParaRPr lang="en-CA"/>
          </a:p>
        </p:txBody>
      </p:sp>
    </p:spTree>
    <p:extLst>
      <p:ext uri="{BB962C8B-B14F-4D97-AF65-F5344CB8AC3E}">
        <p14:creationId xmlns:p14="http://schemas.microsoft.com/office/powerpoint/2010/main" val="208761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6</a:t>
            </a:fld>
            <a:endParaRPr lang="en-CA"/>
          </a:p>
        </p:txBody>
      </p:sp>
    </p:spTree>
    <p:extLst>
      <p:ext uri="{BB962C8B-B14F-4D97-AF65-F5344CB8AC3E}">
        <p14:creationId xmlns:p14="http://schemas.microsoft.com/office/powerpoint/2010/main" val="33402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7</a:t>
            </a:fld>
            <a:endParaRPr lang="en-CA"/>
          </a:p>
        </p:txBody>
      </p:sp>
    </p:spTree>
    <p:extLst>
      <p:ext uri="{BB962C8B-B14F-4D97-AF65-F5344CB8AC3E}">
        <p14:creationId xmlns:p14="http://schemas.microsoft.com/office/powerpoint/2010/main" val="157851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8</a:t>
            </a:fld>
            <a:endParaRPr lang="en-CA"/>
          </a:p>
        </p:txBody>
      </p:sp>
    </p:spTree>
    <p:extLst>
      <p:ext uri="{BB962C8B-B14F-4D97-AF65-F5344CB8AC3E}">
        <p14:creationId xmlns:p14="http://schemas.microsoft.com/office/powerpoint/2010/main" val="187997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9</a:t>
            </a:fld>
            <a:endParaRPr lang="en-CA"/>
          </a:p>
        </p:txBody>
      </p:sp>
    </p:spTree>
    <p:extLst>
      <p:ext uri="{BB962C8B-B14F-4D97-AF65-F5344CB8AC3E}">
        <p14:creationId xmlns:p14="http://schemas.microsoft.com/office/powerpoint/2010/main" val="974335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10</a:t>
            </a:fld>
            <a:endParaRPr lang="en-CA"/>
          </a:p>
        </p:txBody>
      </p:sp>
    </p:spTree>
    <p:extLst>
      <p:ext uri="{BB962C8B-B14F-4D97-AF65-F5344CB8AC3E}">
        <p14:creationId xmlns:p14="http://schemas.microsoft.com/office/powerpoint/2010/main" val="113369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Poursuivons ave un survol de notre méthodologie. Ici, nous restons en surface, mais plus de détails sont présents dans les annexes. </a:t>
            </a:r>
          </a:p>
          <a:p>
            <a:r>
              <a:rPr lang="fr-CA" dirty="0"/>
              <a:t>La première étape c’est la collecte de données. Essentiellement, ce sont les même variables classifié comme fondamental, macroéconomique ou technique, mais maintenant avec un collecte quotidienne. Notre objectif c’est d’avoir une vue holistique des données de marchés. </a:t>
            </a:r>
          </a:p>
          <a:p>
            <a:endParaRPr lang="fr-CA" dirty="0"/>
          </a:p>
          <a:p>
            <a:r>
              <a:rPr lang="fr-CA" dirty="0"/>
              <a:t>Par la suite, nous effectuons la modélisation de l’alpha et de la volatilité de celui-ci à l’aide de méthode algorithmique par arbre nommé gradient </a:t>
            </a:r>
            <a:r>
              <a:rPr lang="fr-CA" dirty="0" err="1"/>
              <a:t>boosted</a:t>
            </a:r>
            <a:r>
              <a:rPr lang="fr-CA" dirty="0"/>
              <a:t> </a:t>
            </a:r>
            <a:r>
              <a:rPr lang="fr-CA" dirty="0" err="1"/>
              <a:t>trees</a:t>
            </a:r>
            <a:r>
              <a:rPr lang="fr-CA" dirty="0"/>
              <a:t>. Auparavant, seulement l’alpha était modéliser. Pour bien visualiser l’évolution, à l’automne on se concentrait à faire la distinction entre les alpha (donc les courge rouges et vertes), mais maintenant nous incluons la mesure de volatilité, donc ça nous permet de comparé les courbes vertes et bleu. Cette élément est crucial pour l’étape de construction de portefeuille, car ça nous permet de contrôler pour ne pas avoir un portefeuille composé de bon alpha combiné avec un grande volatilité. </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Dont </a:t>
            </a:r>
            <a:r>
              <a:rPr lang="fr-CA" dirty="0" err="1"/>
              <a:t>forget</a:t>
            </a:r>
            <a:r>
              <a:rPr lang="fr-CA" dirty="0"/>
              <a:t> to pause</a:t>
            </a:r>
            <a:endParaRPr lang="en-CA" dirty="0"/>
          </a:p>
          <a:p>
            <a:endParaRPr lang="fr-CA" dirty="0"/>
          </a:p>
          <a:p>
            <a:endParaRPr lang="fr-CA" dirty="0"/>
          </a:p>
          <a:p>
            <a:r>
              <a:rPr lang="fr-CA" dirty="0"/>
              <a:t>Dans notre processus d’optimisation, nous cherchons à maximiser l’alpha espéré qui est sujet à une erreur de réplication (la volatilité), ainsi qu’a des contraintes de politique d’investissement, beta ou facteur de risque comme une exposition au facteur valeur. </a:t>
            </a:r>
          </a:p>
          <a:p>
            <a:endParaRPr lang="fr-CA" dirty="0"/>
          </a:p>
          <a:p>
            <a:r>
              <a:rPr lang="fr-CA" dirty="0"/>
              <a:t>Pour terminer, pour s’assurer qu’on minimise le plus les biais de sélection et d’avoir une robustesse sur des nouvelles données, on établit quelles sont les meilleures paramètres d’apprentissage durant la période d’entraînement entre 2004 et 2014 et on les fixes à la fin 2014, par la suite on évalue le portefeuille créer, ce qui est une représentation réaliste des rendements qu’on vous présentera. </a:t>
            </a:r>
          </a:p>
        </p:txBody>
      </p:sp>
      <p:sp>
        <p:nvSpPr>
          <p:cNvPr id="4" name="Slide Number Placeholder 3"/>
          <p:cNvSpPr>
            <a:spLocks noGrp="1"/>
          </p:cNvSpPr>
          <p:nvPr>
            <p:ph type="sldNum" sz="quarter" idx="5"/>
          </p:nvPr>
        </p:nvSpPr>
        <p:spPr/>
        <p:txBody>
          <a:bodyPr/>
          <a:lstStyle/>
          <a:p>
            <a:fld id="{639688F5-EE26-4FC2-A712-24CB14AE8397}" type="slidenum">
              <a:rPr lang="en-CA" smtClean="0"/>
              <a:t>11</a:t>
            </a:fld>
            <a:endParaRPr lang="en-CA"/>
          </a:p>
        </p:txBody>
      </p:sp>
    </p:spTree>
    <p:extLst>
      <p:ext uri="{BB962C8B-B14F-4D97-AF65-F5344CB8AC3E}">
        <p14:creationId xmlns:p14="http://schemas.microsoft.com/office/powerpoint/2010/main" val="163557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133519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55546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20709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30B73-6DC8-4E42-84AC-14F799BA0D0E}" type="datetimeFigureOut">
              <a:rPr lang="en-CA" smtClean="0"/>
              <a:t>2020-07-13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28717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30B73-6DC8-4E42-84AC-14F799BA0D0E}" type="datetimeFigureOut">
              <a:rPr lang="en-CA" smtClean="0"/>
              <a:t>2020-07-13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03002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30B73-6DC8-4E42-84AC-14F799BA0D0E}" type="datetimeFigureOut">
              <a:rPr lang="en-CA" smtClean="0"/>
              <a:t>2020-07-13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66403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30B73-6DC8-4E42-84AC-14F799BA0D0E}" type="datetimeFigureOut">
              <a:rPr lang="en-CA" smtClean="0"/>
              <a:t>2020-07-13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64131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30B73-6DC8-4E42-84AC-14F799BA0D0E}" type="datetimeFigureOut">
              <a:rPr lang="en-CA" smtClean="0"/>
              <a:t>2020-07-13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128838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30B73-6DC8-4E42-84AC-14F799BA0D0E}" type="datetimeFigureOut">
              <a:rPr lang="en-CA" smtClean="0"/>
              <a:t>2020-07-13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90698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630B73-6DC8-4E42-84AC-14F799BA0D0E}" type="datetimeFigureOut">
              <a:rPr lang="en-CA" smtClean="0"/>
              <a:t>2020-07-13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204470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630B73-6DC8-4E42-84AC-14F799BA0D0E}" type="datetimeFigureOut">
              <a:rPr lang="en-CA" smtClean="0"/>
              <a:t>2020-07-13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F2F176-31C6-47A3-A156-EEB678E90E74}" type="slidenum">
              <a:rPr lang="en-CA" smtClean="0"/>
              <a:t>‹#›</a:t>
            </a:fld>
            <a:endParaRPr lang="en-CA"/>
          </a:p>
        </p:txBody>
      </p:sp>
    </p:spTree>
    <p:extLst>
      <p:ext uri="{BB962C8B-B14F-4D97-AF65-F5344CB8AC3E}">
        <p14:creationId xmlns:p14="http://schemas.microsoft.com/office/powerpoint/2010/main" val="360635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30B73-6DC8-4E42-84AC-14F799BA0D0E}" type="datetimeFigureOut">
              <a:rPr lang="en-CA" smtClean="0"/>
              <a:t>2020-07-13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2F176-31C6-47A3-A156-EEB678E90E74}" type="slidenum">
              <a:rPr lang="en-CA" smtClean="0"/>
              <a:t>‹#›</a:t>
            </a:fld>
            <a:endParaRPr lang="en-CA"/>
          </a:p>
        </p:txBody>
      </p:sp>
    </p:spTree>
    <p:extLst>
      <p:ext uri="{BB962C8B-B14F-4D97-AF65-F5344CB8AC3E}">
        <p14:creationId xmlns:p14="http://schemas.microsoft.com/office/powerpoint/2010/main" val="1338881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8.xml"/><Relationship Id="rId7" Type="http://schemas.openxmlformats.org/officeDocument/2006/relationships/notesSlide" Target="../notesSlides/notesSlide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3.xml"/><Relationship Id="rId7" Type="http://schemas.openxmlformats.org/officeDocument/2006/relationships/notesSlide" Target="../notesSlides/notesSlide9.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8.xml"/><Relationship Id="rId7" Type="http://schemas.openxmlformats.org/officeDocument/2006/relationships/notesSlide" Target="../notesSlides/notesSlide10.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notesSlide" Target="../notesSlides/notesSlide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10" Type="http://schemas.openxmlformats.org/officeDocument/2006/relationships/image" Target="../media/image4.png"/><Relationship Id="rId4" Type="http://schemas.openxmlformats.org/officeDocument/2006/relationships/tags" Target="../tags/tag1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xml"/><Relationship Id="rId7" Type="http://schemas.openxmlformats.org/officeDocument/2006/relationships/notesSlide" Target="../notesSlides/notesSlide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image" Target="../media/image6.gif"/><Relationship Id="rId4" Type="http://schemas.openxmlformats.org/officeDocument/2006/relationships/tags" Target="../tags/tag19.xml"/><Relationship Id="rId9" Type="http://schemas.openxmlformats.org/officeDocument/2006/relationships/image" Target="../media/image5.gif"/></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3.xml"/><Relationship Id="rId7" Type="http://schemas.openxmlformats.org/officeDocument/2006/relationships/notesSlide" Target="../notesSlides/notesSlide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8.xml"/><Relationship Id="rId7" Type="http://schemas.openxmlformats.org/officeDocument/2006/relationships/notesSlide" Target="../notesSlides/notesSlide4.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png"/><Relationship Id="rId3" Type="http://schemas.openxmlformats.org/officeDocument/2006/relationships/tags" Target="../tags/tag33.xml"/><Relationship Id="rId7" Type="http://schemas.openxmlformats.org/officeDocument/2006/relationships/notesSlide" Target="../notesSlides/notesSlide5.xml"/><Relationship Id="rId12" Type="http://schemas.openxmlformats.org/officeDocument/2006/relationships/image" Target="../media/image11.svg"/><Relationship Id="rId2" Type="http://schemas.openxmlformats.org/officeDocument/2006/relationships/tags" Target="../tags/tag32.xml"/><Relationship Id="rId16" Type="http://schemas.openxmlformats.org/officeDocument/2006/relationships/image" Target="../media/image15.svg"/><Relationship Id="rId1" Type="http://schemas.openxmlformats.org/officeDocument/2006/relationships/tags" Target="../tags/tag31.xml"/><Relationship Id="rId6" Type="http://schemas.openxmlformats.org/officeDocument/2006/relationships/slideLayout" Target="../slideLayouts/slideLayout2.xml"/><Relationship Id="rId11" Type="http://schemas.openxmlformats.org/officeDocument/2006/relationships/image" Target="../media/image10.png"/><Relationship Id="rId5" Type="http://schemas.openxmlformats.org/officeDocument/2006/relationships/tags" Target="../tags/tag35.xml"/><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tags" Target="../tags/tag34.xml"/><Relationship Id="rId9" Type="http://schemas.openxmlformats.org/officeDocument/2006/relationships/image" Target="../media/image8.png"/><Relationship Id="rId1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8.xml"/><Relationship Id="rId7" Type="http://schemas.openxmlformats.org/officeDocument/2006/relationships/notesSlide" Target="../notesSlides/notesSlide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10" Type="http://schemas.openxmlformats.org/officeDocument/2006/relationships/image" Target="../media/image17.svg"/><Relationship Id="rId4" Type="http://schemas.openxmlformats.org/officeDocument/2006/relationships/tags" Target="../tags/tag39.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3.xml"/><Relationship Id="rId7" Type="http://schemas.openxmlformats.org/officeDocument/2006/relationships/notesSlide" Target="../notesSlides/notesSlide7.xml"/><Relationship Id="rId12" Type="http://schemas.openxmlformats.org/officeDocument/2006/relationships/image" Target="../media/image21.sv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11" Type="http://schemas.openxmlformats.org/officeDocument/2006/relationships/image" Target="../media/image20.png"/><Relationship Id="rId5" Type="http://schemas.openxmlformats.org/officeDocument/2006/relationships/tags" Target="../tags/tag45.xml"/><Relationship Id="rId10" Type="http://schemas.openxmlformats.org/officeDocument/2006/relationships/image" Target="../media/image19.svg"/><Relationship Id="rId4" Type="http://schemas.openxmlformats.org/officeDocument/2006/relationships/tags" Target="../tags/tag44.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1235F-1D5A-488E-861A-5B857FCFD190}"/>
              </a:ext>
            </a:extLst>
          </p:cNvPr>
          <p:cNvSpPr/>
          <p:nvPr>
            <p:custDataLst>
              <p:tags r:id="rId1"/>
            </p:custDataLst>
          </p:nvPr>
        </p:nvSpPr>
        <p:spPr>
          <a:xfrm>
            <a:off x="275208" y="275208"/>
            <a:ext cx="8593584" cy="6312023"/>
          </a:xfrm>
          <a:prstGeom prst="rect">
            <a:avLst/>
          </a:prstGeom>
          <a:noFill/>
          <a:ln w="9525">
            <a:solidFill>
              <a:srgbClr val="033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Content Placeholder 2">
            <a:extLst>
              <a:ext uri="{FF2B5EF4-FFF2-40B4-BE49-F238E27FC236}">
                <a16:creationId xmlns:a16="http://schemas.microsoft.com/office/drawing/2014/main" id="{F62800DB-169A-4587-B4FA-ECCB2B6DFAC0}"/>
              </a:ext>
            </a:extLst>
          </p:cNvPr>
          <p:cNvSpPr txBox="1">
            <a:spLocks/>
          </p:cNvSpPr>
          <p:nvPr>
            <p:custDataLst>
              <p:tags r:id="rId2"/>
            </p:custDataLst>
          </p:nvPr>
        </p:nvSpPr>
        <p:spPr>
          <a:xfrm>
            <a:off x="3048378" y="6348278"/>
            <a:ext cx="3047244" cy="495664"/>
          </a:xfrm>
          <a:prstGeom prst="snip2Diag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33572"/>
                </a:solidFill>
                <a:latin typeface="Montserrat" panose="00000500000000000000" pitchFamily="2" charset="0"/>
              </a:rPr>
              <a:t>Engagement | Curiosity | Rigor </a:t>
            </a:r>
          </a:p>
        </p:txBody>
      </p:sp>
      <p:pic>
        <p:nvPicPr>
          <p:cNvPr id="7" name="Picture 6">
            <a:extLst>
              <a:ext uri="{FF2B5EF4-FFF2-40B4-BE49-F238E27FC236}">
                <a16:creationId xmlns:a16="http://schemas.microsoft.com/office/drawing/2014/main" id="{F1802757-C55C-4C35-84CE-A2D6A383EF68}"/>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3156661" y="5484637"/>
            <a:ext cx="2830675" cy="640001"/>
          </a:xfrm>
          <a:prstGeom prst="rect">
            <a:avLst/>
          </a:prstGeom>
          <a:ln>
            <a:noFill/>
          </a:ln>
        </p:spPr>
      </p:pic>
      <p:sp>
        <p:nvSpPr>
          <p:cNvPr id="3" name="TextBox 2">
            <a:extLst>
              <a:ext uri="{FF2B5EF4-FFF2-40B4-BE49-F238E27FC236}">
                <a16:creationId xmlns:a16="http://schemas.microsoft.com/office/drawing/2014/main" id="{3380358F-FDA9-4C5E-817D-286B1872AA74}"/>
              </a:ext>
            </a:extLst>
          </p:cNvPr>
          <p:cNvSpPr txBox="1"/>
          <p:nvPr/>
        </p:nvSpPr>
        <p:spPr>
          <a:xfrm>
            <a:off x="2326032" y="2951946"/>
            <a:ext cx="4491934" cy="954107"/>
          </a:xfrm>
          <a:prstGeom prst="rect">
            <a:avLst/>
          </a:prstGeom>
          <a:noFill/>
        </p:spPr>
        <p:txBody>
          <a:bodyPr wrap="none" rtlCol="0">
            <a:spAutoFit/>
          </a:bodyPr>
          <a:lstStyle/>
          <a:p>
            <a:pPr algn="ctr"/>
            <a:r>
              <a:rPr lang="en-US" sz="2800">
                <a:solidFill>
                  <a:srgbClr val="033572"/>
                </a:solidFill>
                <a:latin typeface="Montserrat" panose="00000500000000000000" pitchFamily="50" charset="0"/>
              </a:rPr>
              <a:t>EvoTrees for Flexible </a:t>
            </a:r>
          </a:p>
          <a:p>
            <a:pPr algn="ctr"/>
            <a:r>
              <a:rPr lang="en-US" sz="2800">
                <a:solidFill>
                  <a:srgbClr val="033572"/>
                </a:solidFill>
                <a:latin typeface="Montserrat" panose="00000500000000000000" pitchFamily="50" charset="0"/>
              </a:rPr>
              <a:t>Gradient Boosting Trees</a:t>
            </a:r>
          </a:p>
        </p:txBody>
      </p:sp>
    </p:spTree>
    <p:extLst>
      <p:ext uri="{BB962C8B-B14F-4D97-AF65-F5344CB8AC3E}">
        <p14:creationId xmlns:p14="http://schemas.microsoft.com/office/powerpoint/2010/main" val="249343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Lightweight R Port</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10</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E61CEB60-03B2-4D64-960F-E4B7EDE54EA5}"/>
              </a:ext>
            </a:extLst>
          </p:cNvPr>
          <p:cNvSpPr/>
          <p:nvPr/>
        </p:nvSpPr>
        <p:spPr>
          <a:xfrm>
            <a:off x="427478" y="2771902"/>
            <a:ext cx="4144522" cy="1015663"/>
          </a:xfrm>
          <a:prstGeom prst="rect">
            <a:avLst/>
          </a:prstGeom>
          <a:solidFill>
            <a:schemeClr val="bg1">
              <a:lumMod val="95000"/>
            </a:schemeClr>
          </a:solidFill>
        </p:spPr>
        <p:txBody>
          <a:bodyPr wrap="square">
            <a:spAutoFit/>
          </a:bodyPr>
          <a:lstStyle/>
          <a:p>
            <a:r>
              <a:rPr lang="fr-CA" sz="1200">
                <a:latin typeface="Courier New" panose="02070309020205020404" pitchFamily="49" charset="0"/>
                <a:cs typeface="Courier New" panose="02070309020205020404" pitchFamily="49" charset="0"/>
              </a:rPr>
              <a:t>.onLoad &lt;- function(libname, pkgname) {</a:t>
            </a:r>
          </a:p>
          <a:p>
            <a:r>
              <a:rPr lang="fr-CA" sz="1200">
                <a:latin typeface="Courier New" panose="02070309020205020404" pitchFamily="49" charset="0"/>
                <a:cs typeface="Courier New" panose="02070309020205020404" pitchFamily="49" charset="0"/>
              </a:rPr>
              <a:t>  library(JuliaCall)</a:t>
            </a:r>
          </a:p>
          <a:p>
            <a:r>
              <a:rPr lang="fr-CA" sz="1200">
                <a:latin typeface="Courier New" panose="02070309020205020404" pitchFamily="49" charset="0"/>
                <a:cs typeface="Courier New" panose="02070309020205020404" pitchFamily="49" charset="0"/>
              </a:rPr>
              <a:t>  JuliaCall::julia_setup()</a:t>
            </a:r>
          </a:p>
          <a:p>
            <a:r>
              <a:rPr lang="fr-CA" sz="1200">
                <a:latin typeface="Courier New" panose="02070309020205020404" pitchFamily="49" charset="0"/>
                <a:cs typeface="Courier New" panose="02070309020205020404" pitchFamily="49" charset="0"/>
              </a:rPr>
              <a:t>  JuliaCall::julia_library("EvoTrees")</a:t>
            </a:r>
          </a:p>
          <a:p>
            <a:r>
              <a:rPr lang="fr-CA" sz="120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48F5EBE9-3560-41F4-9F5D-F58D3C431E2C}"/>
              </a:ext>
            </a:extLst>
          </p:cNvPr>
          <p:cNvSpPr/>
          <p:nvPr/>
        </p:nvSpPr>
        <p:spPr>
          <a:xfrm>
            <a:off x="425451" y="4467519"/>
            <a:ext cx="8187325" cy="1200329"/>
          </a:xfrm>
          <a:prstGeom prst="rect">
            <a:avLst/>
          </a:prstGeom>
          <a:solidFill>
            <a:schemeClr val="bg1">
              <a:lumMod val="95000"/>
            </a:schemeClr>
          </a:solidFill>
        </p:spPr>
        <p:txBody>
          <a:bodyPr wrap="square">
            <a:spAutoFit/>
          </a:bodyPr>
          <a:lstStyle/>
          <a:p>
            <a:r>
              <a:rPr lang="fr-CA" sz="1200">
                <a:latin typeface="Courier New" panose="02070309020205020404" pitchFamily="49" charset="0"/>
                <a:cs typeface="Courier New" panose="02070309020205020404" pitchFamily="49" charset="0"/>
              </a:rPr>
              <a:t>evo_train &lt;- function(data_train, target_train, params=set_params(), ...) {</a:t>
            </a:r>
          </a:p>
          <a:p>
            <a:r>
              <a:rPr lang="fr-CA" sz="1200">
                <a:latin typeface="Courier New" panose="02070309020205020404" pitchFamily="49" charset="0"/>
                <a:cs typeface="Courier New" panose="02070309020205020404" pitchFamily="49" charset="0"/>
              </a:rPr>
              <a:t>  params &lt;- do.call(set_params, params)</a:t>
            </a:r>
          </a:p>
          <a:p>
            <a:r>
              <a:rPr lang="fr-CA" sz="1200">
                <a:latin typeface="Courier New" panose="02070309020205020404" pitchFamily="49" charset="0"/>
                <a:cs typeface="Courier New" panose="02070309020205020404" pitchFamily="49" charset="0"/>
              </a:rPr>
              <a:t>  model &lt;- JuliaCall::julia_call("fit_evotree", params, data_train, target_train, ..., 						   need_return = "Julia")</a:t>
            </a:r>
          </a:p>
          <a:p>
            <a:r>
              <a:rPr lang="fr-CA" sz="1200">
                <a:latin typeface="Courier New" panose="02070309020205020404" pitchFamily="49" charset="0"/>
                <a:cs typeface="Courier New" panose="02070309020205020404" pitchFamily="49" charset="0"/>
              </a:rPr>
              <a:t>  return(model)</a:t>
            </a:r>
          </a:p>
          <a:p>
            <a:r>
              <a:rPr lang="fr-CA" sz="120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91D1F87B-0A34-4CFE-9D1C-B5E7412808E7}"/>
              </a:ext>
            </a:extLst>
          </p:cNvPr>
          <p:cNvSpPr txBox="1"/>
          <p:nvPr/>
        </p:nvSpPr>
        <p:spPr>
          <a:xfrm>
            <a:off x="425451" y="2406937"/>
            <a:ext cx="1681871" cy="276999"/>
          </a:xfrm>
          <a:prstGeom prst="rect">
            <a:avLst/>
          </a:prstGeom>
          <a:noFill/>
        </p:spPr>
        <p:txBody>
          <a:bodyPr wrap="none" rtlCol="0">
            <a:spAutoFit/>
          </a:bodyPr>
          <a:lstStyle/>
          <a:p>
            <a:r>
              <a:rPr lang="en-CA" sz="1200">
                <a:latin typeface="Montserrat" panose="00000500000000000000" pitchFamily="50" charset="0"/>
              </a:rPr>
              <a:t>Initialization (zzz.R)</a:t>
            </a:r>
            <a:endParaRPr lang="fr-CA" sz="1200">
              <a:latin typeface="Montserrat" panose="00000500000000000000" pitchFamily="50" charset="0"/>
            </a:endParaRPr>
          </a:p>
        </p:txBody>
      </p:sp>
      <p:sp>
        <p:nvSpPr>
          <p:cNvPr id="14" name="TextBox 13">
            <a:extLst>
              <a:ext uri="{FF2B5EF4-FFF2-40B4-BE49-F238E27FC236}">
                <a16:creationId xmlns:a16="http://schemas.microsoft.com/office/drawing/2014/main" id="{77C8A68D-88A3-4038-AB7E-824F8B478878}"/>
              </a:ext>
            </a:extLst>
          </p:cNvPr>
          <p:cNvSpPr txBox="1"/>
          <p:nvPr/>
        </p:nvSpPr>
        <p:spPr>
          <a:xfrm>
            <a:off x="425451" y="4098184"/>
            <a:ext cx="2776722" cy="276999"/>
          </a:xfrm>
          <a:prstGeom prst="rect">
            <a:avLst/>
          </a:prstGeom>
          <a:noFill/>
        </p:spPr>
        <p:txBody>
          <a:bodyPr wrap="none" rtlCol="0">
            <a:spAutoFit/>
          </a:bodyPr>
          <a:lstStyle/>
          <a:p>
            <a:r>
              <a:rPr lang="en-CA" sz="1200">
                <a:latin typeface="Montserrat" panose="00000500000000000000" pitchFamily="50" charset="0"/>
              </a:rPr>
              <a:t>Wrap the fit_evotree core routine:</a:t>
            </a:r>
            <a:endParaRPr lang="fr-CA" sz="1200">
              <a:latin typeface="Montserrat" panose="00000500000000000000" pitchFamily="50" charset="0"/>
            </a:endParaRPr>
          </a:p>
        </p:txBody>
      </p:sp>
      <p:sp>
        <p:nvSpPr>
          <p:cNvPr id="10" name="TextBox 9">
            <a:extLst>
              <a:ext uri="{FF2B5EF4-FFF2-40B4-BE49-F238E27FC236}">
                <a16:creationId xmlns:a16="http://schemas.microsoft.com/office/drawing/2014/main" id="{52DE749F-76F4-4931-AD0A-7B824A98D56F}"/>
              </a:ext>
            </a:extLst>
          </p:cNvPr>
          <p:cNvSpPr txBox="1"/>
          <p:nvPr/>
        </p:nvSpPr>
        <p:spPr>
          <a:xfrm>
            <a:off x="425451" y="1785257"/>
            <a:ext cx="8293091" cy="307777"/>
          </a:xfrm>
          <a:prstGeom prst="rect">
            <a:avLst/>
          </a:prstGeom>
          <a:noFill/>
        </p:spPr>
        <p:txBody>
          <a:bodyPr wrap="square" rtlCol="0">
            <a:spAutoFit/>
          </a:bodyPr>
          <a:lstStyle/>
          <a:p>
            <a:r>
              <a:rPr lang="en-CA" sz="1400">
                <a:latin typeface="Montserrat ExtraLight" panose="00000300000000000000" pitchFamily="50" charset="0"/>
              </a:rPr>
              <a:t>Thanks to JuliaCall, wrapping a Julia library into a R package requires very minimal efforts.</a:t>
            </a:r>
            <a:endParaRPr lang="fr-CA" sz="1400">
              <a:latin typeface="Montserrat ExtraLight" panose="00000300000000000000" pitchFamily="50" charset="0"/>
            </a:endParaRPr>
          </a:p>
        </p:txBody>
      </p:sp>
    </p:spTree>
    <p:extLst>
      <p:ext uri="{BB962C8B-B14F-4D97-AF65-F5344CB8AC3E}">
        <p14:creationId xmlns:p14="http://schemas.microsoft.com/office/powerpoint/2010/main" val="76904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MLJ Integration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11</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10" name="TextBox 9">
            <a:extLst>
              <a:ext uri="{FF2B5EF4-FFF2-40B4-BE49-F238E27FC236}">
                <a16:creationId xmlns:a16="http://schemas.microsoft.com/office/drawing/2014/main" id="{52DE749F-76F4-4931-AD0A-7B824A98D56F}"/>
              </a:ext>
            </a:extLst>
          </p:cNvPr>
          <p:cNvSpPr txBox="1"/>
          <p:nvPr/>
        </p:nvSpPr>
        <p:spPr>
          <a:xfrm>
            <a:off x="425454" y="1784171"/>
            <a:ext cx="8293091" cy="523220"/>
          </a:xfrm>
          <a:prstGeom prst="rect">
            <a:avLst/>
          </a:prstGeom>
          <a:noFill/>
        </p:spPr>
        <p:txBody>
          <a:bodyPr wrap="square" rtlCol="0">
            <a:spAutoFit/>
          </a:bodyPr>
          <a:lstStyle/>
          <a:p>
            <a:r>
              <a:rPr lang="en-CA" sz="1400">
                <a:latin typeface="Montserrat ExtraLight" panose="00000300000000000000" pitchFamily="50" charset="0"/>
              </a:rPr>
              <a:t>MLJModelInterface makes easy the adaption of an existing ML library to fit into the MLJ ecosystem. </a:t>
            </a:r>
            <a:endParaRPr lang="fr-CA" sz="1400">
              <a:latin typeface="Montserrat ExtraLight" panose="00000300000000000000" pitchFamily="50" charset="0"/>
            </a:endParaRPr>
          </a:p>
        </p:txBody>
      </p:sp>
      <p:sp>
        <p:nvSpPr>
          <p:cNvPr id="4" name="Rectangle 3">
            <a:extLst>
              <a:ext uri="{FF2B5EF4-FFF2-40B4-BE49-F238E27FC236}">
                <a16:creationId xmlns:a16="http://schemas.microsoft.com/office/drawing/2014/main" id="{F6AB1BDC-6119-4440-96C5-42B8A328DE56}"/>
              </a:ext>
            </a:extLst>
          </p:cNvPr>
          <p:cNvSpPr/>
          <p:nvPr/>
        </p:nvSpPr>
        <p:spPr>
          <a:xfrm>
            <a:off x="425454" y="2541814"/>
            <a:ext cx="8293091" cy="3416320"/>
          </a:xfrm>
          <a:prstGeom prst="rect">
            <a:avLst/>
          </a:prstGeom>
          <a:solidFill>
            <a:schemeClr val="bg1">
              <a:lumMod val="95000"/>
            </a:schemeClr>
          </a:solidFill>
        </p:spPr>
        <p:txBody>
          <a:bodyPr wrap="square">
            <a:spAutoFit/>
          </a:bodyPr>
          <a:lstStyle/>
          <a:p>
            <a:r>
              <a:rPr lang="fr-CA" sz="1200">
                <a:solidFill>
                  <a:schemeClr val="accent5">
                    <a:lumMod val="75000"/>
                  </a:schemeClr>
                </a:solidFill>
                <a:latin typeface="Courier New" panose="02070309020205020404" pitchFamily="49" charset="0"/>
                <a:cs typeface="Courier New" panose="02070309020205020404" pitchFamily="49" charset="0"/>
              </a:rPr>
              <a:t># configure model</a:t>
            </a:r>
          </a:p>
          <a:p>
            <a:r>
              <a:rPr lang="fr-CA" sz="1200">
                <a:latin typeface="Courier New" panose="02070309020205020404" pitchFamily="49" charset="0"/>
                <a:cs typeface="Courier New" panose="02070309020205020404" pitchFamily="49" charset="0"/>
              </a:rPr>
              <a:t>tree_model = EvoTreeRegressor(loss=:linear, max_depth=5, </a:t>
            </a:r>
            <a:r>
              <a:rPr lang="el-GR" sz="1200">
                <a:latin typeface="Courier New" panose="02070309020205020404" pitchFamily="49" charset="0"/>
                <a:cs typeface="Courier New" panose="02070309020205020404" pitchFamily="49" charset="0"/>
              </a:rPr>
              <a:t>η=0.05, </a:t>
            </a:r>
            <a:r>
              <a:rPr lang="fr-CA" sz="1200">
                <a:latin typeface="Courier New" panose="02070309020205020404" pitchFamily="49" charset="0"/>
                <a:cs typeface="Courier New" panose="02070309020205020404" pitchFamily="49" charset="0"/>
              </a:rPr>
              <a:t>nrounds=10)</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set machine</a:t>
            </a:r>
          </a:p>
          <a:p>
            <a:r>
              <a:rPr lang="fr-CA" sz="1200">
                <a:latin typeface="Courier New" panose="02070309020205020404" pitchFamily="49" charset="0"/>
                <a:cs typeface="Courier New" panose="02070309020205020404" pitchFamily="49" charset="0"/>
              </a:rPr>
              <a:t>mach = machine(tree_model, X, y)</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partition data</a:t>
            </a:r>
          </a:p>
          <a:p>
            <a:r>
              <a:rPr lang="fr-CA" sz="1200">
                <a:latin typeface="Courier New" panose="02070309020205020404" pitchFamily="49" charset="0"/>
                <a:cs typeface="Courier New" panose="02070309020205020404" pitchFamily="49" charset="0"/>
              </a:rPr>
              <a:t>train, test = partition(eachindex(y), 0.7, shuffle=true); # 70:30 split</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fit data</a:t>
            </a:r>
          </a:p>
          <a:p>
            <a:r>
              <a:rPr lang="fr-CA" sz="1200">
                <a:latin typeface="Courier New" panose="02070309020205020404" pitchFamily="49" charset="0"/>
                <a:cs typeface="Courier New" panose="02070309020205020404" pitchFamily="49" charset="0"/>
              </a:rPr>
              <a:t>fit!(mach, rows=train, verbosity=1)</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continue training</a:t>
            </a:r>
          </a:p>
          <a:p>
            <a:r>
              <a:rPr lang="fr-CA" sz="1200">
                <a:latin typeface="Courier New" panose="02070309020205020404" pitchFamily="49" charset="0"/>
                <a:cs typeface="Courier New" panose="02070309020205020404" pitchFamily="49" charset="0"/>
              </a:rPr>
              <a:t>mach.model.nrounds += 10</a:t>
            </a:r>
          </a:p>
          <a:p>
            <a:r>
              <a:rPr lang="fr-CA" sz="1200">
                <a:latin typeface="Courier New" panose="02070309020205020404" pitchFamily="49" charset="0"/>
                <a:cs typeface="Courier New" panose="02070309020205020404" pitchFamily="49" charset="0"/>
              </a:rPr>
              <a:t>fit!(mach, rows=train, verbosity=1)</a:t>
            </a:r>
          </a:p>
          <a:p>
            <a:endParaRPr lang="fr-CA" sz="1200">
              <a:latin typeface="Courier New" panose="02070309020205020404" pitchFamily="49" charset="0"/>
              <a:cs typeface="Courier New" panose="02070309020205020404" pitchFamily="49" charset="0"/>
            </a:endParaRPr>
          </a:p>
          <a:p>
            <a:r>
              <a:rPr lang="fr-CA" sz="1200">
                <a:solidFill>
                  <a:schemeClr val="accent5">
                    <a:lumMod val="75000"/>
                  </a:schemeClr>
                </a:solidFill>
                <a:latin typeface="Courier New" panose="02070309020205020404" pitchFamily="49" charset="0"/>
                <a:cs typeface="Courier New" panose="02070309020205020404" pitchFamily="49" charset="0"/>
              </a:rPr>
              <a:t># predict on train data</a:t>
            </a:r>
          </a:p>
          <a:p>
            <a:r>
              <a:rPr lang="fr-CA" sz="1200">
                <a:latin typeface="Courier New" panose="02070309020205020404" pitchFamily="49" charset="0"/>
                <a:cs typeface="Courier New" panose="02070309020205020404" pitchFamily="49" charset="0"/>
              </a:rPr>
              <a:t>pred_train = predict(mach, selectrows(X, train))</a:t>
            </a:r>
          </a:p>
        </p:txBody>
      </p:sp>
    </p:spTree>
    <p:extLst>
      <p:ext uri="{BB962C8B-B14F-4D97-AF65-F5344CB8AC3E}">
        <p14:creationId xmlns:p14="http://schemas.microsoft.com/office/powerpoint/2010/main" val="135841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Future Directions</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12</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4" name="TextBox 3">
            <a:extLst>
              <a:ext uri="{FF2B5EF4-FFF2-40B4-BE49-F238E27FC236}">
                <a16:creationId xmlns:a16="http://schemas.microsoft.com/office/drawing/2014/main" id="{CF0ECED4-90EF-4564-9B86-C840A675A4AB}"/>
              </a:ext>
            </a:extLst>
          </p:cNvPr>
          <p:cNvSpPr txBox="1"/>
          <p:nvPr/>
        </p:nvSpPr>
        <p:spPr>
          <a:xfrm>
            <a:off x="425452" y="1925547"/>
            <a:ext cx="7559040" cy="1674754"/>
          </a:xfrm>
          <a:prstGeom prst="rect">
            <a:avLst/>
          </a:prstGeom>
          <a:noFill/>
        </p:spPr>
        <p:txBody>
          <a:bodyPr wrap="square" rtlCol="0">
            <a:spAutoFit/>
          </a:bodyPr>
          <a:lstStyle/>
          <a:p>
            <a:pPr marL="285750" indent="-285750">
              <a:lnSpc>
                <a:spcPct val="150000"/>
              </a:lnSpc>
              <a:buFontTx/>
              <a:buChar char="-"/>
            </a:pPr>
            <a:r>
              <a:rPr lang="en-CA" sz="1400">
                <a:latin typeface="Montserrat ExtraLight" panose="00000300000000000000" pitchFamily="50" charset="0"/>
              </a:rPr>
              <a:t>GPU support</a:t>
            </a:r>
          </a:p>
          <a:p>
            <a:pPr marL="285750" indent="-285750">
              <a:lnSpc>
                <a:spcPct val="150000"/>
              </a:lnSpc>
              <a:buFontTx/>
              <a:buChar char="-"/>
            </a:pPr>
            <a:r>
              <a:rPr lang="en-CA" sz="1400">
                <a:latin typeface="Montserrat ExtraLight" panose="00000300000000000000" pitchFamily="50" charset="0"/>
              </a:rPr>
              <a:t>Support for categorical and sparse features</a:t>
            </a:r>
            <a:endParaRPr lang="fr-CA" sz="1400">
              <a:latin typeface="Montserrat ExtraLight" panose="00000300000000000000" pitchFamily="50" charset="0"/>
            </a:endParaRPr>
          </a:p>
          <a:p>
            <a:pPr marL="285750" indent="-285750">
              <a:lnSpc>
                <a:spcPct val="150000"/>
              </a:lnSpc>
              <a:buFontTx/>
              <a:buChar char="-"/>
            </a:pPr>
            <a:r>
              <a:rPr lang="en-CA" sz="1400">
                <a:latin typeface="Montserrat ExtraLight" panose="00000300000000000000" pitchFamily="50" charset="0"/>
              </a:rPr>
              <a:t>More general purpose function definition</a:t>
            </a:r>
          </a:p>
          <a:p>
            <a:pPr marL="742950" lvl="1" indent="-285750">
              <a:lnSpc>
                <a:spcPct val="150000"/>
              </a:lnSpc>
              <a:buFontTx/>
              <a:buChar char="-"/>
            </a:pPr>
            <a:r>
              <a:rPr lang="en-CA" sz="1400">
                <a:latin typeface="Montserrat ExtraLight" panose="00000300000000000000" pitchFamily="50" charset="0"/>
              </a:rPr>
              <a:t>Only provides the loss function and get gradients through Zygote.jl</a:t>
            </a:r>
          </a:p>
          <a:p>
            <a:pPr marL="742950" lvl="1" indent="-285750">
              <a:lnSpc>
                <a:spcPct val="150000"/>
              </a:lnSpc>
              <a:buFontTx/>
              <a:buChar char="-"/>
            </a:pPr>
            <a:r>
              <a:rPr lang="en-CA" sz="1400">
                <a:latin typeface="Montserrat ExtraLight" panose="00000300000000000000" pitchFamily="50" charset="0"/>
              </a:rPr>
              <a:t>Support multi-parameters distributions other than Gaussian</a:t>
            </a:r>
          </a:p>
        </p:txBody>
      </p:sp>
    </p:spTree>
    <p:extLst>
      <p:ext uri="{BB962C8B-B14F-4D97-AF65-F5344CB8AC3E}">
        <p14:creationId xmlns:p14="http://schemas.microsoft.com/office/powerpoint/2010/main" val="22826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EvoTrees.jl</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2</a:t>
            </a:fld>
            <a:endParaRPr lang="en-CA" sz="1000" dirty="0">
              <a:solidFill>
                <a:schemeClr val="tx1">
                  <a:lumMod val="65000"/>
                  <a:lumOff val="35000"/>
                </a:schemeClr>
              </a:solidFill>
              <a:latin typeface="Montserrat Medium" panose="00000600000000000000" pitchFamily="2" charset="0"/>
            </a:endParaRPr>
          </a:p>
        </p:txBody>
      </p:sp>
      <p:sp>
        <p:nvSpPr>
          <p:cNvPr id="13" name="Content Placeholder 2">
            <a:extLst>
              <a:ext uri="{FF2B5EF4-FFF2-40B4-BE49-F238E27FC236}">
                <a16:creationId xmlns:a16="http://schemas.microsoft.com/office/drawing/2014/main" id="{878B9DE7-9829-4A14-9B8E-7FD153DA69FD}"/>
              </a:ext>
            </a:extLst>
          </p:cNvPr>
          <p:cNvSpPr txBox="1">
            <a:spLocks/>
          </p:cNvSpPr>
          <p:nvPr>
            <p:custDataLst>
              <p:tags r:id="rId5"/>
            </p:custDataLst>
          </p:nvPr>
        </p:nvSpPr>
        <p:spPr>
          <a:xfrm>
            <a:off x="425452" y="2901893"/>
            <a:ext cx="2156882" cy="2478251"/>
          </a:xfrm>
          <a:prstGeom prst="snip2Diag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Montserrat ExtraLight" panose="00000300000000000000" pitchFamily="2" charset="0"/>
              </a:rPr>
              <a:t>In this presentation</a:t>
            </a:r>
          </a:p>
        </p:txBody>
      </p:sp>
      <p:sp>
        <p:nvSpPr>
          <p:cNvPr id="3" name="TextBox 2">
            <a:extLst>
              <a:ext uri="{FF2B5EF4-FFF2-40B4-BE49-F238E27FC236}">
                <a16:creationId xmlns:a16="http://schemas.microsoft.com/office/drawing/2014/main" id="{36E031B9-F9EE-4EA0-9660-83277819C433}"/>
              </a:ext>
            </a:extLst>
          </p:cNvPr>
          <p:cNvSpPr txBox="1"/>
          <p:nvPr>
            <p:custDataLst>
              <p:tags r:id="rId6"/>
            </p:custDataLst>
          </p:nvPr>
        </p:nvSpPr>
        <p:spPr>
          <a:xfrm>
            <a:off x="2980592" y="3298371"/>
            <a:ext cx="5737951" cy="2311595"/>
          </a:xfrm>
          <a:prstGeom prst="rect">
            <a:avLst/>
          </a:prstGeom>
          <a:noFill/>
        </p:spPr>
        <p:txBody>
          <a:bodyPr wrap="square" rtlCol="0" anchor="ctr">
            <a:spAutoFit/>
          </a:bodyPr>
          <a:lstStyle/>
          <a:p>
            <a:pPr marL="285750" indent="-285750">
              <a:lnSpc>
                <a:spcPct val="150000"/>
              </a:lnSpc>
              <a:buFont typeface="Wingdings" panose="05000000000000000000" pitchFamily="2" charset="2"/>
              <a:buChar char="§"/>
            </a:pPr>
            <a:r>
              <a:rPr lang="en-CA" sz="1600">
                <a:latin typeface="Montserrat ExtraLight" panose="00000300000000000000" pitchFamily="2" charset="0"/>
              </a:rPr>
              <a:t>Intro to Gradient Boosted Trees</a:t>
            </a:r>
          </a:p>
          <a:p>
            <a:pPr marL="285750" indent="-285750">
              <a:lnSpc>
                <a:spcPct val="150000"/>
              </a:lnSpc>
              <a:buFont typeface="Wingdings" panose="05000000000000000000" pitchFamily="2" charset="2"/>
              <a:buChar char="§"/>
            </a:pPr>
            <a:r>
              <a:rPr lang="en-CA" sz="1600">
                <a:latin typeface="Montserrat ExtraLight" panose="00000300000000000000" pitchFamily="2" charset="0"/>
              </a:rPr>
              <a:t>Why a Julia implementation?</a:t>
            </a:r>
          </a:p>
          <a:p>
            <a:pPr marL="285750" indent="-285750">
              <a:lnSpc>
                <a:spcPct val="150000"/>
              </a:lnSpc>
              <a:buFont typeface="Wingdings" panose="05000000000000000000" pitchFamily="2" charset="2"/>
              <a:buChar char="§"/>
            </a:pPr>
            <a:r>
              <a:rPr lang="en-CA" sz="1600">
                <a:latin typeface="Montserrat ExtraLight" panose="00000300000000000000" pitchFamily="2" charset="0"/>
              </a:rPr>
              <a:t>Structure Overview</a:t>
            </a:r>
            <a:endParaRPr lang="en-CA" sz="800" dirty="0">
              <a:latin typeface="Montserrat ExtraLight" panose="00000300000000000000" pitchFamily="2" charset="0"/>
            </a:endParaRPr>
          </a:p>
          <a:p>
            <a:pPr marL="285750" indent="-285750">
              <a:lnSpc>
                <a:spcPct val="150000"/>
              </a:lnSpc>
              <a:buFont typeface="Wingdings" panose="05000000000000000000" pitchFamily="2" charset="2"/>
              <a:buChar char="§"/>
            </a:pPr>
            <a:r>
              <a:rPr lang="en-CA" sz="1600">
                <a:latin typeface="Montserrat ExtraLight" panose="00000300000000000000" pitchFamily="2" charset="0"/>
              </a:rPr>
              <a:t>Design choices for performance</a:t>
            </a:r>
          </a:p>
          <a:p>
            <a:pPr marL="285750" indent="-285750">
              <a:lnSpc>
                <a:spcPct val="150000"/>
              </a:lnSpc>
              <a:buFont typeface="Wingdings" panose="05000000000000000000" pitchFamily="2" charset="2"/>
              <a:buChar char="§"/>
            </a:pPr>
            <a:r>
              <a:rPr lang="en-CA" sz="1600">
                <a:latin typeface="Montserrat ExtraLight" panose="00000300000000000000" pitchFamily="2" charset="0"/>
              </a:rPr>
              <a:t>Anticipated Development Paths</a:t>
            </a:r>
          </a:p>
          <a:p>
            <a:pPr marL="285750" indent="-285750">
              <a:lnSpc>
                <a:spcPct val="150000"/>
              </a:lnSpc>
              <a:buFont typeface="Wingdings" panose="05000000000000000000" pitchFamily="2" charset="2"/>
              <a:buChar char="§"/>
            </a:pPr>
            <a:endParaRPr lang="en-CA" dirty="0">
              <a:latin typeface="Montserrat ExtraLight" panose="00000300000000000000" pitchFamily="2" charset="0"/>
            </a:endParaRPr>
          </a:p>
        </p:txBody>
      </p:sp>
      <p:pic>
        <p:nvPicPr>
          <p:cNvPr id="10" name="Picture 9">
            <a:extLst>
              <a:ext uri="{FF2B5EF4-FFF2-40B4-BE49-F238E27FC236}">
                <a16:creationId xmlns:a16="http://schemas.microsoft.com/office/drawing/2014/main" id="{795AC806-5F2E-4BE0-8357-FE24EE2BE632}"/>
              </a:ext>
            </a:extLst>
          </p:cNvPr>
          <p:cNvPicPr>
            <a:picLocks noChangeAspect="1"/>
          </p:cNvPicPr>
          <p:nvPr>
            <p:custDataLst>
              <p:tags r:id="rId7"/>
            </p:custDataLst>
          </p:nvPr>
        </p:nvPicPr>
        <p:blipFill>
          <a:blip r:embed="rId9">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Tree>
    <p:extLst>
      <p:ext uri="{BB962C8B-B14F-4D97-AF65-F5344CB8AC3E}">
        <p14:creationId xmlns:p14="http://schemas.microsoft.com/office/powerpoint/2010/main" val="45030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Why a Julia Implementation?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3</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606300"/>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The proverbial two-language challenge: </a:t>
            </a:r>
          </a:p>
        </p:txBody>
      </p:sp>
      <p:pic>
        <p:nvPicPr>
          <p:cNvPr id="4100" name="Picture 4">
            <a:extLst>
              <a:ext uri="{FF2B5EF4-FFF2-40B4-BE49-F238E27FC236}">
                <a16:creationId xmlns:a16="http://schemas.microsoft.com/office/drawing/2014/main" id="{643BC022-9F3F-4D5C-89B6-8C26FF18BE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452" y="2418987"/>
            <a:ext cx="84582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6E45525-A61C-44CC-8BD1-DC37A2452F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452" y="3688145"/>
            <a:ext cx="8448675" cy="85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D66D033F-614E-442C-8C6E-CD61C46677A4}"/>
              </a:ext>
            </a:extLst>
          </p:cNvPr>
          <p:cNvGraphicFramePr>
            <a:graphicFrameLocks noGrp="1"/>
          </p:cNvGraphicFramePr>
          <p:nvPr>
            <p:extLst>
              <p:ext uri="{D42A27DB-BD31-4B8C-83A1-F6EECF244321}">
                <p14:modId xmlns:p14="http://schemas.microsoft.com/office/powerpoint/2010/main" val="2241041583"/>
              </p:ext>
            </p:extLst>
          </p:nvPr>
        </p:nvGraphicFramePr>
        <p:xfrm>
          <a:off x="425452" y="4545395"/>
          <a:ext cx="7886700" cy="1340412"/>
        </p:xfrm>
        <a:graphic>
          <a:graphicData uri="http://schemas.openxmlformats.org/drawingml/2006/table">
            <a:tbl>
              <a:tblPr/>
              <a:tblGrid>
                <a:gridCol w="1971675">
                  <a:extLst>
                    <a:ext uri="{9D8B030D-6E8A-4147-A177-3AD203B41FA5}">
                      <a16:colId xmlns:a16="http://schemas.microsoft.com/office/drawing/2014/main" val="1089904301"/>
                    </a:ext>
                  </a:extLst>
                </a:gridCol>
                <a:gridCol w="1971675">
                  <a:extLst>
                    <a:ext uri="{9D8B030D-6E8A-4147-A177-3AD203B41FA5}">
                      <a16:colId xmlns:a16="http://schemas.microsoft.com/office/drawing/2014/main" val="976248605"/>
                    </a:ext>
                  </a:extLst>
                </a:gridCol>
                <a:gridCol w="1971675">
                  <a:extLst>
                    <a:ext uri="{9D8B030D-6E8A-4147-A177-3AD203B41FA5}">
                      <a16:colId xmlns:a16="http://schemas.microsoft.com/office/drawing/2014/main" val="2411042439"/>
                    </a:ext>
                  </a:extLst>
                </a:gridCol>
                <a:gridCol w="1971675">
                  <a:extLst>
                    <a:ext uri="{9D8B030D-6E8A-4147-A177-3AD203B41FA5}">
                      <a16:colId xmlns:a16="http://schemas.microsoft.com/office/drawing/2014/main" val="2710435307"/>
                    </a:ext>
                  </a:extLst>
                </a:gridCol>
              </a:tblGrid>
              <a:tr h="335103">
                <a:tc>
                  <a:txBody>
                    <a:bodyPr/>
                    <a:lstStyle/>
                    <a:p>
                      <a:pPr algn="ctr" fontAlgn="ctr"/>
                      <a:r>
                        <a:rPr lang="fr-CA" sz="1400" b="0">
                          <a:effectLst/>
                          <a:latin typeface="Montserrat" panose="00000500000000000000" pitchFamily="50" charset="0"/>
                        </a:rPr>
                        <a:t>Dimensions / Algo</a:t>
                      </a:r>
                    </a:p>
                  </a:txBody>
                  <a:tcPr anchor="ctr">
                    <a:lnL>
                      <a:noFill/>
                    </a:lnL>
                    <a:lnR w="1905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XGBoost Exact</a:t>
                      </a:r>
                    </a:p>
                  </a:txBody>
                  <a:tcPr anchor="ctr">
                    <a:lnL w="1905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XGBoost Hist</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b="0">
                          <a:effectLst/>
                          <a:latin typeface="Montserrat" panose="00000500000000000000" pitchFamily="50" charset="0"/>
                        </a:rPr>
                        <a:t>EvoTrees</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397569"/>
                  </a:ext>
                </a:extLst>
              </a:tr>
              <a:tr h="335103">
                <a:tc>
                  <a:txBody>
                    <a:bodyPr/>
                    <a:lstStyle/>
                    <a:p>
                      <a:pPr algn="ctr" fontAlgn="ctr"/>
                      <a:r>
                        <a:rPr lang="fr-CA" sz="1400" b="1">
                          <a:effectLst/>
                          <a:latin typeface="Montserrat ExtraLight" panose="00000300000000000000" pitchFamily="50" charset="0"/>
                        </a:rPr>
                        <a:t>10K x 100</a:t>
                      </a: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1.18s</a:t>
                      </a: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2.15s</a:t>
                      </a:r>
                    </a:p>
                  </a:txBody>
                  <a:tcPr anchor="ctr">
                    <a:lnL>
                      <a:noFill/>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0.52s</a:t>
                      </a:r>
                    </a:p>
                  </a:txBody>
                  <a:tcPr anchor="ctr">
                    <a:lnL>
                      <a:noFill/>
                    </a:lnL>
                    <a:lnR>
                      <a:noFill/>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061694"/>
                  </a:ext>
                </a:extLst>
              </a:tr>
              <a:tr h="335103">
                <a:tc>
                  <a:txBody>
                    <a:bodyPr/>
                    <a:lstStyle/>
                    <a:p>
                      <a:pPr algn="ctr" fontAlgn="ctr"/>
                      <a:r>
                        <a:rPr lang="fr-CA" sz="1400" b="1">
                          <a:effectLst/>
                          <a:latin typeface="Montserrat ExtraLight" panose="00000300000000000000" pitchFamily="50" charset="0"/>
                        </a:rPr>
                        <a:t>100K x 100</a:t>
                      </a:r>
                    </a:p>
                  </a:txBody>
                  <a:tcPr anchor="ctr">
                    <a:lnL>
                      <a:noFill/>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9.39s</a:t>
                      </a:r>
                    </a:p>
                  </a:txBody>
                  <a:tcPr anchor="ctr">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4.25s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2.02s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1392550"/>
                  </a:ext>
                </a:extLst>
              </a:tr>
              <a:tr h="335103">
                <a:tc>
                  <a:txBody>
                    <a:bodyPr/>
                    <a:lstStyle/>
                    <a:p>
                      <a:pPr algn="ctr" fontAlgn="ctr"/>
                      <a:r>
                        <a:rPr lang="fr-CA" sz="1400" b="1">
                          <a:effectLst/>
                          <a:latin typeface="Montserrat ExtraLight" panose="00000300000000000000" pitchFamily="50" charset="0"/>
                        </a:rPr>
                        <a:t>1M X 100</a:t>
                      </a:r>
                    </a:p>
                  </a:txBody>
                  <a:tcPr anchor="ctr">
                    <a:lnL>
                      <a:noFill/>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146.5s</a:t>
                      </a:r>
                    </a:p>
                  </a:txBody>
                  <a:tcPr anchor="ctr">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20.2s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CA" sz="1400">
                          <a:effectLst/>
                          <a:latin typeface="Montserrat ExtraLight" panose="00000300000000000000" pitchFamily="50" charset="0"/>
                        </a:rPr>
                        <a:t>21.5s</a:t>
                      </a:r>
                    </a:p>
                  </a:txBody>
                  <a:tcPr anchor="ctr">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5997333"/>
                  </a:ext>
                </a:extLst>
              </a:tr>
            </a:tbl>
          </a:graphicData>
        </a:graphic>
      </p:graphicFrame>
      <p:sp>
        <p:nvSpPr>
          <p:cNvPr id="11" name="Rectangle 10">
            <a:extLst>
              <a:ext uri="{FF2B5EF4-FFF2-40B4-BE49-F238E27FC236}">
                <a16:creationId xmlns:a16="http://schemas.microsoft.com/office/drawing/2014/main" id="{223C0083-1175-4BFB-927B-3439D5B829FE}"/>
              </a:ext>
            </a:extLst>
          </p:cNvPr>
          <p:cNvSpPr/>
          <p:nvPr/>
        </p:nvSpPr>
        <p:spPr>
          <a:xfrm>
            <a:off x="425452" y="3391999"/>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EvoTrees.jl</a:t>
            </a:r>
          </a:p>
        </p:txBody>
      </p:sp>
      <p:sp>
        <p:nvSpPr>
          <p:cNvPr id="12" name="Rectangle 11">
            <a:extLst>
              <a:ext uri="{FF2B5EF4-FFF2-40B4-BE49-F238E27FC236}">
                <a16:creationId xmlns:a16="http://schemas.microsoft.com/office/drawing/2014/main" id="{FF6DA828-CFC2-4DC0-8152-71292E6FA29D}"/>
              </a:ext>
            </a:extLst>
          </p:cNvPr>
          <p:cNvSpPr/>
          <p:nvPr/>
        </p:nvSpPr>
        <p:spPr>
          <a:xfrm>
            <a:off x="425452" y="2140016"/>
            <a:ext cx="8020416" cy="307777"/>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XGBoost:</a:t>
            </a:r>
          </a:p>
        </p:txBody>
      </p:sp>
    </p:spTree>
    <p:extLst>
      <p:ext uri="{BB962C8B-B14F-4D97-AF65-F5344CB8AC3E}">
        <p14:creationId xmlns:p14="http://schemas.microsoft.com/office/powerpoint/2010/main" val="138543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What is Gradient Boosted Trees?</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4</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71862"/>
            <a:ext cx="8020416" cy="1600438"/>
          </a:xfrm>
          <a:prstGeom prst="rect">
            <a:avLst/>
          </a:prstGeom>
        </p:spPr>
        <p:txBody>
          <a:bodyPr wrap="square">
            <a:spAutoFit/>
          </a:bodyPr>
          <a:lstStyle/>
          <a:p>
            <a:pPr fontAlgn="base"/>
            <a:r>
              <a:rPr lang="fr-CA" sz="1400">
                <a:solidFill>
                  <a:srgbClr val="333333"/>
                </a:solidFill>
                <a:latin typeface="Montserrat" panose="00000500000000000000" pitchFamily="50" charset="0"/>
              </a:rPr>
              <a:t>GBT is a algorithm that performs regression tasks by stacking binary regression trees: </a:t>
            </a:r>
          </a:p>
          <a:p>
            <a:pPr marL="342900" indent="-342900" fontAlgn="base">
              <a:buAutoNum type="arabicPeriod"/>
            </a:pPr>
            <a:r>
              <a:rPr lang="fr-CA" sz="1400">
                <a:solidFill>
                  <a:srgbClr val="333333"/>
                </a:solidFill>
                <a:latin typeface="Montserrat ExtraLight" panose="00000300000000000000" pitchFamily="50" charset="0"/>
              </a:rPr>
              <a:t>Define a base prediction for each obserevation: </a:t>
            </a:r>
            <a:r>
              <a:rPr lang="fr-CA" sz="1400" i="1">
                <a:solidFill>
                  <a:srgbClr val="333333"/>
                </a:solidFill>
                <a:latin typeface="Montserrat ExtraLight" panose="00000300000000000000" pitchFamily="50" charset="0"/>
              </a:rPr>
              <a:t>pred = 0.0</a:t>
            </a:r>
          </a:p>
          <a:p>
            <a:pPr marL="342900" indent="-342900" fontAlgn="base">
              <a:buAutoNum type="arabicPeriod"/>
            </a:pPr>
            <a:r>
              <a:rPr lang="fr-CA" sz="1400">
                <a:solidFill>
                  <a:srgbClr val="333333"/>
                </a:solidFill>
                <a:latin typeface="Montserrat ExtraLight" panose="00000300000000000000" pitchFamily="50" charset="0"/>
              </a:rPr>
              <a:t>Build a decision regression tree (</a:t>
            </a:r>
            <a:r>
              <a:rPr lang="fr-CA" sz="1400" i="1">
                <a:solidFill>
                  <a:srgbClr val="333333"/>
                </a:solidFill>
                <a:latin typeface="Montserrat ExtraLight" panose="00000300000000000000" pitchFamily="50" charset="0"/>
              </a:rPr>
              <a:t>Ti) </a:t>
            </a:r>
            <a:r>
              <a:rPr lang="fr-CA" sz="1400">
                <a:solidFill>
                  <a:srgbClr val="333333"/>
                </a:solidFill>
                <a:latin typeface="Montserrat ExtraLight" panose="00000300000000000000" pitchFamily="50" charset="0"/>
              </a:rPr>
              <a:t>capturing the difference between current predictions and observed values </a:t>
            </a:r>
          </a:p>
          <a:p>
            <a:pPr marL="342900" indent="-342900" fontAlgn="base">
              <a:buAutoNum type="arabicPeriod"/>
            </a:pPr>
            <a:r>
              <a:rPr lang="fr-CA" sz="1400">
                <a:solidFill>
                  <a:srgbClr val="333333"/>
                </a:solidFill>
                <a:latin typeface="Montserrat ExtraLight" panose="00000300000000000000" pitchFamily="50" charset="0"/>
              </a:rPr>
              <a:t>Update predictions by adding the predictions from tree Ti to current predictions:    </a:t>
            </a:r>
            <a:r>
              <a:rPr lang="fr-CA" sz="1400" i="1">
                <a:solidFill>
                  <a:srgbClr val="333333"/>
                </a:solidFill>
                <a:latin typeface="Montserrat ExtraLight" panose="00000300000000000000" pitchFamily="50" charset="0"/>
              </a:rPr>
              <a:t>pred = pred + predict(Ti)</a:t>
            </a:r>
          </a:p>
          <a:p>
            <a:pPr marL="342900" indent="-342900" fontAlgn="base">
              <a:buAutoNum type="arabicPeriod"/>
            </a:pPr>
            <a:r>
              <a:rPr lang="fr-CA" sz="1400">
                <a:solidFill>
                  <a:srgbClr val="333333"/>
                </a:solidFill>
                <a:latin typeface="Montserrat ExtraLight" panose="00000300000000000000" pitchFamily="50" charset="0"/>
              </a:rPr>
              <a:t>Repeart 2. and 3. for N steps (or till no improvement on </a:t>
            </a:r>
            <a:r>
              <a:rPr lang="en-CA" sz="1400">
                <a:solidFill>
                  <a:srgbClr val="333333"/>
                </a:solidFill>
                <a:latin typeface="Montserrat ExtraLight" panose="00000300000000000000" pitchFamily="50" charset="0"/>
              </a:rPr>
              <a:t>evaluation data)</a:t>
            </a:r>
            <a:endParaRPr lang="fr-CA" sz="1400" b="0" i="0">
              <a:solidFill>
                <a:srgbClr val="333333"/>
              </a:solidFill>
              <a:effectLst/>
              <a:latin typeface="Montserrat ExtraLight" panose="00000300000000000000" pitchFamily="50" charset="0"/>
            </a:endParaRPr>
          </a:p>
        </p:txBody>
      </p:sp>
      <p:pic>
        <p:nvPicPr>
          <p:cNvPr id="4" name="Picture 3" descr="A close up of a map&#10;&#10;Description automatically generated">
            <a:extLst>
              <a:ext uri="{FF2B5EF4-FFF2-40B4-BE49-F238E27FC236}">
                <a16:creationId xmlns:a16="http://schemas.microsoft.com/office/drawing/2014/main" id="{32494C8F-A1CA-4B03-B6F4-4FBB33CC32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6215" y="3389920"/>
            <a:ext cx="4029869" cy="2686580"/>
          </a:xfrm>
          <a:prstGeom prst="rect">
            <a:avLst/>
          </a:prstGeom>
        </p:spPr>
      </p:pic>
      <p:pic>
        <p:nvPicPr>
          <p:cNvPr id="12" name="Picture 11" descr="A close up of a logo&#10;&#10;Description automatically generated">
            <a:extLst>
              <a:ext uri="{FF2B5EF4-FFF2-40B4-BE49-F238E27FC236}">
                <a16:creationId xmlns:a16="http://schemas.microsoft.com/office/drawing/2014/main" id="{AB1F7D9F-8FC3-431C-AFDB-9B3E71F3BB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452" y="3389920"/>
            <a:ext cx="4029870" cy="2686580"/>
          </a:xfrm>
          <a:prstGeom prst="rect">
            <a:avLst/>
          </a:prstGeom>
        </p:spPr>
      </p:pic>
    </p:spTree>
    <p:extLst>
      <p:ext uri="{BB962C8B-B14F-4D97-AF65-F5344CB8AC3E}">
        <p14:creationId xmlns:p14="http://schemas.microsoft.com/office/powerpoint/2010/main" val="406139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the Model Structure</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5</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1384995"/>
          </a:xfrm>
          <a:prstGeom prst="rect">
            <a:avLst/>
          </a:prstGeom>
        </p:spPr>
        <p:txBody>
          <a:bodyPr wrap="square">
            <a:spAutoFit/>
          </a:bodyPr>
          <a:lstStyle/>
          <a:p>
            <a:pPr fontAlgn="base"/>
            <a:r>
              <a:rPr lang="en-CA" sz="1400" b="0" i="0">
                <a:solidFill>
                  <a:srgbClr val="333333"/>
                </a:solidFill>
                <a:effectLst/>
                <a:latin typeface="Montserrat ExtraLight" panose="00000300000000000000" pitchFamily="50" charset="0"/>
              </a:rPr>
              <a:t>From GBT introduction, it can be observed that the resultring model consists in a collection of Trees. </a:t>
            </a:r>
          </a:p>
          <a:p>
            <a:pPr fontAlgn="base"/>
            <a:endParaRPr lang="en-CA" sz="1400" b="0" i="0">
              <a:solidFill>
                <a:srgbClr val="333333"/>
              </a:solidFill>
              <a:effectLst/>
              <a:latin typeface="Montserrat ExtraLight" panose="00000300000000000000" pitchFamily="50" charset="0"/>
            </a:endParaRPr>
          </a:p>
          <a:p>
            <a:pPr fontAlgn="base"/>
            <a:r>
              <a:rPr lang="en-CA" sz="1400">
                <a:solidFill>
                  <a:srgbClr val="333333"/>
                </a:solidFill>
                <a:latin typeface="Montserrat ExtraLight" panose="00000300000000000000" pitchFamily="50" charset="0"/>
              </a:rPr>
              <a:t>The sutrcture holding the model can hence be defined as a Vector of Trees. In addition, hyper-parameters used to define the model as well a metrics tracking the model performing are added. </a:t>
            </a:r>
            <a:endParaRPr lang="fr-CA" sz="1400" b="0" i="0">
              <a:solidFill>
                <a:srgbClr val="333333"/>
              </a:solidFill>
              <a:effectLst/>
              <a:latin typeface="Montserrat ExtraLight" panose="00000300000000000000" pitchFamily="50" charset="0"/>
            </a:endParaRPr>
          </a:p>
        </p:txBody>
      </p:sp>
      <p:sp>
        <p:nvSpPr>
          <p:cNvPr id="4" name="Rectangle 3">
            <a:extLst>
              <a:ext uri="{FF2B5EF4-FFF2-40B4-BE49-F238E27FC236}">
                <a16:creationId xmlns:a16="http://schemas.microsoft.com/office/drawing/2014/main" id="{D0334B9A-DABD-48AA-8BD8-910F8834A538}"/>
              </a:ext>
            </a:extLst>
          </p:cNvPr>
          <p:cNvSpPr/>
          <p:nvPr/>
        </p:nvSpPr>
        <p:spPr>
          <a:xfrm>
            <a:off x="425452" y="3491643"/>
            <a:ext cx="4572000" cy="1015663"/>
          </a:xfrm>
          <a:prstGeom prst="rect">
            <a:avLst/>
          </a:prstGeom>
          <a:solidFill>
            <a:schemeClr val="bg1">
              <a:lumMod val="95000"/>
            </a:schemeClr>
          </a:solidFill>
        </p:spPr>
        <p:txBody>
          <a:bodyPr>
            <a:spAutoFit/>
          </a:bodyPr>
          <a:lstStyle/>
          <a:p>
            <a:r>
              <a:rPr lang="en-US" sz="1200" b="1">
                <a:solidFill>
                  <a:srgbClr val="333333"/>
                </a:solidFill>
                <a:latin typeface="Courier New" panose="02070309020205020404" pitchFamily="49" charset="0"/>
              </a:rPr>
              <a:t>struct</a:t>
            </a:r>
            <a:r>
              <a:rPr lang="en-US" sz="1200">
                <a:solidFill>
                  <a:srgbClr val="333333"/>
                </a:solidFill>
                <a:latin typeface="Courier New" panose="02070309020205020404" pitchFamily="49" charset="0"/>
              </a:rPr>
              <a:t> GBTree</a:t>
            </a:r>
          </a:p>
          <a:p>
            <a:r>
              <a:rPr lang="en-US" sz="1200">
                <a:solidFill>
                  <a:srgbClr val="333333"/>
                </a:solidFill>
                <a:latin typeface="Courier New" panose="02070309020205020404" pitchFamily="49" charset="0"/>
              </a:rPr>
              <a:t>	trees::</a:t>
            </a:r>
            <a:r>
              <a:rPr lang="en-US" sz="1200">
                <a:solidFill>
                  <a:srgbClr val="0086B3"/>
                </a:solidFill>
                <a:latin typeface="Courier New" panose="02070309020205020404" pitchFamily="49" charset="0"/>
              </a:rPr>
              <a:t>Vector</a:t>
            </a:r>
            <a:r>
              <a:rPr lang="en-US" sz="1200">
                <a:solidFill>
                  <a:srgbClr val="333333"/>
                </a:solidFill>
                <a:latin typeface="Courier New" panose="02070309020205020404" pitchFamily="49" charset="0"/>
              </a:rPr>
              <a:t>{Tree} </a:t>
            </a:r>
          </a:p>
          <a:p>
            <a:r>
              <a:rPr lang="en-US" sz="1200">
                <a:solidFill>
                  <a:srgbClr val="333333"/>
                </a:solidFill>
                <a:latin typeface="Courier New" panose="02070309020205020404" pitchFamily="49" charset="0"/>
              </a:rPr>
              <a:t>	params </a:t>
            </a:r>
          </a:p>
          <a:p>
            <a:r>
              <a:rPr lang="en-US" sz="1200">
                <a:solidFill>
                  <a:srgbClr val="333333"/>
                </a:solidFill>
                <a:latin typeface="Courier New" panose="02070309020205020404" pitchFamily="49" charset="0"/>
              </a:rPr>
              <a:t>	metric </a:t>
            </a:r>
          </a:p>
          <a:p>
            <a:r>
              <a:rPr lang="en-US" sz="1200" b="1">
                <a:solidFill>
                  <a:srgbClr val="333333"/>
                </a:solidFill>
                <a:latin typeface="Courier New" panose="02070309020205020404" pitchFamily="49" charset="0"/>
              </a:rPr>
              <a:t>end</a:t>
            </a:r>
            <a:endParaRPr lang="fr-CA" sz="1200"/>
          </a:p>
        </p:txBody>
      </p:sp>
    </p:spTree>
    <p:extLst>
      <p:ext uri="{BB962C8B-B14F-4D97-AF65-F5344CB8AC3E}">
        <p14:creationId xmlns:p14="http://schemas.microsoft.com/office/powerpoint/2010/main" val="375933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n animal&#10;&#10;Description automatically generated">
            <a:extLst>
              <a:ext uri="{FF2B5EF4-FFF2-40B4-BE49-F238E27FC236}">
                <a16:creationId xmlns:a16="http://schemas.microsoft.com/office/drawing/2014/main" id="{E0271895-B61A-4B8E-83E4-D74314B06A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4879" y="2384690"/>
            <a:ext cx="4685211" cy="3123474"/>
          </a:xfrm>
          <a:prstGeom prst="rect">
            <a:avLst/>
          </a:prstGeom>
        </p:spPr>
      </p:pic>
      <p:sp>
        <p:nvSpPr>
          <p:cNvPr id="5" name="Rectangle 4">
            <a:extLst>
              <a:ext uri="{FF2B5EF4-FFF2-40B4-BE49-F238E27FC236}">
                <a16:creationId xmlns:a16="http://schemas.microsoft.com/office/drawing/2014/main" id="{B58CC6FA-12B1-453A-9950-DB27B696F844}"/>
              </a:ext>
            </a:extLst>
          </p:cNvPr>
          <p:cNvSpPr/>
          <p:nvPr/>
        </p:nvSpPr>
        <p:spPr>
          <a:xfrm>
            <a:off x="425452" y="3619219"/>
            <a:ext cx="5113199" cy="1569660"/>
          </a:xfrm>
          <a:prstGeom prst="rect">
            <a:avLst/>
          </a:prstGeom>
          <a:solidFill>
            <a:schemeClr val="bg1">
              <a:lumMod val="95000"/>
            </a:schemeClr>
          </a:solidFill>
        </p:spPr>
        <p:txBody>
          <a:bodyPr wrap="square">
            <a:spAutoFit/>
          </a:bodyPr>
          <a:lstStyle/>
          <a:p>
            <a:r>
              <a:rPr lang="en-US" sz="1200" b="1">
                <a:solidFill>
                  <a:srgbClr val="333333"/>
                </a:solidFill>
                <a:latin typeface="Courier New" panose="02070309020205020404" pitchFamily="49" charset="0"/>
              </a:rPr>
              <a:t>struct</a:t>
            </a:r>
            <a:r>
              <a:rPr lang="en-US" sz="1200">
                <a:solidFill>
                  <a:srgbClr val="333333"/>
                </a:solidFill>
                <a:latin typeface="Courier New" panose="02070309020205020404" pitchFamily="49" charset="0"/>
              </a:rPr>
              <a:t> TreeNode{L, T&lt;:</a:t>
            </a:r>
            <a:r>
              <a:rPr lang="en-US" sz="1200">
                <a:solidFill>
                  <a:srgbClr val="0086B3"/>
                </a:solidFill>
                <a:latin typeface="Courier New" panose="02070309020205020404" pitchFamily="49" charset="0"/>
              </a:rPr>
              <a:t>AbstractFloat</a:t>
            </a:r>
            <a:r>
              <a:rPr lang="en-US" sz="1200">
                <a:solidFill>
                  <a:srgbClr val="333333"/>
                </a:solidFill>
                <a:latin typeface="Courier New" panose="02070309020205020404" pitchFamily="49" charset="0"/>
              </a:rPr>
              <a:t>, S&lt;:</a:t>
            </a:r>
            <a:r>
              <a:rPr lang="en-US" sz="1200">
                <a:solidFill>
                  <a:srgbClr val="0086B3"/>
                </a:solidFill>
                <a:latin typeface="Courier New" panose="02070309020205020404" pitchFamily="49" charset="0"/>
              </a:rPr>
              <a:t>Int</a:t>
            </a:r>
            <a:r>
              <a:rPr lang="en-US" sz="1200">
                <a:solidFill>
                  <a:srgbClr val="333333"/>
                </a:solidFill>
                <a:latin typeface="Courier New" panose="02070309020205020404" pitchFamily="49" charset="0"/>
              </a:rPr>
              <a:t>, B&lt;:</a:t>
            </a:r>
            <a:r>
              <a:rPr lang="en-US" sz="1200">
                <a:solidFill>
                  <a:srgbClr val="0086B3"/>
                </a:solidFill>
                <a:latin typeface="Courier New" panose="02070309020205020404" pitchFamily="49" charset="0"/>
              </a:rPr>
              <a:t>Bool</a:t>
            </a:r>
            <a:r>
              <a:rPr lang="en-US" sz="1200">
                <a:solidFill>
                  <a:srgbClr val="333333"/>
                </a:solidFill>
                <a:latin typeface="Courier New" panose="02070309020205020404" pitchFamily="49" charset="0"/>
              </a:rPr>
              <a:t>} </a:t>
            </a:r>
          </a:p>
          <a:p>
            <a:pPr lvl="1"/>
            <a:r>
              <a:rPr lang="en-US" sz="1200">
                <a:solidFill>
                  <a:srgbClr val="333333"/>
                </a:solidFill>
                <a:latin typeface="Courier New" panose="02070309020205020404" pitchFamily="49" charset="0"/>
              </a:rPr>
              <a:t>left::S </a:t>
            </a:r>
          </a:p>
          <a:p>
            <a:pPr lvl="1"/>
            <a:r>
              <a:rPr lang="en-US" sz="1200">
                <a:solidFill>
                  <a:srgbClr val="333333"/>
                </a:solidFill>
                <a:latin typeface="Courier New" panose="02070309020205020404" pitchFamily="49" charset="0"/>
              </a:rPr>
              <a:t>right::S </a:t>
            </a:r>
          </a:p>
          <a:p>
            <a:pPr lvl="1"/>
            <a:r>
              <a:rPr lang="en-US" sz="1200">
                <a:solidFill>
                  <a:srgbClr val="333333"/>
                </a:solidFill>
                <a:latin typeface="Courier New" panose="02070309020205020404" pitchFamily="49" charset="0"/>
              </a:rPr>
              <a:t>feat::S </a:t>
            </a:r>
          </a:p>
          <a:p>
            <a:pPr lvl="1"/>
            <a:r>
              <a:rPr lang="en-US" sz="1200">
                <a:solidFill>
                  <a:srgbClr val="333333"/>
                </a:solidFill>
                <a:latin typeface="Courier New" panose="02070309020205020404" pitchFamily="49" charset="0"/>
              </a:rPr>
              <a:t>cond::T </a:t>
            </a:r>
          </a:p>
          <a:p>
            <a:pPr lvl="1"/>
            <a:r>
              <a:rPr lang="en-US" sz="1200">
                <a:solidFill>
                  <a:srgbClr val="333333"/>
                </a:solidFill>
                <a:latin typeface="Courier New" panose="02070309020205020404" pitchFamily="49" charset="0"/>
              </a:rPr>
              <a:t>pred::SVector{L,T}</a:t>
            </a:r>
          </a:p>
          <a:p>
            <a:pPr lvl="1"/>
            <a:r>
              <a:rPr lang="en-US" sz="1200">
                <a:solidFill>
                  <a:srgbClr val="333333"/>
                </a:solidFill>
                <a:latin typeface="Courier New" panose="02070309020205020404" pitchFamily="49" charset="0"/>
              </a:rPr>
              <a:t>split::B </a:t>
            </a:r>
          </a:p>
          <a:p>
            <a:r>
              <a:rPr lang="en-US" sz="1200" b="1">
                <a:solidFill>
                  <a:srgbClr val="333333"/>
                </a:solidFill>
                <a:latin typeface="Courier New" panose="02070309020205020404" pitchFamily="49" charset="0"/>
              </a:rPr>
              <a:t>end</a:t>
            </a:r>
            <a:endParaRPr lang="fr-CA" sz="1200"/>
          </a:p>
        </p:txBody>
      </p:sp>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the Tree Structure</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6</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523220"/>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A tree consists of multiple binary split nodes ending with a terminal node (leaf) indicating the prediction associated with the given path. </a:t>
            </a:r>
            <a:endParaRPr lang="fr-CA" sz="1400" b="0" i="0">
              <a:solidFill>
                <a:srgbClr val="333333"/>
              </a:solidFill>
              <a:effectLst/>
              <a:latin typeface="Montserrat ExtraLight" panose="00000300000000000000" pitchFamily="50" charset="0"/>
            </a:endParaRPr>
          </a:p>
        </p:txBody>
      </p:sp>
      <p:sp>
        <p:nvSpPr>
          <p:cNvPr id="3" name="Rectangle 2">
            <a:extLst>
              <a:ext uri="{FF2B5EF4-FFF2-40B4-BE49-F238E27FC236}">
                <a16:creationId xmlns:a16="http://schemas.microsoft.com/office/drawing/2014/main" id="{2147C91D-3E27-495A-BE5A-4C17419FBFE9}"/>
              </a:ext>
            </a:extLst>
          </p:cNvPr>
          <p:cNvSpPr/>
          <p:nvPr/>
        </p:nvSpPr>
        <p:spPr>
          <a:xfrm>
            <a:off x="425452" y="2384690"/>
            <a:ext cx="5113199" cy="646331"/>
          </a:xfrm>
          <a:prstGeom prst="rect">
            <a:avLst/>
          </a:prstGeom>
          <a:solidFill>
            <a:schemeClr val="bg1">
              <a:lumMod val="95000"/>
            </a:schemeClr>
          </a:solidFill>
        </p:spPr>
        <p:txBody>
          <a:bodyPr wrap="square">
            <a:spAutoFit/>
          </a:bodyPr>
          <a:lstStyle/>
          <a:p>
            <a:r>
              <a:rPr lang="fr-CA" sz="1200" b="1">
                <a:solidFill>
                  <a:srgbClr val="333333"/>
                </a:solidFill>
                <a:latin typeface="Courier New" panose="02070309020205020404" pitchFamily="49" charset="0"/>
              </a:rPr>
              <a:t>struct</a:t>
            </a:r>
            <a:r>
              <a:rPr lang="fr-CA" sz="1200">
                <a:solidFill>
                  <a:srgbClr val="333333"/>
                </a:solidFill>
                <a:latin typeface="Courier New" panose="02070309020205020404" pitchFamily="49" charset="0"/>
              </a:rPr>
              <a:t> Tree{L, T&lt;:</a:t>
            </a:r>
            <a:r>
              <a:rPr lang="fr-CA" sz="1200">
                <a:solidFill>
                  <a:srgbClr val="0086B3"/>
                </a:solidFill>
                <a:latin typeface="Courier New" panose="02070309020205020404" pitchFamily="49" charset="0"/>
              </a:rPr>
              <a:t>AbstractFloat</a:t>
            </a:r>
            <a:r>
              <a:rPr lang="fr-CA" sz="1200">
                <a:solidFill>
                  <a:srgbClr val="333333"/>
                </a:solidFill>
                <a:latin typeface="Courier New" panose="02070309020205020404" pitchFamily="49" charset="0"/>
              </a:rPr>
              <a:t>, S&lt;:</a:t>
            </a:r>
            <a:r>
              <a:rPr lang="fr-CA" sz="1200">
                <a:solidFill>
                  <a:srgbClr val="0086B3"/>
                </a:solidFill>
                <a:latin typeface="Courier New" panose="02070309020205020404" pitchFamily="49" charset="0"/>
              </a:rPr>
              <a:t>Int</a:t>
            </a:r>
            <a:r>
              <a:rPr lang="fr-CA" sz="1200">
                <a:solidFill>
                  <a:srgbClr val="333333"/>
                </a:solidFill>
                <a:latin typeface="Courier New" panose="02070309020205020404" pitchFamily="49" charset="0"/>
              </a:rPr>
              <a:t>} 	</a:t>
            </a:r>
          </a:p>
          <a:p>
            <a:r>
              <a:rPr lang="fr-CA" sz="1200">
                <a:solidFill>
                  <a:srgbClr val="333333"/>
                </a:solidFill>
                <a:latin typeface="Courier New" panose="02070309020205020404" pitchFamily="49" charset="0"/>
              </a:rPr>
              <a:t>	nodes::</a:t>
            </a:r>
            <a:r>
              <a:rPr lang="fr-CA" sz="1200">
                <a:solidFill>
                  <a:srgbClr val="0086B3"/>
                </a:solidFill>
                <a:latin typeface="Courier New" panose="02070309020205020404" pitchFamily="49" charset="0"/>
              </a:rPr>
              <a:t>Vector</a:t>
            </a:r>
            <a:r>
              <a:rPr lang="fr-CA" sz="1200">
                <a:solidFill>
                  <a:srgbClr val="333333"/>
                </a:solidFill>
                <a:latin typeface="Courier New" panose="02070309020205020404" pitchFamily="49" charset="0"/>
              </a:rPr>
              <a:t>{TreeNode}</a:t>
            </a:r>
          </a:p>
          <a:p>
            <a:r>
              <a:rPr lang="fr-CA" sz="1200" b="1">
                <a:solidFill>
                  <a:srgbClr val="333333"/>
                </a:solidFill>
                <a:latin typeface="Courier New" panose="02070309020205020404" pitchFamily="49" charset="0"/>
              </a:rPr>
              <a:t>end</a:t>
            </a:r>
            <a:endParaRPr lang="fr-CA" sz="1200"/>
          </a:p>
        </p:txBody>
      </p:sp>
    </p:spTree>
    <p:extLst>
      <p:ext uri="{BB962C8B-B14F-4D97-AF65-F5344CB8AC3E}">
        <p14:creationId xmlns:p14="http://schemas.microsoft.com/office/powerpoint/2010/main" val="334590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Efficient Tree Building – Part 1</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7</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954107"/>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Parallelization: </a:t>
            </a:r>
          </a:p>
          <a:p>
            <a:pPr marL="285750" indent="-285750" fontAlgn="base">
              <a:buFontTx/>
              <a:buChar char="-"/>
            </a:pPr>
            <a:r>
              <a:rPr lang="en-CA" sz="1400" b="0" i="0">
                <a:solidFill>
                  <a:srgbClr val="333333"/>
                </a:solidFill>
                <a:effectLst/>
                <a:latin typeface="Montserrat ExtraLight" panose="00000300000000000000" pitchFamily="50" charset="0"/>
              </a:rPr>
              <a:t>Tree Stacking</a:t>
            </a:r>
            <a:r>
              <a:rPr lang="en-CA" sz="1400">
                <a:solidFill>
                  <a:srgbClr val="333333"/>
                </a:solidFill>
                <a:latin typeface="Montserrat ExtraLight" panose="00000300000000000000" pitchFamily="50" charset="0"/>
              </a:rPr>
              <a:t>:</a:t>
            </a:r>
            <a:r>
              <a:rPr lang="en-CA" sz="1400" b="0" i="0">
                <a:solidFill>
                  <a:srgbClr val="333333"/>
                </a:solidFill>
                <a:effectLst/>
                <a:latin typeface="Montserrat ExtraLight" panose="00000300000000000000" pitchFamily="50" charset="0"/>
              </a:rPr>
              <a:t> sequential process (dependency upon previous trees)</a:t>
            </a:r>
          </a:p>
          <a:p>
            <a:pPr marL="285750" indent="-285750" fontAlgn="base">
              <a:buFontTx/>
              <a:buChar char="-"/>
            </a:pPr>
            <a:r>
              <a:rPr lang="en-CA" sz="1400">
                <a:solidFill>
                  <a:srgbClr val="333333"/>
                </a:solidFill>
                <a:latin typeface="Montserrat ExtraLight" panose="00000300000000000000" pitchFamily="50" charset="0"/>
              </a:rPr>
              <a:t>Tree Growth: nodes depends upon their parent</a:t>
            </a:r>
            <a:endParaRPr lang="fr-CA" sz="1400">
              <a:solidFill>
                <a:srgbClr val="333333"/>
              </a:solidFill>
              <a:latin typeface="Montserrat ExtraLight" panose="00000300000000000000" pitchFamily="50" charset="0"/>
            </a:endParaRPr>
          </a:p>
          <a:p>
            <a:pPr marL="285750" indent="-285750" fontAlgn="base">
              <a:buFontTx/>
              <a:buChar char="-"/>
            </a:pPr>
            <a:r>
              <a:rPr lang="fr-CA" sz="1400">
                <a:solidFill>
                  <a:srgbClr val="333333"/>
                </a:solidFill>
                <a:latin typeface="Montserrat ExtraLight" panose="00000300000000000000" pitchFamily="50" charset="0"/>
              </a:rPr>
              <a:t>Find best split: each variable evaluation is independent</a:t>
            </a:r>
          </a:p>
        </p:txBody>
      </p:sp>
      <p:pic>
        <p:nvPicPr>
          <p:cNvPr id="4" name="Graphic 3">
            <a:extLst>
              <a:ext uri="{FF2B5EF4-FFF2-40B4-BE49-F238E27FC236}">
                <a16:creationId xmlns:a16="http://schemas.microsoft.com/office/drawing/2014/main" id="{AFF9E81B-949C-4BBD-B708-72FE265BBD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5453" y="3670293"/>
            <a:ext cx="3654459" cy="2436306"/>
          </a:xfrm>
          <a:prstGeom prst="rect">
            <a:avLst/>
          </a:prstGeom>
        </p:spPr>
      </p:pic>
      <p:pic>
        <p:nvPicPr>
          <p:cNvPr id="7" name="Graphic 6">
            <a:extLst>
              <a:ext uri="{FF2B5EF4-FFF2-40B4-BE49-F238E27FC236}">
                <a16:creationId xmlns:a16="http://schemas.microsoft.com/office/drawing/2014/main" id="{8EF51B50-B113-47E0-A280-B020011033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72002" y="3662314"/>
            <a:ext cx="3654458" cy="2436306"/>
          </a:xfrm>
          <a:prstGeom prst="rect">
            <a:avLst/>
          </a:prstGeom>
        </p:spPr>
      </p:pic>
      <p:sp>
        <p:nvSpPr>
          <p:cNvPr id="8" name="TextBox 7">
            <a:extLst>
              <a:ext uri="{FF2B5EF4-FFF2-40B4-BE49-F238E27FC236}">
                <a16:creationId xmlns:a16="http://schemas.microsoft.com/office/drawing/2014/main" id="{22853C42-2FDB-4AFE-A95A-AA82E1C1A57D}"/>
              </a:ext>
            </a:extLst>
          </p:cNvPr>
          <p:cNvSpPr txBox="1"/>
          <p:nvPr/>
        </p:nvSpPr>
        <p:spPr>
          <a:xfrm>
            <a:off x="425452" y="3290500"/>
            <a:ext cx="2829469" cy="276999"/>
          </a:xfrm>
          <a:prstGeom prst="rect">
            <a:avLst/>
          </a:prstGeom>
          <a:noFill/>
        </p:spPr>
        <p:txBody>
          <a:bodyPr wrap="square" rtlCol="0">
            <a:spAutoFit/>
          </a:bodyPr>
          <a:lstStyle/>
          <a:p>
            <a:r>
              <a:rPr lang="en-CA" sz="1200">
                <a:latin typeface="Montserrat" panose="00000500000000000000" pitchFamily="50" charset="0"/>
              </a:rPr>
              <a:t>Actual data: </a:t>
            </a:r>
            <a:endParaRPr lang="fr-CA" sz="1200">
              <a:latin typeface="Montserrat" panose="00000500000000000000" pitchFamily="50" charset="0"/>
            </a:endParaRPr>
          </a:p>
        </p:txBody>
      </p:sp>
      <p:sp>
        <p:nvSpPr>
          <p:cNvPr id="13" name="TextBox 12">
            <a:extLst>
              <a:ext uri="{FF2B5EF4-FFF2-40B4-BE49-F238E27FC236}">
                <a16:creationId xmlns:a16="http://schemas.microsoft.com/office/drawing/2014/main" id="{142706B6-5A12-435D-AD5E-8EFE16CE0B41}"/>
              </a:ext>
            </a:extLst>
          </p:cNvPr>
          <p:cNvSpPr txBox="1"/>
          <p:nvPr/>
        </p:nvSpPr>
        <p:spPr>
          <a:xfrm>
            <a:off x="4572001" y="3290499"/>
            <a:ext cx="2829469" cy="276999"/>
          </a:xfrm>
          <a:prstGeom prst="rect">
            <a:avLst/>
          </a:prstGeom>
          <a:noFill/>
        </p:spPr>
        <p:txBody>
          <a:bodyPr wrap="square" rtlCol="0">
            <a:spAutoFit/>
          </a:bodyPr>
          <a:lstStyle/>
          <a:p>
            <a:r>
              <a:rPr lang="en-CA" sz="1200">
                <a:latin typeface="Montserrat" panose="00000500000000000000" pitchFamily="50" charset="0"/>
              </a:rPr>
              <a:t>What the model sees: </a:t>
            </a:r>
            <a:endParaRPr lang="fr-CA" sz="1200">
              <a:latin typeface="Montserrat" panose="00000500000000000000" pitchFamily="50" charset="0"/>
            </a:endParaRPr>
          </a:p>
        </p:txBody>
      </p:sp>
      <p:sp>
        <p:nvSpPr>
          <p:cNvPr id="9" name="Rectangle 8">
            <a:extLst>
              <a:ext uri="{FF2B5EF4-FFF2-40B4-BE49-F238E27FC236}">
                <a16:creationId xmlns:a16="http://schemas.microsoft.com/office/drawing/2014/main" id="{1B5D4E0E-5477-48DE-AF8C-94B546C3B051}"/>
              </a:ext>
            </a:extLst>
          </p:cNvPr>
          <p:cNvSpPr/>
          <p:nvPr/>
        </p:nvSpPr>
        <p:spPr>
          <a:xfrm>
            <a:off x="759938" y="2476075"/>
            <a:ext cx="2985488" cy="738664"/>
          </a:xfrm>
          <a:prstGeom prst="rect">
            <a:avLst/>
          </a:prstGeom>
          <a:solidFill>
            <a:schemeClr val="bg1">
              <a:lumMod val="95000"/>
            </a:schemeClr>
          </a:solidFill>
        </p:spPr>
        <p:txBody>
          <a:bodyPr wrap="square">
            <a:spAutoFit/>
          </a:bodyPr>
          <a:lstStyle/>
          <a:p>
            <a:r>
              <a:rPr lang="en-US" sz="1400" b="1">
                <a:solidFill>
                  <a:srgbClr val="999999"/>
                </a:solidFill>
                <a:latin typeface="Courier New" panose="02070309020205020404" pitchFamily="49" charset="0"/>
              </a:rPr>
              <a:t>@threads</a:t>
            </a:r>
            <a:r>
              <a:rPr lang="en-US" sz="1400">
                <a:solidFill>
                  <a:srgbClr val="333333"/>
                </a:solidFill>
                <a:latin typeface="Courier New" panose="02070309020205020404" pitchFamily="49" charset="0"/>
              </a:rPr>
              <a:t> </a:t>
            </a:r>
            <a:r>
              <a:rPr lang="en-US" sz="1400" b="1">
                <a:solidFill>
                  <a:srgbClr val="333333"/>
                </a:solidFill>
                <a:latin typeface="Courier New" panose="02070309020205020404" pitchFamily="49" charset="0"/>
              </a:rPr>
              <a:t>for</a:t>
            </a:r>
            <a:r>
              <a:rPr lang="en-US" sz="1400">
                <a:solidFill>
                  <a:srgbClr val="333333"/>
                </a:solidFill>
                <a:latin typeface="Courier New" panose="02070309020205020404" pitchFamily="49" charset="0"/>
              </a:rPr>
              <a:t> j </a:t>
            </a:r>
            <a:r>
              <a:rPr lang="en-US" sz="1400" b="1">
                <a:solidFill>
                  <a:srgbClr val="333333"/>
                </a:solidFill>
                <a:latin typeface="Courier New" panose="02070309020205020404" pitchFamily="49" charset="0"/>
              </a:rPr>
              <a:t>in</a:t>
            </a:r>
            <a:r>
              <a:rPr lang="en-US" sz="1400">
                <a:solidFill>
                  <a:srgbClr val="333333"/>
                </a:solidFill>
                <a:latin typeface="Courier New" panose="02070309020205020404" pitchFamily="49" charset="0"/>
              </a:rPr>
              <a:t> cols 	find_best_split!(...)</a:t>
            </a:r>
          </a:p>
          <a:p>
            <a:r>
              <a:rPr lang="en-US" sz="1400" b="1">
                <a:solidFill>
                  <a:srgbClr val="333333"/>
                </a:solidFill>
                <a:latin typeface="Courier New" panose="02070309020205020404" pitchFamily="49" charset="0"/>
              </a:rPr>
              <a:t>end</a:t>
            </a:r>
            <a:endParaRPr lang="fr-CA" sz="1400"/>
          </a:p>
        </p:txBody>
      </p:sp>
      <p:pic>
        <p:nvPicPr>
          <p:cNvPr id="5" name="Graphic 4" descr="Checkmark">
            <a:extLst>
              <a:ext uri="{FF2B5EF4-FFF2-40B4-BE49-F238E27FC236}">
                <a16:creationId xmlns:a16="http://schemas.microsoft.com/office/drawing/2014/main" id="{859C4B4E-ED0D-40D3-91A8-47641F3B97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23605" y="2234083"/>
            <a:ext cx="219188" cy="219188"/>
          </a:xfrm>
          <a:prstGeom prst="rect">
            <a:avLst/>
          </a:prstGeom>
        </p:spPr>
      </p:pic>
      <p:pic>
        <p:nvPicPr>
          <p:cNvPr id="11" name="Graphic 10" descr="Close">
            <a:extLst>
              <a:ext uri="{FF2B5EF4-FFF2-40B4-BE49-F238E27FC236}">
                <a16:creationId xmlns:a16="http://schemas.microsoft.com/office/drawing/2014/main" id="{610E5513-BBEE-4DEA-902B-8B1A1B5594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02864" y="1807132"/>
            <a:ext cx="214223" cy="214223"/>
          </a:xfrm>
          <a:prstGeom prst="rect">
            <a:avLst/>
          </a:prstGeom>
        </p:spPr>
      </p:pic>
      <p:pic>
        <p:nvPicPr>
          <p:cNvPr id="17" name="Graphic 16" descr="Close">
            <a:extLst>
              <a:ext uri="{FF2B5EF4-FFF2-40B4-BE49-F238E27FC236}">
                <a16:creationId xmlns:a16="http://schemas.microsoft.com/office/drawing/2014/main" id="{906937B7-49DF-452B-AF3D-5AA0C7D6A9A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16319" y="2035294"/>
            <a:ext cx="214223" cy="214223"/>
          </a:xfrm>
          <a:prstGeom prst="rect">
            <a:avLst/>
          </a:prstGeom>
        </p:spPr>
      </p:pic>
    </p:spTree>
    <p:extLst>
      <p:ext uri="{BB962C8B-B14F-4D97-AF65-F5344CB8AC3E}">
        <p14:creationId xmlns:p14="http://schemas.microsoft.com/office/powerpoint/2010/main" val="54690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Efficient Tree Building – Part 2</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8</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1384995"/>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Histogram method: </a:t>
            </a:r>
          </a:p>
          <a:p>
            <a:pPr marL="285750" indent="-285750" fontAlgn="base">
              <a:buFontTx/>
              <a:buChar char="-"/>
            </a:pPr>
            <a:r>
              <a:rPr lang="fr-CA" sz="1400">
                <a:solidFill>
                  <a:srgbClr val="333333"/>
                </a:solidFill>
                <a:latin typeface="Montserrat ExtraLight" panose="00000300000000000000" pitchFamily="50" charset="0"/>
              </a:rPr>
              <a:t>Avoids the the inefficient evaluation of the quality of the split at every point</a:t>
            </a:r>
          </a:p>
          <a:p>
            <a:pPr marL="285750" indent="-285750" fontAlgn="base">
              <a:buFontTx/>
              <a:buChar char="-"/>
            </a:pPr>
            <a:r>
              <a:rPr lang="fr-CA" sz="1400">
                <a:solidFill>
                  <a:srgbClr val="333333"/>
                </a:solidFill>
                <a:latin typeface="Montserrat ExtraLight" panose="00000300000000000000" pitchFamily="50" charset="0"/>
              </a:rPr>
              <a:t>No need for sorting the observations</a:t>
            </a:r>
          </a:p>
          <a:p>
            <a:pPr marL="285750" indent="-285750" fontAlgn="base">
              <a:buFontTx/>
              <a:buChar char="-"/>
            </a:pPr>
            <a:r>
              <a:rPr lang="fr-CA" sz="1400">
                <a:solidFill>
                  <a:srgbClr val="333333"/>
                </a:solidFill>
                <a:latin typeface="Montserrat ExtraLight" panose="00000300000000000000" pitchFamily="50" charset="0"/>
              </a:rPr>
              <a:t>Histogram can be built by accessing sequentially each observation</a:t>
            </a:r>
          </a:p>
          <a:p>
            <a:pPr marL="285750" indent="-285750" fontAlgn="base">
              <a:buFontTx/>
              <a:buChar char="-"/>
            </a:pPr>
            <a:r>
              <a:rPr lang="fr-CA" sz="1400">
                <a:solidFill>
                  <a:srgbClr val="333333"/>
                </a:solidFill>
                <a:latin typeface="Montserrat ExtraLight" panose="00000300000000000000" pitchFamily="50" charset="0"/>
              </a:rPr>
              <a:t>Right child histogram can be inferred: </a:t>
            </a:r>
          </a:p>
          <a:p>
            <a:pPr lvl="1" fontAlgn="base"/>
            <a:r>
              <a:rPr lang="fr-CA" sz="1400">
                <a:solidFill>
                  <a:srgbClr val="333333"/>
                </a:solidFill>
                <a:latin typeface="Courier New" panose="02070309020205020404" pitchFamily="49" charset="0"/>
                <a:cs typeface="Courier New" panose="02070309020205020404" pitchFamily="49" charset="0"/>
              </a:rPr>
              <a:t>right_hist = parent_hist – left_hist</a:t>
            </a:r>
          </a:p>
        </p:txBody>
      </p:sp>
      <p:pic>
        <p:nvPicPr>
          <p:cNvPr id="5" name="Graphic 4">
            <a:extLst>
              <a:ext uri="{FF2B5EF4-FFF2-40B4-BE49-F238E27FC236}">
                <a16:creationId xmlns:a16="http://schemas.microsoft.com/office/drawing/2014/main" id="{9EBBB346-9F77-44D7-83B8-DFBA6FC96F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5452" y="3776190"/>
            <a:ext cx="3850278" cy="2566852"/>
          </a:xfrm>
          <a:prstGeom prst="rect">
            <a:avLst/>
          </a:prstGeom>
        </p:spPr>
      </p:pic>
      <p:sp>
        <p:nvSpPr>
          <p:cNvPr id="10" name="Rectangle 9">
            <a:extLst>
              <a:ext uri="{FF2B5EF4-FFF2-40B4-BE49-F238E27FC236}">
                <a16:creationId xmlns:a16="http://schemas.microsoft.com/office/drawing/2014/main" id="{AC5F12A3-9CA1-4DAB-B278-DAA4313F9A94}"/>
              </a:ext>
            </a:extLst>
          </p:cNvPr>
          <p:cNvSpPr/>
          <p:nvPr/>
        </p:nvSpPr>
        <p:spPr>
          <a:xfrm>
            <a:off x="425452" y="3070622"/>
            <a:ext cx="6432543" cy="523220"/>
          </a:xfrm>
          <a:prstGeom prst="rect">
            <a:avLst/>
          </a:prstGeom>
          <a:solidFill>
            <a:schemeClr val="bg1">
              <a:lumMod val="95000"/>
            </a:schemeClr>
          </a:solidFill>
        </p:spPr>
        <p:txBody>
          <a:bodyPr wrap="square">
            <a:spAutoFit/>
          </a:bodyPr>
          <a:lstStyle/>
          <a:p>
            <a:r>
              <a:rPr lang="fr-CA" sz="1400">
                <a:solidFill>
                  <a:srgbClr val="333333"/>
                </a:solidFill>
                <a:latin typeface="Courier New" panose="02070309020205020404" pitchFamily="49" charset="0"/>
              </a:rPr>
              <a:t>edges = get_edges(X_train, params.nbins) </a:t>
            </a:r>
          </a:p>
          <a:p>
            <a:r>
              <a:rPr lang="fr-CA" sz="1400">
                <a:solidFill>
                  <a:srgbClr val="333333"/>
                </a:solidFill>
                <a:latin typeface="Courier New" panose="02070309020205020404" pitchFamily="49" charset="0"/>
              </a:rPr>
              <a:t>X_bin = binarize(X_train, edges)</a:t>
            </a:r>
            <a:endParaRPr lang="fr-CA" sz="1400"/>
          </a:p>
        </p:txBody>
      </p:sp>
    </p:spTree>
    <p:extLst>
      <p:ext uri="{BB962C8B-B14F-4D97-AF65-F5344CB8AC3E}">
        <p14:creationId xmlns:p14="http://schemas.microsoft.com/office/powerpoint/2010/main" val="383813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9F9-AEBB-4A2B-AA28-0208614D748F}"/>
              </a:ext>
            </a:extLst>
          </p:cNvPr>
          <p:cNvSpPr>
            <a:spLocks noGrp="1"/>
          </p:cNvSpPr>
          <p:nvPr>
            <p:ph type="title"/>
            <p:custDataLst>
              <p:tags r:id="rId1"/>
            </p:custDataLst>
          </p:nvPr>
        </p:nvSpPr>
        <p:spPr>
          <a:xfrm>
            <a:off x="314325" y="188537"/>
            <a:ext cx="8404223" cy="1115654"/>
          </a:xfrm>
        </p:spPr>
        <p:txBody>
          <a:bodyPr>
            <a:normAutofit/>
          </a:bodyPr>
          <a:lstStyle/>
          <a:p>
            <a:r>
              <a:rPr lang="en-CA" sz="3200">
                <a:solidFill>
                  <a:srgbClr val="033572"/>
                </a:solidFill>
                <a:latin typeface="Montserrat ExtraLight" panose="00000300000000000000" pitchFamily="50" charset="0"/>
                <a:ea typeface="Yu Gothic UI Light" panose="020B0300000000000000" pitchFamily="34" charset="-128"/>
              </a:rPr>
              <a:t>Defining a Loss Function</a:t>
            </a:r>
            <a:endParaRPr lang="en-CA" sz="3200" dirty="0">
              <a:solidFill>
                <a:srgbClr val="033572"/>
              </a:solidFill>
              <a:latin typeface="Montserrat ExtraLight" panose="00000300000000000000" pitchFamily="50" charset="0"/>
              <a:ea typeface="Yu Gothic UI Light" panose="020B0300000000000000" pitchFamily="34" charset="-128"/>
            </a:endParaRPr>
          </a:p>
        </p:txBody>
      </p:sp>
      <p:sp>
        <p:nvSpPr>
          <p:cNvPr id="32" name="Rectangle: Single Corner Snipped 31">
            <a:extLst>
              <a:ext uri="{FF2B5EF4-FFF2-40B4-BE49-F238E27FC236}">
                <a16:creationId xmlns:a16="http://schemas.microsoft.com/office/drawing/2014/main" id="{D40DB3D4-D8CE-4C73-86B3-C8C8851414AB}"/>
              </a:ext>
            </a:extLst>
          </p:cNvPr>
          <p:cNvSpPr/>
          <p:nvPr>
            <p:custDataLst>
              <p:tags r:id="rId2"/>
            </p:custDataLst>
          </p:nvPr>
        </p:nvSpPr>
        <p:spPr>
          <a:xfrm>
            <a:off x="425452" y="1256427"/>
            <a:ext cx="2131480" cy="97815"/>
          </a:xfrm>
          <a:prstGeom prst="snip1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Diagonal Corners Snipped 33">
            <a:extLst>
              <a:ext uri="{FF2B5EF4-FFF2-40B4-BE49-F238E27FC236}">
                <a16:creationId xmlns:a16="http://schemas.microsoft.com/office/drawing/2014/main" id="{0EDCC121-8CEE-4796-B537-5AD521688016}"/>
              </a:ext>
            </a:extLst>
          </p:cNvPr>
          <p:cNvSpPr/>
          <p:nvPr>
            <p:custDataLst>
              <p:tags r:id="rId3"/>
            </p:custDataLst>
          </p:nvPr>
        </p:nvSpPr>
        <p:spPr>
          <a:xfrm rot="10800000">
            <a:off x="2556926" y="6393092"/>
            <a:ext cx="6161617" cy="45719"/>
          </a:xfrm>
          <a:prstGeom prst="snip2DiagRect">
            <a:avLst/>
          </a:prstGeom>
          <a:solidFill>
            <a:srgbClr val="033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Slide Number Placeholder 36">
            <a:extLst>
              <a:ext uri="{FF2B5EF4-FFF2-40B4-BE49-F238E27FC236}">
                <a16:creationId xmlns:a16="http://schemas.microsoft.com/office/drawing/2014/main" id="{3FAEF380-641A-4A55-B1BC-97733D15A88A}"/>
              </a:ext>
            </a:extLst>
          </p:cNvPr>
          <p:cNvSpPr>
            <a:spLocks noGrp="1"/>
          </p:cNvSpPr>
          <p:nvPr>
            <p:ph type="sldNum" sz="quarter" idx="12"/>
            <p:custDataLst>
              <p:tags r:id="rId4"/>
            </p:custDataLst>
          </p:nvPr>
        </p:nvSpPr>
        <p:spPr>
          <a:xfrm>
            <a:off x="6661150" y="6438815"/>
            <a:ext cx="2057400" cy="365125"/>
          </a:xfrm>
        </p:spPr>
        <p:txBody>
          <a:bodyPr/>
          <a:lstStyle/>
          <a:p>
            <a:fld id="{F8F2F176-31C6-47A3-A156-EEB678E90E74}" type="slidenum">
              <a:rPr lang="en-CA" sz="1000" smtClean="0">
                <a:solidFill>
                  <a:schemeClr val="tx1">
                    <a:lumMod val="65000"/>
                    <a:lumOff val="35000"/>
                  </a:schemeClr>
                </a:solidFill>
                <a:latin typeface="Montserrat Medium" panose="00000600000000000000" pitchFamily="2" charset="0"/>
              </a:rPr>
              <a:t>9</a:t>
            </a:fld>
            <a:endParaRPr lang="en-CA" sz="1000" dirty="0">
              <a:solidFill>
                <a:schemeClr val="tx1">
                  <a:lumMod val="65000"/>
                  <a:lumOff val="35000"/>
                </a:schemeClr>
              </a:solidFill>
              <a:latin typeface="Montserrat Medium" panose="00000600000000000000" pitchFamily="2" charset="0"/>
            </a:endParaRPr>
          </a:p>
        </p:txBody>
      </p:sp>
      <p:pic>
        <p:nvPicPr>
          <p:cNvPr id="16" name="Picture 15">
            <a:extLst>
              <a:ext uri="{FF2B5EF4-FFF2-40B4-BE49-F238E27FC236}">
                <a16:creationId xmlns:a16="http://schemas.microsoft.com/office/drawing/2014/main" id="{8F4F840C-C6E5-4988-A139-292BDBC5B012}"/>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2573866" y="6538913"/>
            <a:ext cx="1506045" cy="164931"/>
          </a:xfrm>
          <a:prstGeom prst="rect">
            <a:avLst/>
          </a:prstGeom>
        </p:spPr>
      </p:pic>
      <p:sp>
        <p:nvSpPr>
          <p:cNvPr id="6" name="Rectangle 5">
            <a:extLst>
              <a:ext uri="{FF2B5EF4-FFF2-40B4-BE49-F238E27FC236}">
                <a16:creationId xmlns:a16="http://schemas.microsoft.com/office/drawing/2014/main" id="{7924DF2A-0F3B-4F25-B78D-8DADE99EAEE0}"/>
              </a:ext>
            </a:extLst>
          </p:cNvPr>
          <p:cNvSpPr/>
          <p:nvPr/>
        </p:nvSpPr>
        <p:spPr>
          <a:xfrm>
            <a:off x="425452" y="1544302"/>
            <a:ext cx="8020416" cy="954107"/>
          </a:xfrm>
          <a:prstGeom prst="rect">
            <a:avLst/>
          </a:prstGeom>
        </p:spPr>
        <p:txBody>
          <a:bodyPr wrap="square">
            <a:spAutoFit/>
          </a:bodyPr>
          <a:lstStyle/>
          <a:p>
            <a:pPr fontAlgn="base"/>
            <a:r>
              <a:rPr lang="en-CA" sz="1400">
                <a:solidFill>
                  <a:srgbClr val="333333"/>
                </a:solidFill>
                <a:latin typeface="Montserrat ExtraLight" panose="00000300000000000000" pitchFamily="50" charset="0"/>
              </a:rPr>
              <a:t>Parallelization: </a:t>
            </a:r>
          </a:p>
          <a:p>
            <a:pPr marL="285750" indent="-285750" fontAlgn="base">
              <a:buFontTx/>
              <a:buChar char="-"/>
            </a:pPr>
            <a:r>
              <a:rPr lang="en-CA" sz="1400" b="0" i="0">
                <a:solidFill>
                  <a:srgbClr val="333333"/>
                </a:solidFill>
                <a:effectLst/>
                <a:latin typeface="Montserrat ExtraLight" panose="00000300000000000000" pitchFamily="50" charset="0"/>
              </a:rPr>
              <a:t>Tree Stacking</a:t>
            </a:r>
            <a:r>
              <a:rPr lang="en-CA" sz="1400">
                <a:solidFill>
                  <a:srgbClr val="333333"/>
                </a:solidFill>
                <a:latin typeface="Montserrat ExtraLight" panose="00000300000000000000" pitchFamily="50" charset="0"/>
              </a:rPr>
              <a:t>:</a:t>
            </a:r>
            <a:r>
              <a:rPr lang="en-CA" sz="1400" b="0" i="0">
                <a:solidFill>
                  <a:srgbClr val="333333"/>
                </a:solidFill>
                <a:effectLst/>
                <a:latin typeface="Montserrat ExtraLight" panose="00000300000000000000" pitchFamily="50" charset="0"/>
              </a:rPr>
              <a:t> sequential process (dependency upon previous trees)</a:t>
            </a:r>
          </a:p>
          <a:p>
            <a:pPr marL="285750" indent="-285750" fontAlgn="base">
              <a:buFontTx/>
              <a:buChar char="-"/>
            </a:pPr>
            <a:r>
              <a:rPr lang="en-CA" sz="1400">
                <a:solidFill>
                  <a:srgbClr val="333333"/>
                </a:solidFill>
                <a:latin typeface="Montserrat ExtraLight" panose="00000300000000000000" pitchFamily="50" charset="0"/>
              </a:rPr>
              <a:t>Tree Growth: nodes depends upon their parent</a:t>
            </a:r>
            <a:endParaRPr lang="fr-CA" sz="1400">
              <a:solidFill>
                <a:srgbClr val="333333"/>
              </a:solidFill>
              <a:latin typeface="Montserrat ExtraLight" panose="00000300000000000000" pitchFamily="50" charset="0"/>
            </a:endParaRPr>
          </a:p>
          <a:p>
            <a:pPr marL="285750" indent="-285750" fontAlgn="base">
              <a:buFontTx/>
              <a:buChar char="-"/>
            </a:pPr>
            <a:r>
              <a:rPr lang="fr-CA" sz="1400">
                <a:solidFill>
                  <a:srgbClr val="333333"/>
                </a:solidFill>
                <a:latin typeface="Montserrat ExtraLight" panose="00000300000000000000" pitchFamily="50" charset="0"/>
              </a:rPr>
              <a:t>Find best split: each variable evaluation is independent</a:t>
            </a:r>
          </a:p>
        </p:txBody>
      </p:sp>
      <p:pic>
        <p:nvPicPr>
          <p:cNvPr id="7" name="Graphic 6">
            <a:extLst>
              <a:ext uri="{FF2B5EF4-FFF2-40B4-BE49-F238E27FC236}">
                <a16:creationId xmlns:a16="http://schemas.microsoft.com/office/drawing/2014/main" id="{55A6B4A4-8E3A-4D6D-9622-BF6FED146E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9761" y="3758476"/>
            <a:ext cx="3362777" cy="2241851"/>
          </a:xfrm>
          <a:prstGeom prst="rect">
            <a:avLst/>
          </a:prstGeom>
        </p:spPr>
      </p:pic>
      <p:pic>
        <p:nvPicPr>
          <p:cNvPr id="11" name="Graphic 10">
            <a:extLst>
              <a:ext uri="{FF2B5EF4-FFF2-40B4-BE49-F238E27FC236}">
                <a16:creationId xmlns:a16="http://schemas.microsoft.com/office/drawing/2014/main" id="{7A56D47E-C16A-41BF-BC0C-4FB0896C20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5537" y="3758476"/>
            <a:ext cx="3362777" cy="2241851"/>
          </a:xfrm>
          <a:prstGeom prst="rect">
            <a:avLst/>
          </a:prstGeom>
        </p:spPr>
      </p:pic>
    </p:spTree>
    <p:extLst>
      <p:ext uri="{BB962C8B-B14F-4D97-AF65-F5344CB8AC3E}">
        <p14:creationId xmlns:p14="http://schemas.microsoft.com/office/powerpoint/2010/main" val="909168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8"/>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5"/>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6"/>
</p:tagLst>
</file>

<file path=ppt/tags/tag9.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3810</Words>
  <Application>Microsoft Office PowerPoint</Application>
  <PresentationFormat>On-screen Show (4:3)</PresentationFormat>
  <Paragraphs>252</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Courier New</vt:lpstr>
      <vt:lpstr>Montserrat</vt:lpstr>
      <vt:lpstr>Montserrat ExtraLight</vt:lpstr>
      <vt:lpstr>Montserrat Medium</vt:lpstr>
      <vt:lpstr>Wingdings</vt:lpstr>
      <vt:lpstr>Office Theme</vt:lpstr>
      <vt:lpstr>PowerPoint Presentation</vt:lpstr>
      <vt:lpstr>EvoTrees.jl</vt:lpstr>
      <vt:lpstr>Why a Julia Implementation?</vt:lpstr>
      <vt:lpstr>What is Gradient Boosted Trees?</vt:lpstr>
      <vt:lpstr>Defining the Model Structure</vt:lpstr>
      <vt:lpstr>Defining the Tree Structure</vt:lpstr>
      <vt:lpstr>Efficient Tree Building – Part 1</vt:lpstr>
      <vt:lpstr>Efficient Tree Building – Part 2</vt:lpstr>
      <vt:lpstr>Defining a Loss Function</vt:lpstr>
      <vt:lpstr>Lightweight R Port</vt:lpstr>
      <vt:lpstr>MLJ Integration</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 Dussault</dc:creator>
  <cp:lastModifiedBy>Jeremie Desgagne-Bouchard</cp:lastModifiedBy>
  <cp:revision>500</cp:revision>
  <cp:lastPrinted>2020-01-27T22:08:02Z</cp:lastPrinted>
  <dcterms:created xsi:type="dcterms:W3CDTF">2019-12-19T22:50:01Z</dcterms:created>
  <dcterms:modified xsi:type="dcterms:W3CDTF">2020-07-14T01:37:57Z</dcterms:modified>
</cp:coreProperties>
</file>