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roxima Nova"/>
      <p:regular r:id="rId26"/>
      <p:bold r:id="rId27"/>
      <p:italic r:id="rId28"/>
      <p:boldItalic r:id="rId29"/>
    </p:embeddedFon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regular.fntdata"/><Relationship Id="rId25" Type="http://schemas.openxmlformats.org/officeDocument/2006/relationships/slide" Target="slides/slide20.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108ae362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108ae362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108ae362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b108ae362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b108ae362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b108ae362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b31969285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b31969285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31969285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b31969285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b15cbae8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b15cbae8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b31969285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b31969285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b31969285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b31969285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b31969285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b31969285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c6fa3c89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c6fa3c8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c6fa3c898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c6fa3c89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aaaf092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aaaf092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31969285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31969285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31969285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31969285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108ae362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108ae362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108ae362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108ae362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5.png"/><Relationship Id="rId6"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s://www.math.kit.edu/ianm2/~kulisch/media/arjpkx.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doi.org/10.1007/978-3-540-78800-3_24" TargetMode="External"/><Relationship Id="rId4" Type="http://schemas.openxmlformats.org/officeDocument/2006/relationships/hyperlink" Target="https://doi.org/10.1007/978-3-642-36742-7_7"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github.com/martin-cs/symfpu"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sci-hub.se/10.1016/j.cam.2020.112893" TargetMode="External"/><Relationship Id="rId4" Type="http://schemas.openxmlformats.org/officeDocument/2006/relationships/hyperlink" Target="https://sci-hub.se/10.1109/SYNASC.2013.35" TargetMode="External"/><Relationship Id="rId5" Type="http://schemas.openxmlformats.org/officeDocument/2006/relationships/hyperlink" Target="https://people.eecs.berkeley.edu/~wkahan/Mind1ess.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hyperlink" Target="https://hal.archives-ouvertes.fr/hal-01192668v3/documen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hyperlink" Target="https://github.com/verificarlo/verificarlo" TargetMode="External"/><Relationship Id="rId4" Type="http://schemas.openxmlformats.org/officeDocument/2006/relationships/hyperlink" Target="https://arxiv.org/pdf/1509.01347.pdf" TargetMode="External"/><Relationship Id="rId5" Type="http://schemas.openxmlformats.org/officeDocument/2006/relationships/hyperlink" Target="https://sci-hub.se/10.1109/5992.852391"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link.springer.com/referenceworkentry/10.1007%2F978-0-387-74759-0_26#Equ9_26" TargetMode="External"/><Relationship Id="rId4" Type="http://schemas.openxmlformats.org/officeDocument/2006/relationships/image" Target="../media/image15.png"/><Relationship Id="rId9" Type="http://schemas.openxmlformats.org/officeDocument/2006/relationships/image" Target="../media/image12.png"/><Relationship Id="rId5" Type="http://schemas.openxmlformats.org/officeDocument/2006/relationships/image" Target="../media/image17.png"/><Relationship Id="rId6" Type="http://schemas.openxmlformats.org/officeDocument/2006/relationships/image" Target="../media/image10.png"/><Relationship Id="rId7" Type="http://schemas.openxmlformats.org/officeDocument/2006/relationships/image" Target="../media/image7.png"/><Relationship Id="rId8"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github.com/llnl/adapt-fp" TargetMode="External"/><Relationship Id="rId4" Type="http://schemas.openxmlformats.org/officeDocument/2006/relationships/hyperlink" Target="https://dl.acm.org/doi/10.1145/2854038.2854058"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6.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Roadmap</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IRIS-HEP Fellowship </a:t>
            </a:r>
            <a:r>
              <a:rPr lang="en" sz="2100"/>
              <a:t>• </a:t>
            </a:r>
            <a:r>
              <a:rPr lang="en" sz="2100">
                <a:solidFill>
                  <a:schemeClr val="lt2"/>
                </a:solidFill>
              </a:rPr>
              <a:t>Floating point error estimation using Clad</a:t>
            </a:r>
            <a:endParaRPr sz="2000">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248875" y="201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Computing </a:t>
            </a:r>
            <a:r>
              <a:rPr lang="en">
                <a:latin typeface="Courier New"/>
                <a:ea typeface="Courier New"/>
                <a:cs typeface="Courier New"/>
                <a:sym typeface="Courier New"/>
              </a:rPr>
              <a:t>A</a:t>
            </a:r>
            <a:r>
              <a:rPr baseline="-25000" lang="en">
                <a:latin typeface="Courier New"/>
                <a:ea typeface="Courier New"/>
                <a:cs typeface="Courier New"/>
                <a:sym typeface="Courier New"/>
              </a:rPr>
              <a:t>F </a:t>
            </a:r>
            <a:endParaRPr baseline="-25000">
              <a:latin typeface="Courier New"/>
              <a:ea typeface="Courier New"/>
              <a:cs typeface="Courier New"/>
              <a:sym typeface="Courier New"/>
            </a:endParaRPr>
          </a:p>
        </p:txBody>
      </p:sp>
      <p:sp>
        <p:nvSpPr>
          <p:cNvPr id="183" name="Google Shape;183;p22"/>
          <p:cNvSpPr txBox="1"/>
          <p:nvPr/>
        </p:nvSpPr>
        <p:spPr>
          <a:xfrm>
            <a:off x="361300" y="1037075"/>
            <a:ext cx="8127600" cy="3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In a similar manner, we can extend IA to calculate </a:t>
            </a:r>
            <a:r>
              <a:rPr lang="en">
                <a:latin typeface="Courier New"/>
                <a:ea typeface="Courier New"/>
                <a:cs typeface="Courier New"/>
                <a:sym typeface="Courier New"/>
              </a:rPr>
              <a:t>A</a:t>
            </a:r>
            <a:r>
              <a:rPr baseline="-25000" lang="en">
                <a:latin typeface="Courier New"/>
                <a:ea typeface="Courier New"/>
                <a:cs typeface="Courier New"/>
                <a:sym typeface="Courier New"/>
              </a:rPr>
              <a:t>F</a:t>
            </a:r>
            <a:r>
              <a:rPr lang="en">
                <a:latin typeface="Courier New"/>
                <a:ea typeface="Courier New"/>
                <a:cs typeface="Courier New"/>
                <a:sym typeface="Courier New"/>
              </a:rPr>
              <a:t> </a:t>
            </a:r>
            <a:r>
              <a:rPr lang="en">
                <a:latin typeface="Calibri"/>
                <a:ea typeface="Calibri"/>
                <a:cs typeface="Calibri"/>
                <a:sym typeface="Calibri"/>
              </a:rPr>
              <a:t>as follows,</a:t>
            </a:r>
            <a:endParaRPr>
              <a:latin typeface="Calibri"/>
              <a:ea typeface="Calibri"/>
              <a:cs typeface="Calibri"/>
              <a:sym typeface="Calibri"/>
            </a:endParaRPr>
          </a:p>
        </p:txBody>
      </p:sp>
      <p:pic>
        <p:nvPicPr>
          <p:cNvPr id="184" name="Google Shape;184;p22"/>
          <p:cNvPicPr preferRelativeResize="0"/>
          <p:nvPr/>
        </p:nvPicPr>
        <p:blipFill>
          <a:blip r:embed="rId3">
            <a:alphaModFix/>
          </a:blip>
          <a:stretch>
            <a:fillRect/>
          </a:stretch>
        </p:blipFill>
        <p:spPr>
          <a:xfrm>
            <a:off x="3563900" y="2003713"/>
            <a:ext cx="1714500" cy="438150"/>
          </a:xfrm>
          <a:prstGeom prst="rect">
            <a:avLst/>
          </a:prstGeom>
          <a:noFill/>
          <a:ln>
            <a:noFill/>
          </a:ln>
        </p:spPr>
      </p:pic>
      <p:sp>
        <p:nvSpPr>
          <p:cNvPr id="185" name="Google Shape;185;p22"/>
          <p:cNvSpPr txBox="1"/>
          <p:nvPr/>
        </p:nvSpPr>
        <p:spPr>
          <a:xfrm>
            <a:off x="514450" y="3039525"/>
            <a:ext cx="7821300" cy="4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Where,</a:t>
            </a:r>
            <a:endParaRPr>
              <a:latin typeface="Proxima Nova"/>
              <a:ea typeface="Proxima Nova"/>
              <a:cs typeface="Proxima Nova"/>
              <a:sym typeface="Proxima Nova"/>
            </a:endParaRPr>
          </a:p>
        </p:txBody>
      </p:sp>
      <p:pic>
        <p:nvPicPr>
          <p:cNvPr id="186" name="Google Shape;186;p22"/>
          <p:cNvPicPr preferRelativeResize="0"/>
          <p:nvPr/>
        </p:nvPicPr>
        <p:blipFill>
          <a:blip r:embed="rId4">
            <a:alphaModFix/>
          </a:blip>
          <a:stretch>
            <a:fillRect/>
          </a:stretch>
        </p:blipFill>
        <p:spPr>
          <a:xfrm>
            <a:off x="1565875" y="3584375"/>
            <a:ext cx="190500" cy="190500"/>
          </a:xfrm>
          <a:prstGeom prst="rect">
            <a:avLst/>
          </a:prstGeom>
          <a:noFill/>
          <a:ln>
            <a:noFill/>
          </a:ln>
        </p:spPr>
      </p:pic>
      <p:pic>
        <p:nvPicPr>
          <p:cNvPr id="187" name="Google Shape;187;p22"/>
          <p:cNvPicPr preferRelativeResize="0"/>
          <p:nvPr/>
        </p:nvPicPr>
        <p:blipFill>
          <a:blip r:embed="rId5">
            <a:alphaModFix/>
          </a:blip>
          <a:stretch>
            <a:fillRect/>
          </a:stretch>
        </p:blipFill>
        <p:spPr>
          <a:xfrm>
            <a:off x="1599200" y="3990100"/>
            <a:ext cx="123825" cy="123825"/>
          </a:xfrm>
          <a:prstGeom prst="rect">
            <a:avLst/>
          </a:prstGeom>
          <a:noFill/>
          <a:ln>
            <a:noFill/>
          </a:ln>
        </p:spPr>
      </p:pic>
      <p:pic>
        <p:nvPicPr>
          <p:cNvPr id="188" name="Google Shape;188;p22"/>
          <p:cNvPicPr preferRelativeResize="0"/>
          <p:nvPr/>
        </p:nvPicPr>
        <p:blipFill>
          <a:blip r:embed="rId6">
            <a:alphaModFix/>
          </a:blip>
          <a:stretch>
            <a:fillRect/>
          </a:stretch>
        </p:blipFill>
        <p:spPr>
          <a:xfrm>
            <a:off x="1599200" y="4259700"/>
            <a:ext cx="4600575" cy="266700"/>
          </a:xfrm>
          <a:prstGeom prst="rect">
            <a:avLst/>
          </a:prstGeom>
          <a:noFill/>
          <a:ln>
            <a:noFill/>
          </a:ln>
        </p:spPr>
      </p:pic>
      <p:sp>
        <p:nvSpPr>
          <p:cNvPr id="189" name="Google Shape;189;p22"/>
          <p:cNvSpPr txBox="1"/>
          <p:nvPr/>
        </p:nvSpPr>
        <p:spPr>
          <a:xfrm>
            <a:off x="6199775" y="4219275"/>
            <a:ext cx="3231000" cy="1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Proxima Nova"/>
                <a:ea typeface="Proxima Nova"/>
                <a:cs typeface="Proxima Nova"/>
                <a:sym typeface="Proxima Nova"/>
              </a:rPr>
              <a:t>where pmin and nmax are the minimum positive floating-point number and the maximum negative floating-point number.</a:t>
            </a:r>
            <a:endParaRPr sz="800">
              <a:latin typeface="Proxima Nova"/>
              <a:ea typeface="Proxima Nova"/>
              <a:cs typeface="Proxima Nova"/>
              <a:sym typeface="Proxima Nova"/>
            </a:endParaRPr>
          </a:p>
        </p:txBody>
      </p:sp>
      <p:sp>
        <p:nvSpPr>
          <p:cNvPr id="190" name="Google Shape;190;p22"/>
          <p:cNvSpPr txBox="1"/>
          <p:nvPr/>
        </p:nvSpPr>
        <p:spPr>
          <a:xfrm>
            <a:off x="1756375" y="3510500"/>
            <a:ext cx="2779800" cy="1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Proxima Nova"/>
                <a:ea typeface="Proxima Nova"/>
                <a:cs typeface="Proxima Nova"/>
                <a:sym typeface="Proxima Nova"/>
              </a:rPr>
              <a:t>is summation in IA</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p:txBody>
      </p:sp>
      <p:sp>
        <p:nvSpPr>
          <p:cNvPr id="191" name="Google Shape;191;p22"/>
          <p:cNvSpPr txBox="1"/>
          <p:nvPr/>
        </p:nvSpPr>
        <p:spPr>
          <a:xfrm>
            <a:off x="1756375" y="3918650"/>
            <a:ext cx="3000000" cy="2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Proxima Nova"/>
                <a:ea typeface="Proxima Nova"/>
                <a:cs typeface="Proxima Nova"/>
                <a:sym typeface="Proxima Nova"/>
              </a:rPr>
              <a:t>is multiplication in IA</a:t>
            </a:r>
            <a:endParaRPr sz="10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311700" y="115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Interval </a:t>
            </a:r>
            <a:r>
              <a:rPr lang="en"/>
              <a:t>computability and hurdles </a:t>
            </a:r>
            <a:endParaRPr/>
          </a:p>
        </p:txBody>
      </p:sp>
      <p:sp>
        <p:nvSpPr>
          <p:cNvPr id="197" name="Google Shape;197;p23"/>
          <p:cNvSpPr txBox="1"/>
          <p:nvPr/>
        </p:nvSpPr>
        <p:spPr>
          <a:xfrm>
            <a:off x="455525" y="1068475"/>
            <a:ext cx="8033400" cy="4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A major problem with IA based estimation methods is that the interval becomes larger as the </a:t>
            </a:r>
            <a:r>
              <a:rPr lang="en">
                <a:latin typeface="Proxima Nova"/>
                <a:ea typeface="Proxima Nova"/>
                <a:cs typeface="Proxima Nova"/>
                <a:sym typeface="Proxima Nova"/>
              </a:rPr>
              <a:t>computational</a:t>
            </a:r>
            <a:r>
              <a:rPr lang="en">
                <a:latin typeface="Proxima Nova"/>
                <a:ea typeface="Proxima Nova"/>
                <a:cs typeface="Proxima Nova"/>
                <a:sym typeface="Proxima Nova"/>
              </a:rPr>
              <a:t> steps grow, giving a large output interval and an overestimation of errors.</a:t>
            </a:r>
            <a:endParaRPr>
              <a:latin typeface="Proxima Nova"/>
              <a:ea typeface="Proxima Nova"/>
              <a:cs typeface="Proxima Nova"/>
              <a:sym typeface="Proxima Nova"/>
            </a:endParaRPr>
          </a:p>
        </p:txBody>
      </p:sp>
      <p:sp>
        <p:nvSpPr>
          <p:cNvPr id="198" name="Google Shape;198;p23"/>
          <p:cNvSpPr txBox="1"/>
          <p:nvPr/>
        </p:nvSpPr>
        <p:spPr>
          <a:xfrm>
            <a:off x="455525" y="2042200"/>
            <a:ext cx="7782000" cy="3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Difficulty in control flow and evaluation of relation statements also arise. For example, consider the condition </a:t>
            </a:r>
            <a:r>
              <a:rPr lang="en">
                <a:latin typeface="Courier New"/>
                <a:ea typeface="Courier New"/>
                <a:cs typeface="Courier New"/>
                <a:sym typeface="Courier New"/>
              </a:rPr>
              <a:t>a &lt; [x] </a:t>
            </a:r>
            <a:r>
              <a:rPr lang="en">
                <a:latin typeface="Calibri"/>
                <a:ea typeface="Calibri"/>
                <a:cs typeface="Calibri"/>
                <a:sym typeface="Calibri"/>
              </a:rPr>
              <a:t>where </a:t>
            </a:r>
            <a:r>
              <a:rPr lang="en">
                <a:latin typeface="Courier New"/>
                <a:ea typeface="Courier New"/>
                <a:cs typeface="Courier New"/>
                <a:sym typeface="Courier New"/>
              </a:rPr>
              <a:t>[x] </a:t>
            </a:r>
            <a:r>
              <a:rPr lang="en">
                <a:latin typeface="Calibri"/>
                <a:ea typeface="Calibri"/>
                <a:cs typeface="Calibri"/>
                <a:sym typeface="Calibri"/>
              </a:rPr>
              <a:t>refers to the interval of </a:t>
            </a:r>
            <a:r>
              <a:rPr lang="en">
                <a:latin typeface="Courier New"/>
                <a:ea typeface="Courier New"/>
                <a:cs typeface="Courier New"/>
                <a:sym typeface="Courier New"/>
              </a:rPr>
              <a:t>x</a:t>
            </a:r>
            <a:r>
              <a:rPr lang="en">
                <a:latin typeface="Calibri"/>
                <a:ea typeface="Calibri"/>
                <a:cs typeface="Calibri"/>
                <a:sym typeface="Calibri"/>
              </a:rPr>
              <a:t> and </a:t>
            </a:r>
            <a:r>
              <a:rPr lang="en">
                <a:latin typeface="Courier New"/>
                <a:ea typeface="Courier New"/>
                <a:cs typeface="Courier New"/>
                <a:sym typeface="Courier New"/>
              </a:rPr>
              <a:t>a ∈ [x]</a:t>
            </a:r>
            <a:r>
              <a:rPr lang="en">
                <a:latin typeface="Calibri"/>
                <a:ea typeface="Calibri"/>
                <a:cs typeface="Calibri"/>
                <a:sym typeface="Calibri"/>
              </a:rPr>
              <a:t>, the result of the </a:t>
            </a:r>
            <a:r>
              <a:rPr lang="en">
                <a:latin typeface="Calibri"/>
                <a:ea typeface="Calibri"/>
                <a:cs typeface="Calibri"/>
                <a:sym typeface="Calibri"/>
              </a:rPr>
              <a:t>comparison</a:t>
            </a:r>
            <a:r>
              <a:rPr lang="en">
                <a:latin typeface="Calibri"/>
                <a:ea typeface="Calibri"/>
                <a:cs typeface="Calibri"/>
                <a:sym typeface="Calibri"/>
              </a:rPr>
              <a:t> becomes </a:t>
            </a:r>
            <a:r>
              <a:rPr lang="en">
                <a:latin typeface="Calibri"/>
                <a:ea typeface="Calibri"/>
                <a:cs typeface="Calibri"/>
                <a:sym typeface="Calibri"/>
              </a:rPr>
              <a:t>ambiguous. Same is the case with comparing two overlapping intervals</a:t>
            </a:r>
            <a:endParaRPr>
              <a:latin typeface="Calibri"/>
              <a:ea typeface="Calibri"/>
              <a:cs typeface="Calibri"/>
              <a:sym typeface="Calibri"/>
            </a:endParaRPr>
          </a:p>
        </p:txBody>
      </p:sp>
      <p:sp>
        <p:nvSpPr>
          <p:cNvPr id="199" name="Google Shape;199;p23"/>
          <p:cNvSpPr txBox="1"/>
          <p:nvPr/>
        </p:nvSpPr>
        <p:spPr>
          <a:xfrm>
            <a:off x="455525" y="3196550"/>
            <a:ext cx="7381500" cy="7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For a division operation involving </a:t>
            </a:r>
            <a:r>
              <a:rPr lang="en">
                <a:latin typeface="Courier New"/>
                <a:ea typeface="Courier New"/>
                <a:cs typeface="Courier New"/>
                <a:sym typeface="Courier New"/>
              </a:rPr>
              <a:t>[x]</a:t>
            </a:r>
            <a:r>
              <a:rPr lang="en">
                <a:latin typeface="Proxima Nova"/>
                <a:ea typeface="Proxima Nova"/>
                <a:cs typeface="Proxima Nova"/>
                <a:sym typeface="Proxima Nova"/>
              </a:rPr>
              <a:t>where </a:t>
            </a:r>
            <a:r>
              <a:rPr lang="en">
                <a:latin typeface="Courier New"/>
                <a:ea typeface="Courier New"/>
                <a:cs typeface="Courier New"/>
                <a:sym typeface="Courier New"/>
              </a:rPr>
              <a:t>0</a:t>
            </a:r>
            <a:r>
              <a:rPr lang="en">
                <a:latin typeface="Courier New"/>
                <a:ea typeface="Courier New"/>
                <a:cs typeface="Courier New"/>
                <a:sym typeface="Courier New"/>
              </a:rPr>
              <a:t> ∈ [x]</a:t>
            </a:r>
            <a:r>
              <a:rPr lang="en">
                <a:latin typeface="Proxima Nova"/>
                <a:ea typeface="Proxima Nova"/>
                <a:cs typeface="Proxima Nova"/>
                <a:sym typeface="Proxima Nova"/>
              </a:rPr>
              <a:t>, there are chances of a division by zero error in which case, the analysis may have to be terminated</a:t>
            </a:r>
            <a:endParaRPr>
              <a:latin typeface="Proxima Nova"/>
              <a:ea typeface="Proxima Nova"/>
              <a:cs typeface="Proxima Nova"/>
              <a:sym typeface="Proxima Nova"/>
            </a:endParaRPr>
          </a:p>
        </p:txBody>
      </p:sp>
      <p:sp>
        <p:nvSpPr>
          <p:cNvPr id="200" name="Google Shape;200;p23"/>
          <p:cNvSpPr txBox="1"/>
          <p:nvPr/>
        </p:nvSpPr>
        <p:spPr>
          <a:xfrm>
            <a:off x="455525" y="4115325"/>
            <a:ext cx="7208700" cy="7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To combat the last two issues, one may want to look into interval splitting as </a:t>
            </a:r>
            <a:r>
              <a:rPr lang="en">
                <a:latin typeface="Proxima Nova"/>
                <a:ea typeface="Proxima Nova"/>
                <a:cs typeface="Proxima Nova"/>
                <a:sym typeface="Proxima Nova"/>
              </a:rPr>
              <a:t>described</a:t>
            </a:r>
            <a:r>
              <a:rPr lang="en">
                <a:latin typeface="Proxima Nova"/>
                <a:ea typeface="Proxima Nova"/>
                <a:cs typeface="Proxima Nova"/>
                <a:sym typeface="Proxima Nova"/>
              </a:rPr>
              <a:t> here: </a:t>
            </a:r>
            <a:r>
              <a:rPr lang="en" sz="1100" u="sng">
                <a:solidFill>
                  <a:schemeClr val="dk2"/>
                </a:solidFill>
                <a:hlinkClick r:id="rId3">
                  <a:extLst>
                    <a:ext uri="{A12FA001-AC4F-418D-AE19-62706E023703}">
                      <ahyp:hlinkClr val="tx"/>
                    </a:ext>
                  </a:extLst>
                </a:hlinkClick>
              </a:rPr>
              <a:t>https://www.math.kit.edu/ianm2/~kulisch/media/arjpkx.pdf</a:t>
            </a:r>
            <a:endParaRPr>
              <a:solidFill>
                <a:schemeClr val="dk2"/>
              </a:solidFill>
              <a:latin typeface="Proxima Nova"/>
              <a:ea typeface="Proxima Nova"/>
              <a:cs typeface="Proxima Nova"/>
              <a:sym typeface="Proxima Nova"/>
            </a:endParaRPr>
          </a:p>
        </p:txBody>
      </p:sp>
      <p:sp>
        <p:nvSpPr>
          <p:cNvPr id="201" name="Google Shape;201;p23"/>
          <p:cNvSpPr txBox="1"/>
          <p:nvPr/>
        </p:nvSpPr>
        <p:spPr>
          <a:xfrm>
            <a:off x="0" y="4790500"/>
            <a:ext cx="9368400" cy="2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Proxima Nova"/>
                <a:ea typeface="Proxima Nova"/>
                <a:cs typeface="Proxima Nova"/>
                <a:sym typeface="Proxima Nova"/>
              </a:rPr>
              <a:t>References:  </a:t>
            </a:r>
            <a:r>
              <a:rPr lang="en" sz="600">
                <a:highlight>
                  <a:srgbClr val="FFFFFF"/>
                </a:highlight>
                <a:latin typeface="Roboto"/>
                <a:ea typeface="Roboto"/>
                <a:cs typeface="Roboto"/>
                <a:sym typeface="Roboto"/>
              </a:rPr>
              <a:t>Vassiliadis, V., Riehme, J., Deussen, J., Parasyris, K., Antonopoulos, C. D., Bellas, N., … Naumann, U. (2016). </a:t>
            </a:r>
            <a:r>
              <a:rPr i="1" lang="en" sz="600">
                <a:highlight>
                  <a:srgbClr val="FFFFFF"/>
                </a:highlight>
                <a:latin typeface="Roboto"/>
                <a:ea typeface="Roboto"/>
                <a:cs typeface="Roboto"/>
                <a:sym typeface="Roboto"/>
              </a:rPr>
              <a:t>Towards automatic significance analysis for approximate computing; KUBOTA, Koichi &amp; Iri, Masao. (1988). Fast Automatic Differentiation and Interval Estimates of rounding errors. Inf. Process. 14. </a:t>
            </a:r>
            <a:endParaRPr sz="4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99675" y="44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interesting methods</a:t>
            </a:r>
            <a:endParaRPr/>
          </a:p>
        </p:txBody>
      </p:sp>
      <p:sp>
        <p:nvSpPr>
          <p:cNvPr id="207" name="Google Shape;207;p24"/>
          <p:cNvSpPr txBox="1"/>
          <p:nvPr>
            <p:ph idx="1" type="body"/>
          </p:nvPr>
        </p:nvSpPr>
        <p:spPr>
          <a:xfrm>
            <a:off x="233150" y="712725"/>
            <a:ext cx="8436300" cy="46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100">
                <a:solidFill>
                  <a:schemeClr val="dk2"/>
                </a:solidFill>
              </a:rPr>
              <a:t>SMT solvers</a:t>
            </a:r>
            <a:endParaRPr sz="2100">
              <a:solidFill>
                <a:schemeClr val="dk2"/>
              </a:solidFill>
            </a:endParaRPr>
          </a:p>
        </p:txBody>
      </p:sp>
      <p:sp>
        <p:nvSpPr>
          <p:cNvPr id="208" name="Google Shape;208;p24"/>
          <p:cNvSpPr txBox="1"/>
          <p:nvPr/>
        </p:nvSpPr>
        <p:spPr>
          <a:xfrm>
            <a:off x="384850" y="1398300"/>
            <a:ext cx="8520600" cy="4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Continuing the spirit of IA </a:t>
            </a:r>
            <a:r>
              <a:rPr lang="en">
                <a:latin typeface="Proxima Nova"/>
                <a:ea typeface="Proxima Nova"/>
                <a:cs typeface="Proxima Nova"/>
                <a:sym typeface="Proxima Nova"/>
              </a:rPr>
              <a:t>arithmetic</a:t>
            </a:r>
            <a:r>
              <a:rPr lang="en">
                <a:latin typeface="Proxima Nova"/>
                <a:ea typeface="Proxima Nova"/>
                <a:cs typeface="Proxima Nova"/>
                <a:sym typeface="Proxima Nova"/>
              </a:rPr>
              <a:t>, another interesting topic might be reasoning about an algorithms’ accuracy.</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  </a:t>
            </a:r>
            <a:endParaRPr>
              <a:latin typeface="Proxima Nova"/>
              <a:ea typeface="Proxima Nova"/>
              <a:cs typeface="Proxima Nova"/>
              <a:sym typeface="Proxima Nova"/>
            </a:endParaRPr>
          </a:p>
        </p:txBody>
      </p:sp>
      <p:sp>
        <p:nvSpPr>
          <p:cNvPr id="209" name="Google Shape;209;p24"/>
          <p:cNvSpPr txBox="1"/>
          <p:nvPr/>
        </p:nvSpPr>
        <p:spPr>
          <a:xfrm>
            <a:off x="-86050" y="2207175"/>
            <a:ext cx="9230100" cy="2787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a:latin typeface="Proxima Nova"/>
                <a:ea typeface="Proxima Nova"/>
                <a:cs typeface="Proxima Nova"/>
                <a:sym typeface="Proxima Nova"/>
              </a:rPr>
              <a:t>Satisfiability Modulo Theories (SMT) solvers essentially solve a set of constraints using symbolic execution. This constraint solving makes SMT solvers a great tool to judge programs’ accuracy and robustness and essentially prove that they work. A lot of work has been done to model Floating-Point Arithmetic (FPA) as a set of decision procedures that can then be verified by SMT solvers.</a:t>
            </a:r>
            <a:r>
              <a:rPr lang="en" sz="1100">
                <a:latin typeface="Proxima Nova"/>
                <a:ea typeface="Proxima Nova"/>
                <a:cs typeface="Proxima Nova"/>
                <a:sym typeface="Proxima Nova"/>
              </a:rPr>
              <a:t> </a:t>
            </a:r>
            <a:endParaRPr sz="1100">
              <a:latin typeface="Proxima Nova"/>
              <a:ea typeface="Proxima Nova"/>
              <a:cs typeface="Proxima Nova"/>
              <a:sym typeface="Proxima Nova"/>
            </a:endParaRPr>
          </a:p>
          <a:p>
            <a:pPr indent="0" lvl="0" marL="457200" rtl="0" algn="l">
              <a:spcBef>
                <a:spcPts val="0"/>
              </a:spcBef>
              <a:spcAft>
                <a:spcPts val="0"/>
              </a:spcAft>
              <a:buNone/>
            </a:pPr>
            <a:r>
              <a:t/>
            </a:r>
            <a:endParaRPr sz="1100">
              <a:solidFill>
                <a:schemeClr val="dk1"/>
              </a:solidFill>
              <a:latin typeface="Proxima Nova"/>
              <a:ea typeface="Proxima Nova"/>
              <a:cs typeface="Proxima Nova"/>
              <a:sym typeface="Proxima Nova"/>
            </a:endParaRPr>
          </a:p>
          <a:p>
            <a:pPr indent="0" lvl="0" marL="457200" rtl="0" algn="l">
              <a:spcBef>
                <a:spcPts val="0"/>
              </a:spcBef>
              <a:spcAft>
                <a:spcPts val="0"/>
              </a:spcAft>
              <a:buNone/>
            </a:pPr>
            <a:r>
              <a:t/>
            </a:r>
            <a:endParaRPr sz="11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100">
              <a:solidFill>
                <a:schemeClr val="dk1"/>
              </a:solidFill>
              <a:latin typeface="Proxima Nova"/>
              <a:ea typeface="Proxima Nova"/>
              <a:cs typeface="Proxima Nova"/>
              <a:sym typeface="Proxima Nova"/>
            </a:endParaRPr>
          </a:p>
          <a:p>
            <a:pPr indent="0" lvl="0" marL="457200" rtl="0" algn="l">
              <a:spcBef>
                <a:spcPts val="0"/>
              </a:spcBef>
              <a:spcAft>
                <a:spcPts val="0"/>
              </a:spcAft>
              <a:buNone/>
            </a:pPr>
            <a:r>
              <a:rPr lang="en">
                <a:latin typeface="Proxima Nova"/>
                <a:ea typeface="Proxima Nova"/>
                <a:cs typeface="Proxima Nova"/>
                <a:sym typeface="Proxima Nova"/>
              </a:rPr>
              <a:t>SMT theory of Floating Point Arithmetic (FPA) comes in great help to emulate floating-point numbers as real numbers with infinite precision and generate code to reason these float numbers. Most SMT solvers use a bit-blasting technique wherein floating-point theory is reduced to bit-vectors, and the corresponding operations are modeled as circuits. Some famous SMT solvers that support FPA are </a:t>
            </a:r>
            <a:r>
              <a:rPr lang="en" u="sng">
                <a:solidFill>
                  <a:schemeClr val="dk2"/>
                </a:solidFill>
                <a:latin typeface="Proxima Nova"/>
                <a:ea typeface="Proxima Nova"/>
                <a:cs typeface="Proxima Nova"/>
                <a:sym typeface="Proxima Nova"/>
                <a:hlinkClick r:id="rId3">
                  <a:extLst>
                    <a:ext uri="{A12FA001-AC4F-418D-AE19-62706E023703}">
                      <ahyp:hlinkClr val="tx"/>
                    </a:ext>
                  </a:extLst>
                </a:hlinkClick>
              </a:rPr>
              <a:t>Z3</a:t>
            </a:r>
            <a:r>
              <a:rPr lang="en">
                <a:latin typeface="Proxima Nova"/>
                <a:ea typeface="Proxima Nova"/>
                <a:cs typeface="Proxima Nova"/>
                <a:sym typeface="Proxima Nova"/>
              </a:rPr>
              <a:t> and </a:t>
            </a:r>
            <a:r>
              <a:rPr lang="en" u="sng">
                <a:solidFill>
                  <a:schemeClr val="dk2"/>
                </a:solidFill>
                <a:latin typeface="Proxima Nova"/>
                <a:ea typeface="Proxima Nova"/>
                <a:cs typeface="Proxima Nova"/>
                <a:sym typeface="Proxima Nova"/>
                <a:hlinkClick r:id="rId4">
                  <a:extLst>
                    <a:ext uri="{A12FA001-AC4F-418D-AE19-62706E023703}">
                      <ahyp:hlinkClr val="tx"/>
                    </a:ext>
                  </a:extLst>
                </a:hlinkClick>
              </a:rPr>
              <a:t>MathSAT</a:t>
            </a:r>
            <a:r>
              <a:rPr lang="en">
                <a:latin typeface="Proxima Nova"/>
                <a:ea typeface="Proxima Nova"/>
                <a:cs typeface="Proxima Nova"/>
                <a:sym typeface="Proxima Nova"/>
              </a:rPr>
              <a:t>.   </a:t>
            </a:r>
            <a:endParaRPr>
              <a:latin typeface="Proxima Nova"/>
              <a:ea typeface="Proxima Nova"/>
              <a:cs typeface="Proxima Nova"/>
              <a:sym typeface="Proxima Nova"/>
            </a:endParaRPr>
          </a:p>
          <a:p>
            <a:pPr indent="0" lvl="0" marL="457200" rtl="0" algn="l">
              <a:spcBef>
                <a:spcPts val="0"/>
              </a:spcBef>
              <a:spcAft>
                <a:spcPts val="0"/>
              </a:spcAft>
              <a:buNone/>
            </a:pPr>
            <a:r>
              <a:t/>
            </a:r>
            <a:endParaRPr>
              <a:latin typeface="Proxima Nova"/>
              <a:ea typeface="Proxima Nova"/>
              <a:cs typeface="Proxima Nova"/>
              <a:sym typeface="Proxima Nova"/>
            </a:endParaRPr>
          </a:p>
          <a:p>
            <a:pPr indent="0" lvl="0" marL="457200" rtl="0" algn="l">
              <a:spcBef>
                <a:spcPts val="0"/>
              </a:spcBef>
              <a:spcAft>
                <a:spcPts val="0"/>
              </a:spcAft>
              <a:buNone/>
            </a:pPr>
            <a:r>
              <a:t/>
            </a:r>
            <a:endParaRPr sz="1100">
              <a:solidFill>
                <a:schemeClr val="dk1"/>
              </a:solidFill>
              <a:latin typeface="Proxima Nova"/>
              <a:ea typeface="Proxima Nova"/>
              <a:cs typeface="Proxima Nova"/>
              <a:sym typeface="Proxima Nova"/>
            </a:endParaRPr>
          </a:p>
          <a:p>
            <a:pPr indent="0" lvl="0" marL="1371600" rtl="0" algn="ctr">
              <a:spcBef>
                <a:spcPts val="0"/>
              </a:spcBef>
              <a:spcAft>
                <a:spcPts val="0"/>
              </a:spcAft>
              <a:buNone/>
            </a:pPr>
            <a:r>
              <a:t/>
            </a:r>
            <a:endParaRPr>
              <a:latin typeface="Proxima Nova"/>
              <a:ea typeface="Proxima Nova"/>
              <a:cs typeface="Proxima Nova"/>
              <a:sym typeface="Proxima Nova"/>
            </a:endParaRPr>
          </a:p>
          <a:p>
            <a:pPr indent="0" lvl="0" marL="914400" rtl="0" algn="ctr">
              <a:spcBef>
                <a:spcPts val="0"/>
              </a:spcBef>
              <a:spcAft>
                <a:spcPts val="0"/>
              </a:spcAft>
              <a:buNone/>
            </a:pPr>
            <a:r>
              <a:rPr lang="en">
                <a:latin typeface="Proxima Nova"/>
                <a:ea typeface="Proxima Nova"/>
                <a:cs typeface="Proxima Nova"/>
                <a:sym typeface="Proxima Nova"/>
              </a:rPr>
              <a:t> </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1000"/>
                                        <p:tgtEl>
                                          <p:spTgt spid="2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Effect filter="fade" transition="in">
                                      <p:cBhvr>
                                        <p:cTn dur="1000"/>
                                        <p:tgtEl>
                                          <p:spTgt spid="2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animEffect filter="fade" transition="in">
                                      <p:cBhvr>
                                        <p:cTn dur="1000"/>
                                        <p:tgtEl>
                                          <p:spTgt spid="2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animEffect filter="fade" transition="in">
                                      <p:cBhvr>
                                        <p:cTn dur="1000"/>
                                        <p:tgtEl>
                                          <p:spTgt spid="2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4" st="4"/>
                                            </p:txEl>
                                          </p:spTgt>
                                        </p:tgtEl>
                                        <p:attrNameLst>
                                          <p:attrName>style.visibility</p:attrName>
                                        </p:attrNameLst>
                                      </p:cBhvr>
                                      <p:to>
                                        <p:strVal val="visible"/>
                                      </p:to>
                                    </p:set>
                                    <p:animEffect filter="fade" transition="in">
                                      <p:cBhvr>
                                        <p:cTn dur="1000"/>
                                        <p:tgtEl>
                                          <p:spTgt spid="2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5" st="5"/>
                                            </p:txEl>
                                          </p:spTgt>
                                        </p:tgtEl>
                                        <p:attrNameLst>
                                          <p:attrName>style.visibility</p:attrName>
                                        </p:attrNameLst>
                                      </p:cBhvr>
                                      <p:to>
                                        <p:strVal val="visible"/>
                                      </p:to>
                                    </p:set>
                                    <p:animEffect filter="fade" transition="in">
                                      <p:cBhvr>
                                        <p:cTn dur="1000"/>
                                        <p:tgtEl>
                                          <p:spTgt spid="2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6" st="6"/>
                                            </p:txEl>
                                          </p:spTgt>
                                        </p:tgtEl>
                                        <p:attrNameLst>
                                          <p:attrName>style.visibility</p:attrName>
                                        </p:attrNameLst>
                                      </p:cBhvr>
                                      <p:to>
                                        <p:strVal val="visible"/>
                                      </p:to>
                                    </p:set>
                                    <p:animEffect filter="fade" transition="in">
                                      <p:cBhvr>
                                        <p:cTn dur="1000"/>
                                        <p:tgtEl>
                                          <p:spTgt spid="2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7" st="7"/>
                                            </p:txEl>
                                          </p:spTgt>
                                        </p:tgtEl>
                                        <p:attrNameLst>
                                          <p:attrName>style.visibility</p:attrName>
                                        </p:attrNameLst>
                                      </p:cBhvr>
                                      <p:to>
                                        <p:strVal val="visible"/>
                                      </p:to>
                                    </p:set>
                                    <p:animEffect filter="fade" transition="in">
                                      <p:cBhvr>
                                        <p:cTn dur="1000"/>
                                        <p:tgtEl>
                                          <p:spTgt spid="20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8" st="8"/>
                                            </p:txEl>
                                          </p:spTgt>
                                        </p:tgtEl>
                                        <p:attrNameLst>
                                          <p:attrName>style.visibility</p:attrName>
                                        </p:attrNameLst>
                                      </p:cBhvr>
                                      <p:to>
                                        <p:strVal val="visible"/>
                                      </p:to>
                                    </p:set>
                                    <p:animEffect filter="fade" transition="in">
                                      <p:cBhvr>
                                        <p:cTn dur="1000"/>
                                        <p:tgtEl>
                                          <p:spTgt spid="20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57825" y="59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SMT Solvers and Integration </a:t>
            </a:r>
            <a:endParaRPr/>
          </a:p>
        </p:txBody>
      </p:sp>
      <p:sp>
        <p:nvSpPr>
          <p:cNvPr id="215" name="Google Shape;215;p25"/>
          <p:cNvSpPr txBox="1"/>
          <p:nvPr/>
        </p:nvSpPr>
        <p:spPr>
          <a:xfrm>
            <a:off x="-253875" y="836925"/>
            <a:ext cx="9144000" cy="3563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1500">
                <a:latin typeface="Proxima Nova"/>
                <a:ea typeface="Proxima Nova"/>
                <a:cs typeface="Proxima Nova"/>
                <a:sym typeface="Proxima Nova"/>
              </a:rPr>
              <a:t>Integration of an SMT solver with Clad will roughly require the following steps:</a:t>
            </a:r>
            <a:endParaRPr sz="1500">
              <a:latin typeface="Proxima Nova"/>
              <a:ea typeface="Proxima Nova"/>
              <a:cs typeface="Proxima Nova"/>
              <a:sym typeface="Proxima Nova"/>
            </a:endParaRPr>
          </a:p>
          <a:p>
            <a:pPr indent="0" lvl="0" marL="457200" rtl="0" algn="ctr">
              <a:spcBef>
                <a:spcPts val="0"/>
              </a:spcBef>
              <a:spcAft>
                <a:spcPts val="0"/>
              </a:spcAft>
              <a:buNone/>
            </a:pPr>
            <a:r>
              <a:t/>
            </a:r>
            <a:endParaRPr sz="1500">
              <a:latin typeface="Proxima Nova"/>
              <a:ea typeface="Proxima Nova"/>
              <a:cs typeface="Proxima Nova"/>
              <a:sym typeface="Proxima Nova"/>
            </a:endParaRPr>
          </a:p>
          <a:p>
            <a:pPr indent="-323850" lvl="0" marL="457200" rtl="0" algn="ctr">
              <a:spcBef>
                <a:spcPts val="0"/>
              </a:spcBef>
              <a:spcAft>
                <a:spcPts val="0"/>
              </a:spcAft>
              <a:buSzPts val="1500"/>
              <a:buFont typeface="Proxima Nova"/>
              <a:buChar char="●"/>
            </a:pPr>
            <a:r>
              <a:rPr lang="en" sz="1500">
                <a:latin typeface="Proxima Nova"/>
                <a:ea typeface="Proxima Nova"/>
                <a:cs typeface="Proxima Nova"/>
                <a:sym typeface="Proxima Nova"/>
              </a:rPr>
              <a:t>Code Annotation</a:t>
            </a:r>
            <a:endParaRPr sz="1500">
              <a:latin typeface="Proxima Nova"/>
              <a:ea typeface="Proxima Nova"/>
              <a:cs typeface="Proxima Nova"/>
              <a:sym typeface="Proxima Nova"/>
            </a:endParaRPr>
          </a:p>
          <a:p>
            <a:pPr indent="0" lvl="0" marL="914400" rtl="0" algn="ctr">
              <a:spcBef>
                <a:spcPts val="0"/>
              </a:spcBef>
              <a:spcAft>
                <a:spcPts val="0"/>
              </a:spcAft>
              <a:buNone/>
            </a:pPr>
            <a:r>
              <a:t/>
            </a:r>
            <a:endParaRPr sz="1500">
              <a:latin typeface="Proxima Nova"/>
              <a:ea typeface="Proxima Nova"/>
              <a:cs typeface="Proxima Nova"/>
              <a:sym typeface="Proxima Nova"/>
            </a:endParaRPr>
          </a:p>
          <a:p>
            <a:pPr indent="0" lvl="0" marL="914400" rtl="0" algn="ctr">
              <a:spcBef>
                <a:spcPts val="0"/>
              </a:spcBef>
              <a:spcAft>
                <a:spcPts val="0"/>
              </a:spcAft>
              <a:buNone/>
            </a:pPr>
            <a:r>
              <a:rPr lang="en" sz="1500">
                <a:latin typeface="Proxima Nova"/>
                <a:ea typeface="Proxima Nova"/>
                <a:cs typeface="Proxima Nova"/>
                <a:sym typeface="Proxima Nova"/>
              </a:rPr>
              <a:t>In house code annotation will enable us to use existing SMT solvers. Generating code may also enable us to make use of libraries like </a:t>
            </a:r>
            <a:r>
              <a:rPr lang="en" sz="1500" u="sng">
                <a:solidFill>
                  <a:schemeClr val="dk2"/>
                </a:solidFill>
                <a:latin typeface="Proxima Nova"/>
                <a:ea typeface="Proxima Nova"/>
                <a:cs typeface="Proxima Nova"/>
                <a:sym typeface="Proxima Nova"/>
                <a:hlinkClick r:id="rId3">
                  <a:extLst>
                    <a:ext uri="{A12FA001-AC4F-418D-AE19-62706E023703}">
                      <ahyp:hlinkClr val="tx"/>
                    </a:ext>
                  </a:extLst>
                </a:hlinkClick>
              </a:rPr>
              <a:t>symFPU</a:t>
            </a:r>
            <a:r>
              <a:rPr lang="en" sz="1500">
                <a:latin typeface="Proxima Nova"/>
                <a:ea typeface="Proxima Nova"/>
                <a:cs typeface="Proxima Nova"/>
                <a:sym typeface="Proxima Nova"/>
              </a:rPr>
              <a:t> on any other FPA supporting SMT solver directly as backend. These annotations maybe done by hand by the user, automatically or a mix of both.</a:t>
            </a:r>
            <a:endParaRPr sz="1500">
              <a:latin typeface="Proxima Nova"/>
              <a:ea typeface="Proxima Nova"/>
              <a:cs typeface="Proxima Nova"/>
              <a:sym typeface="Proxima Nova"/>
            </a:endParaRPr>
          </a:p>
          <a:p>
            <a:pPr indent="0" lvl="0" marL="914400" rtl="0" algn="ctr">
              <a:spcBef>
                <a:spcPts val="0"/>
              </a:spcBef>
              <a:spcAft>
                <a:spcPts val="0"/>
              </a:spcAft>
              <a:buNone/>
            </a:pPr>
            <a:r>
              <a:t/>
            </a:r>
            <a:endParaRPr sz="1500">
              <a:latin typeface="Proxima Nova"/>
              <a:ea typeface="Proxima Nova"/>
              <a:cs typeface="Proxima Nova"/>
              <a:sym typeface="Proxima Nova"/>
            </a:endParaRPr>
          </a:p>
          <a:p>
            <a:pPr indent="0" lvl="0" marL="914400" rtl="0" algn="ctr">
              <a:spcBef>
                <a:spcPts val="0"/>
              </a:spcBef>
              <a:spcAft>
                <a:spcPts val="0"/>
              </a:spcAft>
              <a:buNone/>
            </a:pPr>
            <a:r>
              <a:rPr lang="en" sz="1500">
                <a:latin typeface="Proxima Nova"/>
                <a:ea typeface="Proxima Nova"/>
                <a:cs typeface="Proxima Nova"/>
                <a:sym typeface="Proxima Nova"/>
              </a:rPr>
              <a:t> </a:t>
            </a:r>
            <a:endParaRPr sz="1500">
              <a:latin typeface="Proxima Nova"/>
              <a:ea typeface="Proxima Nova"/>
              <a:cs typeface="Proxima Nova"/>
              <a:sym typeface="Proxima Nova"/>
            </a:endParaRPr>
          </a:p>
          <a:p>
            <a:pPr indent="-323850" lvl="0" marL="457200" rtl="0" algn="ctr">
              <a:spcBef>
                <a:spcPts val="0"/>
              </a:spcBef>
              <a:spcAft>
                <a:spcPts val="0"/>
              </a:spcAft>
              <a:buSzPts val="1500"/>
              <a:buFont typeface="Proxima Nova"/>
              <a:buChar char="●"/>
            </a:pPr>
            <a:r>
              <a:rPr lang="en" sz="1500">
                <a:latin typeface="Proxima Nova"/>
                <a:ea typeface="Proxima Nova"/>
                <a:cs typeface="Proxima Nova"/>
                <a:sym typeface="Proxima Nova"/>
              </a:rPr>
              <a:t>Setting preconditions and other dynamic parameters </a:t>
            </a:r>
            <a:endParaRPr sz="1500">
              <a:latin typeface="Proxima Nova"/>
              <a:ea typeface="Proxima Nova"/>
              <a:cs typeface="Proxima Nova"/>
              <a:sym typeface="Proxima Nova"/>
            </a:endParaRPr>
          </a:p>
          <a:p>
            <a:pPr indent="0" lvl="0" marL="914400" rtl="0" algn="ctr">
              <a:spcBef>
                <a:spcPts val="0"/>
              </a:spcBef>
              <a:spcAft>
                <a:spcPts val="0"/>
              </a:spcAft>
              <a:buNone/>
            </a:pPr>
            <a:r>
              <a:t/>
            </a:r>
            <a:endParaRPr sz="1500">
              <a:latin typeface="Proxima Nova"/>
              <a:ea typeface="Proxima Nova"/>
              <a:cs typeface="Proxima Nova"/>
              <a:sym typeface="Proxima Nova"/>
            </a:endParaRPr>
          </a:p>
          <a:p>
            <a:pPr indent="0" lvl="0" marL="914400" rtl="0" algn="ctr">
              <a:spcBef>
                <a:spcPts val="0"/>
              </a:spcBef>
              <a:spcAft>
                <a:spcPts val="0"/>
              </a:spcAft>
              <a:buNone/>
            </a:pPr>
            <a:r>
              <a:rPr lang="en" sz="1500">
                <a:latin typeface="Proxima Nova"/>
                <a:ea typeface="Proxima Nova"/>
                <a:cs typeface="Proxima Nova"/>
                <a:sym typeface="Proxima Nova"/>
              </a:rPr>
              <a:t>Interfacing an SMT solver with the application we create will require setting of parameters that will define the behavior of the FPA </a:t>
            </a:r>
            <a:r>
              <a:rPr lang="en" sz="1500">
                <a:latin typeface="Proxima Nova"/>
                <a:ea typeface="Proxima Nova"/>
                <a:cs typeface="Proxima Nova"/>
                <a:sym typeface="Proxima Nova"/>
              </a:rPr>
              <a:t>verification</a:t>
            </a:r>
            <a:r>
              <a:rPr lang="en" sz="1500">
                <a:latin typeface="Proxima Nova"/>
                <a:ea typeface="Proxima Nova"/>
                <a:cs typeface="Proxima Nova"/>
                <a:sym typeface="Proxima Nova"/>
              </a:rPr>
              <a:t>. This is the fairly trivial part to implement.</a:t>
            </a:r>
            <a:endParaRPr sz="1500">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type="title"/>
          </p:nvPr>
        </p:nvSpPr>
        <p:spPr>
          <a:xfrm>
            <a:off x="99675" y="44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 reading </a:t>
            </a:r>
            <a:endParaRPr/>
          </a:p>
        </p:txBody>
      </p:sp>
      <p:sp>
        <p:nvSpPr>
          <p:cNvPr id="221" name="Google Shape;221;p26"/>
          <p:cNvSpPr txBox="1"/>
          <p:nvPr/>
        </p:nvSpPr>
        <p:spPr>
          <a:xfrm>
            <a:off x="0" y="1024950"/>
            <a:ext cx="9144000" cy="354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Proxima Nova"/>
                <a:ea typeface="Proxima Nova"/>
                <a:cs typeface="Proxima Nova"/>
                <a:sym typeface="Proxima Nova"/>
              </a:rPr>
              <a:t> </a:t>
            </a:r>
            <a:r>
              <a:rPr lang="en" sz="1300" u="sng">
                <a:solidFill>
                  <a:schemeClr val="dk2"/>
                </a:solidFill>
                <a:latin typeface="Proxima Nova"/>
                <a:ea typeface="Proxima Nova"/>
                <a:cs typeface="Proxima Nova"/>
                <a:sym typeface="Proxima Nova"/>
                <a:hlinkClick r:id="rId3">
                  <a:extLst>
                    <a:ext uri="{A12FA001-AC4F-418D-AE19-62706E023703}">
                      <ahyp:hlinkClr val="tx"/>
                    </a:ext>
                  </a:extLst>
                </a:hlinkClick>
              </a:rPr>
              <a:t>Computer-assisted verification of four interval arithmetic operators; Daisuke Ishii, Tomohito Yabu</a:t>
            </a:r>
            <a:endParaRPr sz="1300">
              <a:solidFill>
                <a:schemeClr val="dk2"/>
              </a:solidFill>
              <a:latin typeface="Proxima Nova"/>
              <a:ea typeface="Proxima Nova"/>
              <a:cs typeface="Proxima Nova"/>
              <a:sym typeface="Proxima Nova"/>
            </a:endParaRPr>
          </a:p>
          <a:p>
            <a:pPr indent="-311150" lvl="0" marL="457200" rtl="0" algn="ctr">
              <a:spcBef>
                <a:spcPts val="0"/>
              </a:spcBef>
              <a:spcAft>
                <a:spcPts val="0"/>
              </a:spcAft>
              <a:buClr>
                <a:schemeClr val="dk1"/>
              </a:buClr>
              <a:buSzPts val="1300"/>
              <a:buFont typeface="Proxima Nova"/>
              <a:buChar char="●"/>
            </a:pPr>
            <a:r>
              <a:rPr lang="en" sz="1300">
                <a:solidFill>
                  <a:schemeClr val="dk1"/>
                </a:solidFill>
                <a:latin typeface="Proxima Nova"/>
                <a:ea typeface="Proxima Nova"/>
                <a:cs typeface="Proxima Nova"/>
                <a:sym typeface="Proxima Nova"/>
              </a:rPr>
              <a:t>Verify IA libraries with code annotation + SMT backend</a:t>
            </a:r>
            <a:endParaRPr sz="1300">
              <a:solidFill>
                <a:schemeClr val="dk1"/>
              </a:solidFill>
              <a:latin typeface="Proxima Nova"/>
              <a:ea typeface="Proxima Nova"/>
              <a:cs typeface="Proxima Nova"/>
              <a:sym typeface="Proxima Nova"/>
            </a:endParaRPr>
          </a:p>
          <a:p>
            <a:pPr indent="-311150" lvl="0" marL="457200" rtl="0" algn="ctr">
              <a:spcBef>
                <a:spcPts val="0"/>
              </a:spcBef>
              <a:spcAft>
                <a:spcPts val="0"/>
              </a:spcAft>
              <a:buClr>
                <a:schemeClr val="dk1"/>
              </a:buClr>
              <a:buSzPts val="1300"/>
              <a:buFont typeface="Proxima Nova"/>
              <a:buChar char="●"/>
            </a:pPr>
            <a:r>
              <a:rPr lang="en" sz="1300">
                <a:solidFill>
                  <a:schemeClr val="dk1"/>
                </a:solidFill>
                <a:latin typeface="Proxima Nova"/>
                <a:ea typeface="Proxima Nova"/>
                <a:cs typeface="Proxima Nova"/>
                <a:sym typeface="Proxima Nova"/>
              </a:rPr>
              <a:t> Have a GUI and support manual setting of preconditions/postconditions and splitting verification conditions</a:t>
            </a:r>
            <a:endParaRPr sz="13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13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13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lang="en" sz="1300" u="sng">
                <a:solidFill>
                  <a:schemeClr val="dk2"/>
                </a:solidFill>
                <a:latin typeface="Proxima Nova"/>
                <a:ea typeface="Proxima Nova"/>
                <a:cs typeface="Proxima Nova"/>
                <a:sym typeface="Proxima Nova"/>
                <a:hlinkClick r:id="rId4">
                  <a:extLst>
                    <a:ext uri="{A12FA001-AC4F-418D-AE19-62706E023703}">
                      <ahyp:hlinkClr val="tx"/>
                    </a:ext>
                  </a:extLst>
                </a:hlinkClick>
              </a:rPr>
              <a:t>Paganelli, G., &amp; Ahrendt, W. (2013). Verifying (In-)Stability in Floating-Point Programs by Increasing Precision, Using SMT Solving.</a:t>
            </a:r>
            <a:endParaRPr sz="1300">
              <a:solidFill>
                <a:schemeClr val="dk2"/>
              </a:solidFill>
              <a:latin typeface="Proxima Nova"/>
              <a:ea typeface="Proxima Nova"/>
              <a:cs typeface="Proxima Nova"/>
              <a:sym typeface="Proxima Nova"/>
            </a:endParaRPr>
          </a:p>
          <a:p>
            <a:pPr indent="-311150" lvl="0" marL="457200" rtl="0" algn="ctr">
              <a:spcBef>
                <a:spcPts val="0"/>
              </a:spcBef>
              <a:spcAft>
                <a:spcPts val="0"/>
              </a:spcAft>
              <a:buClr>
                <a:schemeClr val="dk1"/>
              </a:buClr>
              <a:buSzPts val="1300"/>
              <a:buFont typeface="Proxima Nova"/>
              <a:buChar char="●"/>
            </a:pPr>
            <a:r>
              <a:rPr lang="en" sz="1300">
                <a:solidFill>
                  <a:schemeClr val="dk1"/>
                </a:solidFill>
                <a:latin typeface="Proxima Nova"/>
                <a:ea typeface="Proxima Nova"/>
                <a:cs typeface="Proxima Nova"/>
                <a:sym typeface="Proxima Nova"/>
              </a:rPr>
              <a:t> Checks if a calculation is stable by evaluating it at different precisions and checking if the resulting answers have a reasonable distance between them.</a:t>
            </a:r>
            <a:endParaRPr sz="1300">
              <a:solidFill>
                <a:schemeClr val="dk1"/>
              </a:solidFill>
              <a:latin typeface="Proxima Nova"/>
              <a:ea typeface="Proxima Nova"/>
              <a:cs typeface="Proxima Nova"/>
              <a:sym typeface="Proxima Nova"/>
            </a:endParaRPr>
          </a:p>
          <a:p>
            <a:pPr indent="-311150" lvl="0" marL="457200" rtl="0" algn="ctr">
              <a:spcBef>
                <a:spcPts val="0"/>
              </a:spcBef>
              <a:spcAft>
                <a:spcPts val="0"/>
              </a:spcAft>
              <a:buClr>
                <a:schemeClr val="dk1"/>
              </a:buClr>
              <a:buSzPts val="1300"/>
              <a:buFont typeface="Proxima Nova"/>
              <a:buChar char="●"/>
            </a:pPr>
            <a:r>
              <a:rPr lang="en" sz="1300">
                <a:solidFill>
                  <a:schemeClr val="dk1"/>
                </a:solidFill>
                <a:latin typeface="Proxima Nova"/>
                <a:ea typeface="Proxima Nova"/>
                <a:cs typeface="Proxima Nova"/>
                <a:sym typeface="Proxima Nova"/>
              </a:rPr>
              <a:t>Negates a weak precondition and solves it on two different precisions</a:t>
            </a:r>
            <a:endParaRPr sz="1300">
              <a:solidFill>
                <a:schemeClr val="dk1"/>
              </a:solidFill>
              <a:latin typeface="Proxima Nova"/>
              <a:ea typeface="Proxima Nova"/>
              <a:cs typeface="Proxima Nova"/>
              <a:sym typeface="Proxima Nova"/>
            </a:endParaRPr>
          </a:p>
          <a:p>
            <a:pPr indent="0" lvl="0" marL="457200" rtl="0" algn="ctr">
              <a:spcBef>
                <a:spcPts val="0"/>
              </a:spcBef>
              <a:spcAft>
                <a:spcPts val="0"/>
              </a:spcAft>
              <a:buNone/>
            </a:pPr>
            <a:r>
              <a:t/>
            </a:r>
            <a:endParaRPr sz="1300">
              <a:solidFill>
                <a:schemeClr val="dk1"/>
              </a:solidFill>
              <a:latin typeface="Proxima Nova"/>
              <a:ea typeface="Proxima Nova"/>
              <a:cs typeface="Proxima Nova"/>
              <a:sym typeface="Proxima Nova"/>
            </a:endParaRPr>
          </a:p>
          <a:p>
            <a:pPr indent="0" lvl="0" marL="457200" rtl="0" algn="ctr">
              <a:spcBef>
                <a:spcPts val="0"/>
              </a:spcBef>
              <a:spcAft>
                <a:spcPts val="0"/>
              </a:spcAft>
              <a:buNone/>
            </a:pPr>
            <a:r>
              <a:t/>
            </a:r>
            <a:endParaRPr sz="1300">
              <a:solidFill>
                <a:schemeClr val="dk1"/>
              </a:solidFill>
              <a:latin typeface="Proxima Nova"/>
              <a:ea typeface="Proxima Nova"/>
              <a:cs typeface="Proxima Nova"/>
              <a:sym typeface="Proxima Nova"/>
            </a:endParaRPr>
          </a:p>
          <a:p>
            <a:pPr indent="0" lvl="0" marL="457200" rtl="0" algn="ctr">
              <a:spcBef>
                <a:spcPts val="0"/>
              </a:spcBef>
              <a:spcAft>
                <a:spcPts val="0"/>
              </a:spcAft>
              <a:buNone/>
            </a:pPr>
            <a:r>
              <a:rPr lang="en" sz="1300" u="sng">
                <a:solidFill>
                  <a:schemeClr val="dk2"/>
                </a:solidFill>
                <a:latin typeface="Proxima Nova"/>
                <a:ea typeface="Proxima Nova"/>
                <a:cs typeface="Proxima Nova"/>
                <a:sym typeface="Proxima Nova"/>
                <a:hlinkClick r:id="rId5">
                  <a:extLst>
                    <a:ext uri="{A12FA001-AC4F-418D-AE19-62706E023703}">
                      <ahyp:hlinkClr val="tx"/>
                    </a:ext>
                  </a:extLst>
                </a:hlinkClick>
              </a:rPr>
              <a:t>W. Kahan, “How futile are mindless assessments of roundoff in floating-point computation?” 2006</a:t>
            </a:r>
            <a:endParaRPr sz="1300">
              <a:solidFill>
                <a:schemeClr val="dk2"/>
              </a:solidFill>
              <a:latin typeface="Proxima Nova"/>
              <a:ea typeface="Proxima Nova"/>
              <a:cs typeface="Proxima Nova"/>
              <a:sym typeface="Proxima Nova"/>
            </a:endParaRPr>
          </a:p>
          <a:p>
            <a:pPr indent="-311150" lvl="0" marL="457200" rtl="0" algn="ctr">
              <a:spcBef>
                <a:spcPts val="0"/>
              </a:spcBef>
              <a:spcAft>
                <a:spcPts val="0"/>
              </a:spcAft>
              <a:buClr>
                <a:schemeClr val="dk1"/>
              </a:buClr>
              <a:buSzPts val="1300"/>
              <a:buFont typeface="Proxima Nova"/>
              <a:buChar char="●"/>
            </a:pPr>
            <a:r>
              <a:rPr lang="en" sz="1300">
                <a:solidFill>
                  <a:schemeClr val="dk1"/>
                </a:solidFill>
                <a:latin typeface="Proxima Nova"/>
                <a:ea typeface="Proxima Nova"/>
                <a:cs typeface="Proxima Nova"/>
                <a:sym typeface="Proxima Nova"/>
              </a:rPr>
              <a:t> Just an interesting read!</a:t>
            </a:r>
            <a:endParaRPr sz="1300">
              <a:solidFill>
                <a:schemeClr val="dk1"/>
              </a:solidFill>
              <a:latin typeface="Proxima Nova"/>
              <a:ea typeface="Proxima Nova"/>
              <a:cs typeface="Proxima Nova"/>
              <a:sym typeface="Proxima Nova"/>
            </a:endParaRPr>
          </a:p>
          <a:p>
            <a:pPr indent="0" lvl="0" marL="1371600" rtl="0" algn="ctr">
              <a:spcBef>
                <a:spcPts val="0"/>
              </a:spcBef>
              <a:spcAft>
                <a:spcPts val="0"/>
              </a:spcAft>
              <a:buNone/>
            </a:pPr>
            <a:r>
              <a:t/>
            </a:r>
            <a:endParaRPr>
              <a:latin typeface="Proxima Nova"/>
              <a:ea typeface="Proxima Nova"/>
              <a:cs typeface="Proxima Nova"/>
              <a:sym typeface="Proxima Nova"/>
            </a:endParaRPr>
          </a:p>
          <a:p>
            <a:pPr indent="0" lvl="0" marL="914400" rtl="0" algn="ctr">
              <a:spcBef>
                <a:spcPts val="0"/>
              </a:spcBef>
              <a:spcAft>
                <a:spcPts val="0"/>
              </a:spcAft>
              <a:buNone/>
            </a:pPr>
            <a:r>
              <a:rPr lang="en">
                <a:latin typeface="Proxima Nova"/>
                <a:ea typeface="Proxima Nova"/>
                <a:cs typeface="Proxima Nova"/>
                <a:sym typeface="Proxima Nova"/>
              </a:rPr>
              <a:t> </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0" st="0"/>
                                            </p:txEl>
                                          </p:spTgt>
                                        </p:tgtEl>
                                        <p:attrNameLst>
                                          <p:attrName>style.visibility</p:attrName>
                                        </p:attrNameLst>
                                      </p:cBhvr>
                                      <p:to>
                                        <p:strVal val="visible"/>
                                      </p:to>
                                    </p:set>
                                    <p:animEffect filter="fade" transition="in">
                                      <p:cBhvr>
                                        <p:cTn dur="1000"/>
                                        <p:tgtEl>
                                          <p:spTgt spid="2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1" st="1"/>
                                            </p:txEl>
                                          </p:spTgt>
                                        </p:tgtEl>
                                        <p:attrNameLst>
                                          <p:attrName>style.visibility</p:attrName>
                                        </p:attrNameLst>
                                      </p:cBhvr>
                                      <p:to>
                                        <p:strVal val="visible"/>
                                      </p:to>
                                    </p:set>
                                    <p:animEffect filter="fade" transition="in">
                                      <p:cBhvr>
                                        <p:cTn dur="1000"/>
                                        <p:tgtEl>
                                          <p:spTgt spid="2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2" st="2"/>
                                            </p:txEl>
                                          </p:spTgt>
                                        </p:tgtEl>
                                        <p:attrNameLst>
                                          <p:attrName>style.visibility</p:attrName>
                                        </p:attrNameLst>
                                      </p:cBhvr>
                                      <p:to>
                                        <p:strVal val="visible"/>
                                      </p:to>
                                    </p:set>
                                    <p:animEffect filter="fade" transition="in">
                                      <p:cBhvr>
                                        <p:cTn dur="1000"/>
                                        <p:tgtEl>
                                          <p:spTgt spid="2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3" st="3"/>
                                            </p:txEl>
                                          </p:spTgt>
                                        </p:tgtEl>
                                        <p:attrNameLst>
                                          <p:attrName>style.visibility</p:attrName>
                                        </p:attrNameLst>
                                      </p:cBhvr>
                                      <p:to>
                                        <p:strVal val="visible"/>
                                      </p:to>
                                    </p:set>
                                    <p:animEffect filter="fade" transition="in">
                                      <p:cBhvr>
                                        <p:cTn dur="1000"/>
                                        <p:tgtEl>
                                          <p:spTgt spid="22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4" st="4"/>
                                            </p:txEl>
                                          </p:spTgt>
                                        </p:tgtEl>
                                        <p:attrNameLst>
                                          <p:attrName>style.visibility</p:attrName>
                                        </p:attrNameLst>
                                      </p:cBhvr>
                                      <p:to>
                                        <p:strVal val="visible"/>
                                      </p:to>
                                    </p:set>
                                    <p:animEffect filter="fade" transition="in">
                                      <p:cBhvr>
                                        <p:cTn dur="1000"/>
                                        <p:tgtEl>
                                          <p:spTgt spid="22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5" st="5"/>
                                            </p:txEl>
                                          </p:spTgt>
                                        </p:tgtEl>
                                        <p:attrNameLst>
                                          <p:attrName>style.visibility</p:attrName>
                                        </p:attrNameLst>
                                      </p:cBhvr>
                                      <p:to>
                                        <p:strVal val="visible"/>
                                      </p:to>
                                    </p:set>
                                    <p:animEffect filter="fade" transition="in">
                                      <p:cBhvr>
                                        <p:cTn dur="1000"/>
                                        <p:tgtEl>
                                          <p:spTgt spid="22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6" st="6"/>
                                            </p:txEl>
                                          </p:spTgt>
                                        </p:tgtEl>
                                        <p:attrNameLst>
                                          <p:attrName>style.visibility</p:attrName>
                                        </p:attrNameLst>
                                      </p:cBhvr>
                                      <p:to>
                                        <p:strVal val="visible"/>
                                      </p:to>
                                    </p:set>
                                    <p:animEffect filter="fade" transition="in">
                                      <p:cBhvr>
                                        <p:cTn dur="1000"/>
                                        <p:tgtEl>
                                          <p:spTgt spid="22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7" st="7"/>
                                            </p:txEl>
                                          </p:spTgt>
                                        </p:tgtEl>
                                        <p:attrNameLst>
                                          <p:attrName>style.visibility</p:attrName>
                                        </p:attrNameLst>
                                      </p:cBhvr>
                                      <p:to>
                                        <p:strVal val="visible"/>
                                      </p:to>
                                    </p:set>
                                    <p:animEffect filter="fade" transition="in">
                                      <p:cBhvr>
                                        <p:cTn dur="1000"/>
                                        <p:tgtEl>
                                          <p:spTgt spid="22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8" st="8"/>
                                            </p:txEl>
                                          </p:spTgt>
                                        </p:tgtEl>
                                        <p:attrNameLst>
                                          <p:attrName>style.visibility</p:attrName>
                                        </p:attrNameLst>
                                      </p:cBhvr>
                                      <p:to>
                                        <p:strVal val="visible"/>
                                      </p:to>
                                    </p:set>
                                    <p:animEffect filter="fade" transition="in">
                                      <p:cBhvr>
                                        <p:cTn dur="1000"/>
                                        <p:tgtEl>
                                          <p:spTgt spid="22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9" st="9"/>
                                            </p:txEl>
                                          </p:spTgt>
                                        </p:tgtEl>
                                        <p:attrNameLst>
                                          <p:attrName>style.visibility</p:attrName>
                                        </p:attrNameLst>
                                      </p:cBhvr>
                                      <p:to>
                                        <p:strVal val="visible"/>
                                      </p:to>
                                    </p:set>
                                    <p:animEffect filter="fade" transition="in">
                                      <p:cBhvr>
                                        <p:cTn dur="1000"/>
                                        <p:tgtEl>
                                          <p:spTgt spid="22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10" st="10"/>
                                            </p:txEl>
                                          </p:spTgt>
                                        </p:tgtEl>
                                        <p:attrNameLst>
                                          <p:attrName>style.visibility</p:attrName>
                                        </p:attrNameLst>
                                      </p:cBhvr>
                                      <p:to>
                                        <p:strVal val="visible"/>
                                      </p:to>
                                    </p:set>
                                    <p:animEffect filter="fade" transition="in">
                                      <p:cBhvr>
                                        <p:cTn dur="1000"/>
                                        <p:tgtEl>
                                          <p:spTgt spid="22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11" st="11"/>
                                            </p:txEl>
                                          </p:spTgt>
                                        </p:tgtEl>
                                        <p:attrNameLst>
                                          <p:attrName>style.visibility</p:attrName>
                                        </p:attrNameLst>
                                      </p:cBhvr>
                                      <p:to>
                                        <p:strVal val="visible"/>
                                      </p:to>
                                    </p:set>
                                    <p:animEffect filter="fade" transition="in">
                                      <p:cBhvr>
                                        <p:cTn dur="1000"/>
                                        <p:tgtEl>
                                          <p:spTgt spid="221">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12" st="12"/>
                                            </p:txEl>
                                          </p:spTgt>
                                        </p:tgtEl>
                                        <p:attrNameLst>
                                          <p:attrName>style.visibility</p:attrName>
                                        </p:attrNameLst>
                                      </p:cBhvr>
                                      <p:to>
                                        <p:strVal val="visible"/>
                                      </p:to>
                                    </p:set>
                                    <p:animEffect filter="fade" transition="in">
                                      <p:cBhvr>
                                        <p:cTn dur="1000"/>
                                        <p:tgtEl>
                                          <p:spTgt spid="221">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13" st="13"/>
                                            </p:txEl>
                                          </p:spTgt>
                                        </p:tgtEl>
                                        <p:attrNameLst>
                                          <p:attrName>style.visibility</p:attrName>
                                        </p:attrNameLst>
                                      </p:cBhvr>
                                      <p:to>
                                        <p:strVal val="visible"/>
                                      </p:to>
                                    </p:set>
                                    <p:animEffect filter="fade" transition="in">
                                      <p:cBhvr>
                                        <p:cTn dur="1000"/>
                                        <p:tgtEl>
                                          <p:spTgt spid="221">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99675" y="44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interesting methods</a:t>
            </a:r>
            <a:endParaRPr/>
          </a:p>
        </p:txBody>
      </p:sp>
      <p:sp>
        <p:nvSpPr>
          <p:cNvPr id="227" name="Google Shape;227;p27"/>
          <p:cNvSpPr txBox="1"/>
          <p:nvPr>
            <p:ph idx="1" type="body"/>
          </p:nvPr>
        </p:nvSpPr>
        <p:spPr>
          <a:xfrm>
            <a:off x="233150" y="712725"/>
            <a:ext cx="8436300" cy="46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100">
                <a:solidFill>
                  <a:schemeClr val="dk2"/>
                </a:solidFill>
              </a:rPr>
              <a:t>Monte Carlo Arithmetic (MCA)</a:t>
            </a:r>
            <a:endParaRPr sz="2100">
              <a:solidFill>
                <a:schemeClr val="dk2"/>
              </a:solidFill>
            </a:endParaRPr>
          </a:p>
        </p:txBody>
      </p:sp>
      <p:sp>
        <p:nvSpPr>
          <p:cNvPr id="228" name="Google Shape;228;p27"/>
          <p:cNvSpPr txBox="1"/>
          <p:nvPr/>
        </p:nvSpPr>
        <p:spPr>
          <a:xfrm>
            <a:off x="94350" y="1325850"/>
            <a:ext cx="8955300" cy="3441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rPr lang="en" sz="1300">
                <a:solidFill>
                  <a:schemeClr val="accent1"/>
                </a:solidFill>
                <a:latin typeface="Proxima Nova"/>
                <a:ea typeface="Proxima Nova"/>
                <a:cs typeface="Proxima Nova"/>
                <a:sym typeface="Proxima Nova"/>
              </a:rPr>
              <a:t>MCA’s error analysis is accomplished by repeatedly injecting small errors into an algorithm's data values and determining the relative effect on the results. These small errors are usually injected by random rounding and unrounding (random extension of precision) and serve as a purely unbiased method of fabricating random data. </a:t>
            </a:r>
            <a:endParaRPr sz="1300">
              <a:solidFill>
                <a:schemeClr val="accent1"/>
              </a:solidFill>
              <a:latin typeface="Proxima Nova"/>
              <a:ea typeface="Proxima Nova"/>
              <a:cs typeface="Proxima Nova"/>
              <a:sym typeface="Proxima Nova"/>
            </a:endParaRPr>
          </a:p>
          <a:p>
            <a:pPr indent="0" lvl="0" marL="0" rtl="0" algn="l">
              <a:lnSpc>
                <a:spcPct val="130000"/>
              </a:lnSpc>
              <a:spcBef>
                <a:spcPts val="1000"/>
              </a:spcBef>
              <a:spcAft>
                <a:spcPts val="0"/>
              </a:spcAft>
              <a:buNone/>
            </a:pPr>
            <a:r>
              <a:rPr lang="en" sz="1300">
                <a:solidFill>
                  <a:schemeClr val="accent1"/>
                </a:solidFill>
                <a:latin typeface="Proxima Nova"/>
                <a:ea typeface="Proxima Nova"/>
                <a:cs typeface="Proxima Nova"/>
                <a:sym typeface="Proxima Nova"/>
              </a:rPr>
              <a:t>A quick gist of how MCA works is as follows;</a:t>
            </a:r>
            <a:endParaRPr sz="1300">
              <a:solidFill>
                <a:schemeClr val="accent1"/>
              </a:solidFill>
              <a:latin typeface="Proxima Nova"/>
              <a:ea typeface="Proxima Nova"/>
              <a:cs typeface="Proxima Nova"/>
              <a:sym typeface="Proxima Nova"/>
            </a:endParaRPr>
          </a:p>
          <a:p>
            <a:pPr indent="0" lvl="0" marL="0" rtl="0" algn="ctr">
              <a:lnSpc>
                <a:spcPct val="130000"/>
              </a:lnSpc>
              <a:spcBef>
                <a:spcPts val="1000"/>
              </a:spcBef>
              <a:spcAft>
                <a:spcPts val="0"/>
              </a:spcAft>
              <a:buNone/>
            </a:pPr>
            <a:r>
              <a:rPr i="1" lang="en" sz="1300">
                <a:solidFill>
                  <a:schemeClr val="accent1"/>
                </a:solidFill>
                <a:latin typeface="Proxima Nova"/>
                <a:ea typeface="Proxima Nova"/>
                <a:cs typeface="Proxima Nova"/>
                <a:sym typeface="Proxima Nova"/>
              </a:rPr>
              <a:t>Float computation →  </a:t>
            </a:r>
            <a:r>
              <a:rPr i="1" lang="en" sz="1300">
                <a:solidFill>
                  <a:srgbClr val="00AB44"/>
                </a:solidFill>
                <a:latin typeface="Proxima Nova"/>
                <a:ea typeface="Proxima Nova"/>
                <a:cs typeface="Proxima Nova"/>
                <a:sym typeface="Proxima Nova"/>
              </a:rPr>
              <a:t>injection of randomness </a:t>
            </a:r>
            <a:r>
              <a:rPr i="1" lang="en" sz="1300">
                <a:solidFill>
                  <a:schemeClr val="accent1"/>
                </a:solidFill>
                <a:latin typeface="Proxima Nova"/>
                <a:ea typeface="Proxima Nova"/>
                <a:cs typeface="Proxima Nova"/>
                <a:sym typeface="Proxima Nova"/>
              </a:rPr>
              <a:t> → Monte Carlo computation</a:t>
            </a:r>
            <a:endParaRPr i="1" sz="1300">
              <a:solidFill>
                <a:schemeClr val="accent1"/>
              </a:solidFill>
              <a:latin typeface="Proxima Nova"/>
              <a:ea typeface="Proxima Nova"/>
              <a:cs typeface="Proxima Nova"/>
              <a:sym typeface="Proxima Nova"/>
            </a:endParaRPr>
          </a:p>
          <a:p>
            <a:pPr indent="0" lvl="0" marL="0" rtl="0" algn="ctr">
              <a:lnSpc>
                <a:spcPct val="130000"/>
              </a:lnSpc>
              <a:spcBef>
                <a:spcPts val="1000"/>
              </a:spcBef>
              <a:spcAft>
                <a:spcPts val="0"/>
              </a:spcAft>
              <a:buNone/>
            </a:pPr>
            <a:r>
              <a:rPr i="1" lang="en" sz="1300">
                <a:solidFill>
                  <a:schemeClr val="accent1"/>
                </a:solidFill>
                <a:latin typeface="Proxima Nova"/>
                <a:ea typeface="Proxima Nova"/>
                <a:cs typeface="Proxima Nova"/>
                <a:sym typeface="Proxima Nova"/>
              </a:rPr>
              <a:t>Round-off analysis   → Statistical analysis</a:t>
            </a:r>
            <a:endParaRPr sz="1300">
              <a:solidFill>
                <a:schemeClr val="accent1"/>
              </a:solidFill>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8"/>
          <p:cNvSpPr txBox="1"/>
          <p:nvPr>
            <p:ph type="title"/>
          </p:nvPr>
        </p:nvSpPr>
        <p:spPr>
          <a:xfrm>
            <a:off x="99675" y="44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MCA Computation</a:t>
            </a:r>
            <a:endParaRPr/>
          </a:p>
        </p:txBody>
      </p:sp>
      <p:sp>
        <p:nvSpPr>
          <p:cNvPr id="234" name="Google Shape;234;p28"/>
          <p:cNvSpPr txBox="1"/>
          <p:nvPr/>
        </p:nvSpPr>
        <p:spPr>
          <a:xfrm>
            <a:off x="263275" y="761650"/>
            <a:ext cx="8745000" cy="41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235" name="Google Shape;235;p28"/>
          <p:cNvPicPr preferRelativeResize="0"/>
          <p:nvPr/>
        </p:nvPicPr>
        <p:blipFill>
          <a:blip r:embed="rId3">
            <a:alphaModFix/>
          </a:blip>
          <a:stretch>
            <a:fillRect/>
          </a:stretch>
        </p:blipFill>
        <p:spPr>
          <a:xfrm>
            <a:off x="3795713" y="1478250"/>
            <a:ext cx="1552575" cy="200025"/>
          </a:xfrm>
          <a:prstGeom prst="rect">
            <a:avLst/>
          </a:prstGeom>
          <a:noFill/>
          <a:ln>
            <a:noFill/>
          </a:ln>
        </p:spPr>
      </p:pic>
      <p:sp>
        <p:nvSpPr>
          <p:cNvPr id="236" name="Google Shape;236;p28"/>
          <p:cNvSpPr txBox="1"/>
          <p:nvPr/>
        </p:nvSpPr>
        <p:spPr>
          <a:xfrm>
            <a:off x="225625" y="1100175"/>
            <a:ext cx="8820300" cy="3676500"/>
          </a:xfrm>
          <a:prstGeom prst="rect">
            <a:avLst/>
          </a:prstGeom>
          <a:noFill/>
          <a:ln>
            <a:noFill/>
          </a:ln>
        </p:spPr>
        <p:txBody>
          <a:bodyPr anchorCtr="0" anchor="ctr" bIns="91425" lIns="91425" spcFirstLastPara="1" rIns="91425" wrap="square" tIns="91425">
            <a:noAutofit/>
          </a:bodyPr>
          <a:lstStyle/>
          <a:p>
            <a:pPr indent="0" lvl="0" marL="0" rtl="0" algn="l">
              <a:lnSpc>
                <a:spcPct val="130000"/>
              </a:lnSpc>
              <a:spcBef>
                <a:spcPts val="1000"/>
              </a:spcBef>
              <a:spcAft>
                <a:spcPts val="0"/>
              </a:spcAft>
              <a:buNone/>
            </a:pPr>
            <a:r>
              <a:rPr lang="en" sz="1200">
                <a:solidFill>
                  <a:srgbClr val="353744"/>
                </a:solidFill>
                <a:latin typeface="Proxima Nova"/>
                <a:ea typeface="Proxima Nova"/>
                <a:cs typeface="Proxima Nova"/>
                <a:sym typeface="Proxima Nova"/>
              </a:rPr>
              <a:t>To model errors on a Floating Point (FP) value </a:t>
            </a:r>
            <a:r>
              <a:rPr i="1" lang="en" sz="1200">
                <a:solidFill>
                  <a:srgbClr val="353744"/>
                </a:solidFill>
                <a:latin typeface="Proxima Nova"/>
                <a:ea typeface="Proxima Nova"/>
                <a:cs typeface="Proxima Nova"/>
                <a:sym typeface="Proxima Nova"/>
              </a:rPr>
              <a:t>x</a:t>
            </a:r>
            <a:r>
              <a:rPr lang="en" sz="1200">
                <a:solidFill>
                  <a:srgbClr val="353744"/>
                </a:solidFill>
                <a:latin typeface="Proxima Nova"/>
                <a:ea typeface="Proxima Nova"/>
                <a:cs typeface="Proxima Nova"/>
                <a:sym typeface="Proxima Nova"/>
              </a:rPr>
              <a:t> at virtual precision (random precision) </a:t>
            </a:r>
            <a:r>
              <a:rPr i="1" lang="en" sz="1200">
                <a:solidFill>
                  <a:srgbClr val="353744"/>
                </a:solidFill>
                <a:latin typeface="Proxima Nova"/>
                <a:ea typeface="Proxima Nova"/>
                <a:cs typeface="Proxima Nova"/>
                <a:sym typeface="Proxima Nova"/>
              </a:rPr>
              <a:t>t</a:t>
            </a:r>
            <a:r>
              <a:rPr lang="en" sz="1200">
                <a:solidFill>
                  <a:srgbClr val="353744"/>
                </a:solidFill>
                <a:latin typeface="Proxima Nova"/>
                <a:ea typeface="Proxima Nova"/>
                <a:cs typeface="Proxima Nova"/>
                <a:sym typeface="Proxima Nova"/>
              </a:rPr>
              <a:t>, Parker et al.  propose the following function:</a:t>
            </a:r>
            <a:endParaRPr sz="1200">
              <a:solidFill>
                <a:srgbClr val="353744"/>
              </a:solidFill>
              <a:latin typeface="Proxima Nova"/>
              <a:ea typeface="Proxima Nova"/>
              <a:cs typeface="Proxima Nova"/>
              <a:sym typeface="Proxima Nova"/>
            </a:endParaRPr>
          </a:p>
          <a:p>
            <a:pPr indent="0" lvl="0" marL="0" rtl="0" algn="l">
              <a:lnSpc>
                <a:spcPct val="130000"/>
              </a:lnSpc>
              <a:spcBef>
                <a:spcPts val="1000"/>
              </a:spcBef>
              <a:spcAft>
                <a:spcPts val="0"/>
              </a:spcAft>
              <a:buNone/>
            </a:pPr>
            <a:r>
              <a:t/>
            </a:r>
            <a:endParaRPr sz="1200">
              <a:solidFill>
                <a:srgbClr val="353744"/>
              </a:solidFill>
              <a:latin typeface="Proxima Nova"/>
              <a:ea typeface="Proxima Nova"/>
              <a:cs typeface="Proxima Nova"/>
              <a:sym typeface="Proxima Nova"/>
            </a:endParaRPr>
          </a:p>
          <a:p>
            <a:pPr indent="0" lvl="0" marL="0" rtl="0" algn="l">
              <a:lnSpc>
                <a:spcPct val="130000"/>
              </a:lnSpc>
              <a:spcBef>
                <a:spcPts val="1000"/>
              </a:spcBef>
              <a:spcAft>
                <a:spcPts val="0"/>
              </a:spcAft>
              <a:buNone/>
            </a:pPr>
            <a:r>
              <a:rPr lang="en" sz="1200">
                <a:solidFill>
                  <a:srgbClr val="353744"/>
                </a:solidFill>
                <a:latin typeface="Proxima Nova"/>
                <a:ea typeface="Proxima Nova"/>
                <a:cs typeface="Proxima Nova"/>
                <a:sym typeface="Proxima Nova"/>
              </a:rPr>
              <a:t>Where </a:t>
            </a:r>
            <a:r>
              <a:rPr i="1" lang="en" sz="1200">
                <a:solidFill>
                  <a:srgbClr val="353744"/>
                </a:solidFill>
                <a:latin typeface="Proxima Nova"/>
                <a:ea typeface="Proxima Nova"/>
                <a:cs typeface="Proxima Nova"/>
                <a:sym typeface="Proxima Nova"/>
              </a:rPr>
              <a:t>e</a:t>
            </a:r>
            <a:r>
              <a:rPr baseline="-25000" i="1" lang="en" sz="1200">
                <a:solidFill>
                  <a:srgbClr val="353744"/>
                </a:solidFill>
                <a:latin typeface="Proxima Nova"/>
                <a:ea typeface="Proxima Nova"/>
                <a:cs typeface="Proxima Nova"/>
                <a:sym typeface="Proxima Nova"/>
              </a:rPr>
              <a:t>x  </a:t>
            </a:r>
            <a:r>
              <a:rPr i="1" lang="en" sz="1200">
                <a:solidFill>
                  <a:srgbClr val="353744"/>
                </a:solidFill>
                <a:latin typeface="Proxima Nova"/>
                <a:ea typeface="Proxima Nova"/>
                <a:cs typeface="Proxima Nova"/>
                <a:sym typeface="Proxima Nova"/>
              </a:rPr>
              <a:t> </a:t>
            </a:r>
            <a:r>
              <a:rPr lang="en" sz="1200">
                <a:solidFill>
                  <a:srgbClr val="353744"/>
                </a:solidFill>
                <a:latin typeface="Proxima Nova"/>
                <a:ea typeface="Proxima Nova"/>
                <a:cs typeface="Proxima Nova"/>
                <a:sym typeface="Proxima Nova"/>
              </a:rPr>
              <a:t>is the exponent of x and 𝜉 refers to a uniformly distributed random variable in the range </a:t>
            </a:r>
            <a:r>
              <a:rPr lang="en" sz="1200">
                <a:solidFill>
                  <a:srgbClr val="353744"/>
                </a:solidFill>
                <a:latin typeface="Courier New"/>
                <a:ea typeface="Courier New"/>
                <a:cs typeface="Courier New"/>
                <a:sym typeface="Courier New"/>
              </a:rPr>
              <a:t>[-0.5, 0.5]. </a:t>
            </a:r>
            <a:r>
              <a:rPr lang="en" sz="1200">
                <a:solidFill>
                  <a:srgbClr val="353744"/>
                </a:solidFill>
                <a:latin typeface="Proxima Nova"/>
                <a:ea typeface="Proxima Nova"/>
                <a:cs typeface="Proxima Nova"/>
                <a:sym typeface="Proxima Nova"/>
              </a:rPr>
              <a:t>Each floating point operation </a:t>
            </a:r>
            <a:r>
              <a:rPr lang="en" sz="1200">
                <a:solidFill>
                  <a:srgbClr val="353744"/>
                </a:solidFill>
                <a:latin typeface="Courier New"/>
                <a:ea typeface="Courier New"/>
                <a:cs typeface="Courier New"/>
                <a:sym typeface="Courier New"/>
              </a:rPr>
              <a:t>x*y </a:t>
            </a:r>
            <a:r>
              <a:rPr lang="en" sz="1200">
                <a:solidFill>
                  <a:srgbClr val="353744"/>
                </a:solidFill>
                <a:latin typeface="Proxima Nova"/>
                <a:ea typeface="Proxima Nova"/>
                <a:cs typeface="Proxima Nova"/>
                <a:sym typeface="Proxima Nova"/>
              </a:rPr>
              <a:t>can then be transformed into an MCA FP operation by employing one of the following models.</a:t>
            </a:r>
            <a:endParaRPr sz="1200">
              <a:solidFill>
                <a:srgbClr val="353744"/>
              </a:solidFill>
              <a:latin typeface="Proxima Nova"/>
              <a:ea typeface="Proxima Nova"/>
              <a:cs typeface="Proxima Nova"/>
              <a:sym typeface="Proxima Nova"/>
            </a:endParaRPr>
          </a:p>
          <a:p>
            <a:pPr indent="-304800" lvl="0" marL="457200" rtl="0" algn="l">
              <a:lnSpc>
                <a:spcPct val="130000"/>
              </a:lnSpc>
              <a:spcBef>
                <a:spcPts val="1000"/>
              </a:spcBef>
              <a:spcAft>
                <a:spcPts val="0"/>
              </a:spcAft>
              <a:buClr>
                <a:srgbClr val="353744"/>
              </a:buClr>
              <a:buSzPts val="1200"/>
              <a:buFont typeface="Proxima Nova"/>
              <a:buChar char="●"/>
            </a:pPr>
            <a:r>
              <a:rPr lang="en" sz="1200">
                <a:solidFill>
                  <a:srgbClr val="353744"/>
                </a:solidFill>
                <a:latin typeface="Proxima Nova"/>
                <a:ea typeface="Proxima Nova"/>
                <a:cs typeface="Proxima Nova"/>
                <a:sym typeface="Proxima Nova"/>
              </a:rPr>
              <a:t>Random Rounding: introduces errors in the result of the operation.</a:t>
            </a:r>
            <a:endParaRPr sz="1200">
              <a:solidFill>
                <a:srgbClr val="353744"/>
              </a:solidFill>
              <a:latin typeface="Proxima Nova"/>
              <a:ea typeface="Proxima Nova"/>
              <a:cs typeface="Proxima Nova"/>
              <a:sym typeface="Proxima Nova"/>
            </a:endParaRPr>
          </a:p>
          <a:p>
            <a:pPr indent="0" lvl="0" marL="457200" rtl="0" algn="ctr">
              <a:lnSpc>
                <a:spcPct val="130000"/>
              </a:lnSpc>
              <a:spcBef>
                <a:spcPts val="1000"/>
              </a:spcBef>
              <a:spcAft>
                <a:spcPts val="0"/>
              </a:spcAft>
              <a:buNone/>
            </a:pPr>
            <a:r>
              <a:rPr lang="en" sz="1200">
                <a:solidFill>
                  <a:srgbClr val="353744"/>
                </a:solidFill>
                <a:latin typeface="Courier New"/>
                <a:ea typeface="Courier New"/>
                <a:cs typeface="Courier New"/>
                <a:sym typeface="Courier New"/>
              </a:rPr>
              <a:t>x*y → round(inexact(x*y))</a:t>
            </a:r>
            <a:endParaRPr sz="1200">
              <a:solidFill>
                <a:srgbClr val="353744"/>
              </a:solidFill>
              <a:latin typeface="Courier New"/>
              <a:ea typeface="Courier New"/>
              <a:cs typeface="Courier New"/>
              <a:sym typeface="Courier New"/>
            </a:endParaRPr>
          </a:p>
          <a:p>
            <a:pPr indent="-304800" lvl="0" marL="457200" rtl="0" algn="l">
              <a:lnSpc>
                <a:spcPct val="130000"/>
              </a:lnSpc>
              <a:spcBef>
                <a:spcPts val="1000"/>
              </a:spcBef>
              <a:spcAft>
                <a:spcPts val="0"/>
              </a:spcAft>
              <a:buClr>
                <a:srgbClr val="353744"/>
              </a:buClr>
              <a:buSzPts val="1200"/>
              <a:buFont typeface="Proxima Nova"/>
              <a:buChar char="●"/>
            </a:pPr>
            <a:r>
              <a:rPr lang="en" sz="1200">
                <a:solidFill>
                  <a:srgbClr val="353744"/>
                </a:solidFill>
                <a:latin typeface="Proxima Nova"/>
                <a:ea typeface="Proxima Nova"/>
                <a:cs typeface="Proxima Nova"/>
                <a:sym typeface="Proxima Nova"/>
              </a:rPr>
              <a:t>Precision Bounding: introduces errors in the respective inputs of the operation.</a:t>
            </a:r>
            <a:endParaRPr sz="1200">
              <a:solidFill>
                <a:srgbClr val="353744"/>
              </a:solidFill>
              <a:latin typeface="Proxima Nova"/>
              <a:ea typeface="Proxima Nova"/>
              <a:cs typeface="Proxima Nova"/>
              <a:sym typeface="Proxima Nova"/>
            </a:endParaRPr>
          </a:p>
          <a:p>
            <a:pPr indent="0" lvl="0" marL="457200" rtl="0" algn="ctr">
              <a:lnSpc>
                <a:spcPct val="130000"/>
              </a:lnSpc>
              <a:spcBef>
                <a:spcPts val="1000"/>
              </a:spcBef>
              <a:spcAft>
                <a:spcPts val="0"/>
              </a:spcAft>
              <a:buNone/>
            </a:pPr>
            <a:r>
              <a:rPr lang="en" sz="1200">
                <a:solidFill>
                  <a:srgbClr val="353744"/>
                </a:solidFill>
                <a:latin typeface="Courier New"/>
                <a:ea typeface="Courier New"/>
                <a:cs typeface="Courier New"/>
                <a:sym typeface="Courier New"/>
              </a:rPr>
              <a:t>x*y → round(inexact(x)*inexact(y))</a:t>
            </a:r>
            <a:endParaRPr sz="1200">
              <a:solidFill>
                <a:srgbClr val="353744"/>
              </a:solidFill>
              <a:latin typeface="Courier New"/>
              <a:ea typeface="Courier New"/>
              <a:cs typeface="Courier New"/>
              <a:sym typeface="Courier New"/>
            </a:endParaRPr>
          </a:p>
          <a:p>
            <a:pPr indent="-304800" lvl="0" marL="457200" rtl="0" algn="l">
              <a:lnSpc>
                <a:spcPct val="130000"/>
              </a:lnSpc>
              <a:spcBef>
                <a:spcPts val="1000"/>
              </a:spcBef>
              <a:spcAft>
                <a:spcPts val="0"/>
              </a:spcAft>
              <a:buClr>
                <a:srgbClr val="353744"/>
              </a:buClr>
              <a:buSzPts val="1200"/>
              <a:buFont typeface="Proxima Nova"/>
              <a:buChar char="●"/>
            </a:pPr>
            <a:r>
              <a:rPr lang="en" sz="1200">
                <a:solidFill>
                  <a:srgbClr val="353744"/>
                </a:solidFill>
                <a:latin typeface="Proxima Nova"/>
                <a:ea typeface="Proxima Nova"/>
                <a:cs typeface="Proxima Nova"/>
                <a:sym typeface="Proxima Nova"/>
              </a:rPr>
              <a:t>Full MCA: introduces errors in the result and inputs of the operation.</a:t>
            </a:r>
            <a:endParaRPr sz="1200">
              <a:solidFill>
                <a:srgbClr val="353744"/>
              </a:solidFill>
              <a:latin typeface="Proxima Nova"/>
              <a:ea typeface="Proxima Nova"/>
              <a:cs typeface="Proxima Nova"/>
              <a:sym typeface="Proxima Nova"/>
            </a:endParaRPr>
          </a:p>
          <a:p>
            <a:pPr indent="0" lvl="0" marL="457200" rtl="0" algn="ctr">
              <a:lnSpc>
                <a:spcPct val="130000"/>
              </a:lnSpc>
              <a:spcBef>
                <a:spcPts val="1000"/>
              </a:spcBef>
              <a:spcAft>
                <a:spcPts val="0"/>
              </a:spcAft>
              <a:buNone/>
            </a:pPr>
            <a:r>
              <a:rPr lang="en" sz="1200">
                <a:solidFill>
                  <a:srgbClr val="353744"/>
                </a:solidFill>
                <a:latin typeface="Courier New"/>
                <a:ea typeface="Courier New"/>
                <a:cs typeface="Courier New"/>
                <a:sym typeface="Courier New"/>
              </a:rPr>
              <a:t>x*y → round(inexact(inexact(x)*inexact(y)))</a:t>
            </a:r>
            <a:endParaRPr sz="1200">
              <a:solidFill>
                <a:srgbClr val="353744"/>
              </a:solidFill>
              <a:latin typeface="Courier New"/>
              <a:ea typeface="Courier New"/>
              <a:cs typeface="Courier New"/>
              <a:sym typeface="Courier New"/>
            </a:endParaRPr>
          </a:p>
          <a:p>
            <a:pPr indent="0" lvl="0" marL="0" rtl="0" algn="l">
              <a:lnSpc>
                <a:spcPct val="130000"/>
              </a:lnSpc>
              <a:spcBef>
                <a:spcPts val="1000"/>
              </a:spcBef>
              <a:spcAft>
                <a:spcPts val="0"/>
              </a:spcAft>
              <a:buNone/>
            </a:pPr>
            <a:r>
              <a:t/>
            </a:r>
            <a:endParaRPr sz="1100">
              <a:solidFill>
                <a:srgbClr val="353744"/>
              </a:solidFill>
              <a:latin typeface="Proxima Nova"/>
              <a:ea typeface="Proxima Nova"/>
              <a:cs typeface="Proxima Nova"/>
              <a:sym typeface="Proxima Nova"/>
            </a:endParaRPr>
          </a:p>
        </p:txBody>
      </p:sp>
      <p:sp>
        <p:nvSpPr>
          <p:cNvPr id="237" name="Google Shape;237;p28"/>
          <p:cNvSpPr txBox="1"/>
          <p:nvPr/>
        </p:nvSpPr>
        <p:spPr>
          <a:xfrm>
            <a:off x="0" y="4884000"/>
            <a:ext cx="8520600" cy="2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Proxima Nova"/>
                <a:ea typeface="Proxima Nova"/>
                <a:cs typeface="Proxima Nova"/>
                <a:sym typeface="Proxima Nova"/>
              </a:rPr>
              <a:t>Reference: </a:t>
            </a:r>
            <a:r>
              <a:rPr lang="en" sz="600">
                <a:solidFill>
                  <a:schemeClr val="accent1"/>
                </a:solidFill>
                <a:latin typeface="Proxima Nova"/>
                <a:ea typeface="Proxima Nova"/>
                <a:cs typeface="Proxima Nova"/>
                <a:sym typeface="Proxima Nova"/>
              </a:rPr>
              <a:t> Scott Parker. Monte carlo arithmetic: exploiting randomness in floating-point arithmetic. Technical Report CSD-970002, UCLA Computer Science Dept., 1997.</a:t>
            </a:r>
            <a:endParaRPr sz="600">
              <a:solidFill>
                <a:schemeClr val="accent1"/>
              </a:solidFill>
              <a:latin typeface="Proxima Nova"/>
              <a:ea typeface="Proxima Nova"/>
              <a:cs typeface="Proxima Nova"/>
              <a:sym typeface="Proxima Nova"/>
            </a:endParaRPr>
          </a:p>
          <a:p>
            <a:pPr indent="0" lvl="0" marL="0" rtl="0" algn="l">
              <a:lnSpc>
                <a:spcPct val="130000"/>
              </a:lnSpc>
              <a:spcBef>
                <a:spcPts val="1000"/>
              </a:spcBef>
              <a:spcAft>
                <a:spcPts val="0"/>
              </a:spcAft>
              <a:buNone/>
            </a:pPr>
            <a:r>
              <a:t/>
            </a:r>
            <a:endParaRPr sz="1000">
              <a:solidFill>
                <a:schemeClr val="accent1"/>
              </a:solidFill>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 </a:t>
            </a:r>
            <a:endParaRPr>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9"/>
          <p:cNvSpPr txBox="1"/>
          <p:nvPr>
            <p:ph type="title"/>
          </p:nvPr>
        </p:nvSpPr>
        <p:spPr>
          <a:xfrm>
            <a:off x="99675" y="44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MCA Computation</a:t>
            </a:r>
            <a:endParaRPr/>
          </a:p>
        </p:txBody>
      </p:sp>
      <p:sp>
        <p:nvSpPr>
          <p:cNvPr id="243" name="Google Shape;243;p29"/>
          <p:cNvSpPr txBox="1"/>
          <p:nvPr/>
        </p:nvSpPr>
        <p:spPr>
          <a:xfrm>
            <a:off x="263275" y="761650"/>
            <a:ext cx="8745000" cy="41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244" name="Google Shape;244;p29"/>
          <p:cNvPicPr preferRelativeResize="0"/>
          <p:nvPr/>
        </p:nvPicPr>
        <p:blipFill>
          <a:blip r:embed="rId3">
            <a:alphaModFix/>
          </a:blip>
          <a:stretch>
            <a:fillRect/>
          </a:stretch>
        </p:blipFill>
        <p:spPr>
          <a:xfrm>
            <a:off x="3783988" y="1856350"/>
            <a:ext cx="923925" cy="276225"/>
          </a:xfrm>
          <a:prstGeom prst="rect">
            <a:avLst/>
          </a:prstGeom>
          <a:noFill/>
          <a:ln>
            <a:noFill/>
          </a:ln>
        </p:spPr>
      </p:pic>
      <p:sp>
        <p:nvSpPr>
          <p:cNvPr id="245" name="Google Shape;245;p29"/>
          <p:cNvSpPr txBox="1"/>
          <p:nvPr/>
        </p:nvSpPr>
        <p:spPr>
          <a:xfrm>
            <a:off x="379500" y="829625"/>
            <a:ext cx="8109000" cy="1586100"/>
          </a:xfrm>
          <a:prstGeom prst="rect">
            <a:avLst/>
          </a:prstGeom>
          <a:noFill/>
          <a:ln>
            <a:noFill/>
          </a:ln>
        </p:spPr>
        <p:txBody>
          <a:bodyPr anchorCtr="0" anchor="ctr" bIns="91425" lIns="91425" spcFirstLastPara="1" rIns="91425" wrap="square" tIns="91425">
            <a:noAutofit/>
          </a:bodyPr>
          <a:lstStyle/>
          <a:p>
            <a:pPr indent="0" lvl="0" marL="0" rtl="0" algn="l">
              <a:lnSpc>
                <a:spcPct val="130000"/>
              </a:lnSpc>
              <a:spcBef>
                <a:spcPts val="1000"/>
              </a:spcBef>
              <a:spcAft>
                <a:spcPts val="0"/>
              </a:spcAft>
              <a:buNone/>
            </a:pPr>
            <a:r>
              <a:rPr lang="en" sz="1200">
                <a:latin typeface="Proxima Nova"/>
                <a:ea typeface="Proxima Nova"/>
                <a:cs typeface="Proxima Nova"/>
                <a:sym typeface="Proxima Nova"/>
              </a:rPr>
              <a:t>Parker et al. also show that the significant digits of a MCA result at virtual precision </a:t>
            </a:r>
            <a:r>
              <a:rPr i="1" lang="en" sz="1200">
                <a:latin typeface="Proxima Nova"/>
                <a:ea typeface="Proxima Nova"/>
                <a:cs typeface="Proxima Nova"/>
                <a:sym typeface="Proxima Nova"/>
              </a:rPr>
              <a:t>t</a:t>
            </a:r>
            <a:r>
              <a:rPr lang="en" sz="1200">
                <a:latin typeface="Proxima Nova"/>
                <a:ea typeface="Proxima Nova"/>
                <a:cs typeface="Proxima Nova"/>
                <a:sym typeface="Proxima Nova"/>
              </a:rPr>
              <a:t> is given by the magnitude of the relative standard deviation of a distribution which can be estimated by a large number of Monte Carlo trials,</a:t>
            </a:r>
            <a:endParaRPr sz="1200">
              <a:latin typeface="Proxima Nova"/>
              <a:ea typeface="Proxima Nova"/>
              <a:cs typeface="Proxima Nova"/>
              <a:sym typeface="Proxima Nova"/>
            </a:endParaRPr>
          </a:p>
          <a:p>
            <a:pPr indent="0" lvl="0" marL="0" rtl="0" algn="l">
              <a:lnSpc>
                <a:spcPct val="130000"/>
              </a:lnSpc>
              <a:spcBef>
                <a:spcPts val="1000"/>
              </a:spcBef>
              <a:spcAft>
                <a:spcPts val="0"/>
              </a:spcAft>
              <a:buNone/>
            </a:pPr>
            <a:r>
              <a:rPr lang="en" sz="1200">
                <a:latin typeface="Proxima Nova"/>
                <a:ea typeface="Proxima Nova"/>
                <a:cs typeface="Proxima Nova"/>
                <a:sym typeface="Proxima Nova"/>
              </a:rPr>
              <a:t>Where 𝜎 represents the standard deviation,  𝜇 represents the means and β represents the base of the numbers. </a:t>
            </a:r>
            <a:endParaRPr sz="1200">
              <a:latin typeface="Proxima Nova"/>
              <a:ea typeface="Proxima Nova"/>
              <a:cs typeface="Proxima Nova"/>
              <a:sym typeface="Proxima Nova"/>
            </a:endParaRPr>
          </a:p>
          <a:p>
            <a:pPr indent="0" lvl="0" marL="457200" rtl="0" algn="ctr">
              <a:lnSpc>
                <a:spcPct val="130000"/>
              </a:lnSpc>
              <a:spcBef>
                <a:spcPts val="1000"/>
              </a:spcBef>
              <a:spcAft>
                <a:spcPts val="0"/>
              </a:spcAft>
              <a:buNone/>
            </a:pPr>
            <a:r>
              <a:t/>
            </a:r>
            <a:endParaRPr sz="1200">
              <a:latin typeface="Courier New"/>
              <a:ea typeface="Courier New"/>
              <a:cs typeface="Courier New"/>
              <a:sym typeface="Courier New"/>
            </a:endParaRPr>
          </a:p>
          <a:p>
            <a:pPr indent="0" lvl="0" marL="0" rtl="0" algn="l">
              <a:lnSpc>
                <a:spcPct val="130000"/>
              </a:lnSpc>
              <a:spcBef>
                <a:spcPts val="1000"/>
              </a:spcBef>
              <a:spcAft>
                <a:spcPts val="0"/>
              </a:spcAft>
              <a:buNone/>
            </a:pPr>
            <a:r>
              <a:t/>
            </a:r>
            <a:endParaRPr sz="1200">
              <a:solidFill>
                <a:srgbClr val="353744"/>
              </a:solidFill>
              <a:latin typeface="Proxima Nova"/>
              <a:ea typeface="Proxima Nova"/>
              <a:cs typeface="Proxima Nova"/>
              <a:sym typeface="Proxima Nova"/>
            </a:endParaRPr>
          </a:p>
        </p:txBody>
      </p:sp>
      <p:sp>
        <p:nvSpPr>
          <p:cNvPr id="246" name="Google Shape;246;p29"/>
          <p:cNvSpPr txBox="1"/>
          <p:nvPr/>
        </p:nvSpPr>
        <p:spPr>
          <a:xfrm>
            <a:off x="0" y="4869589"/>
            <a:ext cx="9044400" cy="35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Proxima Nova"/>
                <a:ea typeface="Proxima Nova"/>
                <a:cs typeface="Proxima Nova"/>
                <a:sym typeface="Proxima Nova"/>
              </a:rPr>
              <a:t>Reference: </a:t>
            </a:r>
            <a:r>
              <a:rPr lang="en" sz="600">
                <a:solidFill>
                  <a:schemeClr val="accent1"/>
                </a:solidFill>
                <a:latin typeface="Proxima Nova"/>
                <a:ea typeface="Proxima Nova"/>
                <a:cs typeface="Proxima Nova"/>
                <a:sym typeface="Proxima Nova"/>
              </a:rPr>
              <a:t> Scott Parker. Monte carlo arithmetic: exploiting randomness in floating-point arithmetic. Technical Report CSD-970002, UCLA Computer Science Dept., 1997.</a:t>
            </a:r>
            <a:endParaRPr sz="600">
              <a:solidFill>
                <a:schemeClr val="accent1"/>
              </a:solidFill>
              <a:latin typeface="Proxima Nova"/>
              <a:ea typeface="Proxima Nova"/>
              <a:cs typeface="Proxima Nova"/>
              <a:sym typeface="Proxima Nova"/>
            </a:endParaRPr>
          </a:p>
        </p:txBody>
      </p:sp>
      <p:sp>
        <p:nvSpPr>
          <p:cNvPr id="247" name="Google Shape;247;p29"/>
          <p:cNvSpPr txBox="1"/>
          <p:nvPr/>
        </p:nvSpPr>
        <p:spPr>
          <a:xfrm>
            <a:off x="437700" y="2952575"/>
            <a:ext cx="8169000" cy="6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roxima Nova"/>
                <a:ea typeface="Proxima Nova"/>
                <a:cs typeface="Proxima Nova"/>
                <a:sym typeface="Proxima Nova"/>
              </a:rPr>
              <a:t>These Monte Carlo trials can be easily </a:t>
            </a:r>
            <a:r>
              <a:rPr lang="en" sz="1200">
                <a:latin typeface="Proxima Nova"/>
                <a:ea typeface="Proxima Nova"/>
                <a:cs typeface="Proxima Nova"/>
                <a:sym typeface="Proxima Nova"/>
              </a:rPr>
              <a:t>parallelized and hence make this method a feasible way to obtain</a:t>
            </a:r>
            <a:r>
              <a:rPr lang="en" sz="1200">
                <a:latin typeface="Proxima Nova"/>
                <a:ea typeface="Proxima Nova"/>
                <a:cs typeface="Proxima Nova"/>
                <a:sym typeface="Proxima Nova"/>
              </a:rPr>
              <a:t> error estimates for a given function. Clad can also use the existing MCA library backends with modification to aid in the calculations as is done by </a:t>
            </a:r>
            <a:r>
              <a:rPr lang="en" sz="1200" u="sng">
                <a:solidFill>
                  <a:schemeClr val="dk2"/>
                </a:solidFill>
                <a:latin typeface="Proxima Nova"/>
                <a:ea typeface="Proxima Nova"/>
                <a:cs typeface="Proxima Nova"/>
                <a:sym typeface="Proxima Nova"/>
                <a:hlinkClick r:id="rId4">
                  <a:extLst>
                    <a:ext uri="{A12FA001-AC4F-418D-AE19-62706E023703}">
                      <ahyp:hlinkClr val="tx"/>
                    </a:ext>
                  </a:extLst>
                </a:hlinkClick>
              </a:rPr>
              <a:t>Verificarlo</a:t>
            </a:r>
            <a:endParaRPr sz="1200">
              <a:solidFill>
                <a:schemeClr val="dk2"/>
              </a:solidFill>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0"/>
          <p:cNvSpPr txBox="1"/>
          <p:nvPr>
            <p:ph type="title"/>
          </p:nvPr>
        </p:nvSpPr>
        <p:spPr>
          <a:xfrm>
            <a:off x="99675" y="44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 Reading</a:t>
            </a:r>
            <a:endParaRPr/>
          </a:p>
        </p:txBody>
      </p:sp>
      <p:sp>
        <p:nvSpPr>
          <p:cNvPr id="253" name="Google Shape;253;p30"/>
          <p:cNvSpPr txBox="1"/>
          <p:nvPr/>
        </p:nvSpPr>
        <p:spPr>
          <a:xfrm>
            <a:off x="0" y="1143850"/>
            <a:ext cx="9144000" cy="38394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 u="sng">
                <a:solidFill>
                  <a:schemeClr val="dk2"/>
                </a:solidFill>
                <a:latin typeface="Proxima Nova"/>
                <a:ea typeface="Proxima Nova"/>
                <a:cs typeface="Proxima Nova"/>
                <a:sym typeface="Proxima Nova"/>
                <a:hlinkClick r:id="rId3">
                  <a:extLst>
                    <a:ext uri="{A12FA001-AC4F-418D-AE19-62706E023703}">
                      <ahyp:hlinkClr val="tx"/>
                    </a:ext>
                  </a:extLst>
                </a:hlinkClick>
              </a:rPr>
              <a:t>Verificarlo</a:t>
            </a:r>
            <a:r>
              <a:rPr lang="en">
                <a:solidFill>
                  <a:schemeClr val="dk2"/>
                </a:solidFill>
                <a:latin typeface="Proxima Nova"/>
                <a:ea typeface="Proxima Nova"/>
                <a:cs typeface="Proxima Nova"/>
                <a:sym typeface="Proxima Nova"/>
              </a:rPr>
              <a:t> </a:t>
            </a:r>
            <a:r>
              <a:rPr lang="en">
                <a:latin typeface="Proxima Nova"/>
                <a:ea typeface="Proxima Nova"/>
                <a:cs typeface="Proxima Nova"/>
                <a:sym typeface="Proxima Nova"/>
              </a:rPr>
              <a:t>|</a:t>
            </a:r>
            <a:r>
              <a:rPr lang="en">
                <a:solidFill>
                  <a:schemeClr val="dk2"/>
                </a:solidFill>
                <a:latin typeface="Proxima Nova"/>
                <a:ea typeface="Proxima Nova"/>
                <a:cs typeface="Proxima Nova"/>
                <a:sym typeface="Proxima Nova"/>
              </a:rPr>
              <a:t> </a:t>
            </a:r>
            <a:r>
              <a:rPr lang="en" u="sng">
                <a:solidFill>
                  <a:schemeClr val="dk2"/>
                </a:solidFill>
                <a:latin typeface="Proxima Nova"/>
                <a:ea typeface="Proxima Nova"/>
                <a:cs typeface="Proxima Nova"/>
                <a:sym typeface="Proxima Nova"/>
                <a:hlinkClick r:id="rId4">
                  <a:extLst>
                    <a:ext uri="{A12FA001-AC4F-418D-AE19-62706E023703}">
                      <ahyp:hlinkClr val="tx"/>
                    </a:ext>
                  </a:extLst>
                </a:hlinkClick>
              </a:rPr>
              <a:t>Verificarlo: checking floating point accuracy through Monte Carlo Arithmetic</a:t>
            </a:r>
            <a:endParaRPr>
              <a:solidFill>
                <a:schemeClr val="dk2"/>
              </a:solidFill>
              <a:latin typeface="Proxima Nova"/>
              <a:ea typeface="Proxima Nova"/>
              <a:cs typeface="Proxima Nova"/>
              <a:sym typeface="Proxima Nova"/>
            </a:endParaRPr>
          </a:p>
          <a:p>
            <a:pPr indent="-317500" lvl="0" marL="457200" rtl="0" algn="ctr">
              <a:spcBef>
                <a:spcPts val="0"/>
              </a:spcBef>
              <a:spcAft>
                <a:spcPts val="0"/>
              </a:spcAft>
              <a:buSzPts val="1400"/>
              <a:buFont typeface="Proxima Nova"/>
              <a:buChar char="●"/>
            </a:pPr>
            <a:r>
              <a:rPr lang="en">
                <a:latin typeface="Proxima Nova"/>
                <a:ea typeface="Proxima Nova"/>
                <a:cs typeface="Proxima Nova"/>
                <a:sym typeface="Proxima Nova"/>
              </a:rPr>
              <a:t>Existing tool based on MCA to analyse and debug FPE</a:t>
            </a:r>
            <a:endParaRPr>
              <a:latin typeface="Proxima Nova"/>
              <a:ea typeface="Proxima Nova"/>
              <a:cs typeface="Proxima Nova"/>
              <a:sym typeface="Proxima Nova"/>
            </a:endParaRPr>
          </a:p>
          <a:p>
            <a:pPr indent="-317500" lvl="0" marL="457200" rtl="0" algn="ctr">
              <a:spcBef>
                <a:spcPts val="0"/>
              </a:spcBef>
              <a:spcAft>
                <a:spcPts val="0"/>
              </a:spcAft>
              <a:buSzPts val="1400"/>
              <a:buFont typeface="Proxima Nova"/>
              <a:buChar char="●"/>
            </a:pPr>
            <a:r>
              <a:rPr lang="en">
                <a:latin typeface="Proxima Nova"/>
                <a:ea typeface="Proxima Nova"/>
                <a:cs typeface="Proxima Nova"/>
                <a:sym typeface="Proxima Nova"/>
              </a:rPr>
              <a:t>Talks about MCA and Discrete Stochastic Arithmetic </a:t>
            </a:r>
            <a:endParaRPr>
              <a:latin typeface="Proxima Nova"/>
              <a:ea typeface="Proxima Nova"/>
              <a:cs typeface="Proxima Nova"/>
              <a:sym typeface="Proxima Nova"/>
            </a:endParaRPr>
          </a:p>
          <a:p>
            <a:pPr indent="-317500" lvl="0" marL="457200" rtl="0" algn="ctr">
              <a:spcBef>
                <a:spcPts val="0"/>
              </a:spcBef>
              <a:spcAft>
                <a:spcPts val="0"/>
              </a:spcAft>
              <a:buSzPts val="1400"/>
              <a:buFont typeface="Proxima Nova"/>
              <a:buChar char="●"/>
            </a:pPr>
            <a:r>
              <a:rPr lang="en">
                <a:latin typeface="Proxima Nova"/>
                <a:ea typeface="Proxima Nova"/>
                <a:cs typeface="Proxima Nova"/>
                <a:sym typeface="Proxima Nova"/>
              </a:rPr>
              <a:t>Interesting case studies and comparisons with DSA</a:t>
            </a:r>
            <a:endParaRPr>
              <a:latin typeface="Proxima Nova"/>
              <a:ea typeface="Proxima Nova"/>
              <a:cs typeface="Proxima Nova"/>
              <a:sym typeface="Proxima Nova"/>
            </a:endParaRPr>
          </a:p>
          <a:p>
            <a:pPr indent="0" lvl="0" marL="914400" rtl="0" algn="ctr">
              <a:spcBef>
                <a:spcPts val="0"/>
              </a:spcBef>
              <a:spcAft>
                <a:spcPts val="0"/>
              </a:spcAft>
              <a:buNone/>
            </a:pPr>
            <a:r>
              <a:t/>
            </a:r>
            <a:endParaRPr>
              <a:latin typeface="Proxima Nova"/>
              <a:ea typeface="Proxima Nova"/>
              <a:cs typeface="Proxima Nova"/>
              <a:sym typeface="Proxima Nova"/>
            </a:endParaRPr>
          </a:p>
          <a:p>
            <a:pPr indent="0" lvl="0" marL="914400" rtl="0" algn="ctr">
              <a:spcBef>
                <a:spcPts val="0"/>
              </a:spcBef>
              <a:spcAft>
                <a:spcPts val="0"/>
              </a:spcAft>
              <a:buNone/>
            </a:pPr>
            <a:r>
              <a:rPr lang="en" u="sng">
                <a:solidFill>
                  <a:schemeClr val="dk2"/>
                </a:solidFill>
                <a:latin typeface="Proxima Nova"/>
                <a:ea typeface="Proxima Nova"/>
                <a:cs typeface="Proxima Nova"/>
                <a:sym typeface="Proxima Nova"/>
                <a:hlinkClick r:id="rId5">
                  <a:extLst>
                    <a:ext uri="{A12FA001-AC4F-418D-AE19-62706E023703}">
                      <ahyp:hlinkClr val="tx"/>
                    </a:ext>
                  </a:extLst>
                </a:hlinkClick>
              </a:rPr>
              <a:t>Stott Parker, D., Pierce, B., &amp; Eggert, P. R. (2000). Monte Carlo arithmetic: how to gamble with floating point and win</a:t>
            </a:r>
            <a:endParaRPr>
              <a:solidFill>
                <a:schemeClr val="dk2"/>
              </a:solidFill>
              <a:latin typeface="Proxima Nova"/>
              <a:ea typeface="Proxima Nova"/>
              <a:cs typeface="Proxima Nova"/>
              <a:sym typeface="Proxima Nova"/>
            </a:endParaRPr>
          </a:p>
          <a:p>
            <a:pPr indent="0" lvl="0" marL="914400" rtl="0" algn="ctr">
              <a:spcBef>
                <a:spcPts val="0"/>
              </a:spcBef>
              <a:spcAft>
                <a:spcPts val="0"/>
              </a:spcAft>
              <a:buNone/>
            </a:pPr>
            <a:r>
              <a:t/>
            </a:r>
            <a:endParaRPr>
              <a:latin typeface="Proxima Nova"/>
              <a:ea typeface="Proxima Nova"/>
              <a:cs typeface="Proxima Nova"/>
              <a:sym typeface="Proxima Nova"/>
            </a:endParaRPr>
          </a:p>
          <a:p>
            <a:pPr indent="-317500" lvl="0" marL="457200" rtl="0" algn="ctr">
              <a:spcBef>
                <a:spcPts val="0"/>
              </a:spcBef>
              <a:spcAft>
                <a:spcPts val="0"/>
              </a:spcAft>
              <a:buSzPts val="1400"/>
              <a:buFont typeface="Proxima Nova"/>
              <a:buChar char="●"/>
            </a:pPr>
            <a:r>
              <a:rPr lang="en">
                <a:latin typeface="Proxima Nova"/>
                <a:ea typeface="Proxima Nova"/>
                <a:cs typeface="Proxima Nova"/>
                <a:sym typeface="Proxima Nova"/>
              </a:rPr>
              <a:t>Interesting read on how MCA can help </a:t>
            </a:r>
            <a:endParaRPr>
              <a:latin typeface="Proxima Nova"/>
              <a:ea typeface="Proxima Nova"/>
              <a:cs typeface="Proxima Nova"/>
              <a:sym typeface="Proxima Nova"/>
            </a:endParaRPr>
          </a:p>
          <a:p>
            <a:pPr indent="0" lvl="0" marL="0" rtl="0" algn="ctr">
              <a:spcBef>
                <a:spcPts val="0"/>
              </a:spcBef>
              <a:spcAft>
                <a:spcPts val="0"/>
              </a:spcAft>
              <a:buNone/>
            </a:pPr>
            <a:r>
              <a:t/>
            </a:r>
            <a:endParaRPr>
              <a:latin typeface="Proxima Nova"/>
              <a:ea typeface="Proxima Nova"/>
              <a:cs typeface="Proxima Nova"/>
              <a:sym typeface="Proxima Nova"/>
            </a:endParaRPr>
          </a:p>
          <a:p>
            <a:pPr indent="0" lvl="0" marL="457200" rtl="0" algn="ctr">
              <a:spcBef>
                <a:spcPts val="0"/>
              </a:spcBef>
              <a:spcAft>
                <a:spcPts val="0"/>
              </a:spcAft>
              <a:buNone/>
            </a:pPr>
            <a:r>
              <a:t/>
            </a:r>
            <a:endParaRPr>
              <a:solidFill>
                <a:schemeClr val="dk2"/>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0" st="0"/>
                                            </p:txEl>
                                          </p:spTgt>
                                        </p:tgtEl>
                                        <p:attrNameLst>
                                          <p:attrName>style.visibility</p:attrName>
                                        </p:attrNameLst>
                                      </p:cBhvr>
                                      <p:to>
                                        <p:strVal val="visible"/>
                                      </p:to>
                                    </p:set>
                                    <p:animEffect filter="fade" transition="in">
                                      <p:cBhvr>
                                        <p:cTn dur="1000"/>
                                        <p:tgtEl>
                                          <p:spTgt spid="2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1" st="1"/>
                                            </p:txEl>
                                          </p:spTgt>
                                        </p:tgtEl>
                                        <p:attrNameLst>
                                          <p:attrName>style.visibility</p:attrName>
                                        </p:attrNameLst>
                                      </p:cBhvr>
                                      <p:to>
                                        <p:strVal val="visible"/>
                                      </p:to>
                                    </p:set>
                                    <p:animEffect filter="fade" transition="in">
                                      <p:cBhvr>
                                        <p:cTn dur="1000"/>
                                        <p:tgtEl>
                                          <p:spTgt spid="2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2" st="2"/>
                                            </p:txEl>
                                          </p:spTgt>
                                        </p:tgtEl>
                                        <p:attrNameLst>
                                          <p:attrName>style.visibility</p:attrName>
                                        </p:attrNameLst>
                                      </p:cBhvr>
                                      <p:to>
                                        <p:strVal val="visible"/>
                                      </p:to>
                                    </p:set>
                                    <p:animEffect filter="fade" transition="in">
                                      <p:cBhvr>
                                        <p:cTn dur="1000"/>
                                        <p:tgtEl>
                                          <p:spTgt spid="2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3" st="3"/>
                                            </p:txEl>
                                          </p:spTgt>
                                        </p:tgtEl>
                                        <p:attrNameLst>
                                          <p:attrName>style.visibility</p:attrName>
                                        </p:attrNameLst>
                                      </p:cBhvr>
                                      <p:to>
                                        <p:strVal val="visible"/>
                                      </p:to>
                                    </p:set>
                                    <p:animEffect filter="fade" transition="in">
                                      <p:cBhvr>
                                        <p:cTn dur="1000"/>
                                        <p:tgtEl>
                                          <p:spTgt spid="25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4" st="4"/>
                                            </p:txEl>
                                          </p:spTgt>
                                        </p:tgtEl>
                                        <p:attrNameLst>
                                          <p:attrName>style.visibility</p:attrName>
                                        </p:attrNameLst>
                                      </p:cBhvr>
                                      <p:to>
                                        <p:strVal val="visible"/>
                                      </p:to>
                                    </p:set>
                                    <p:animEffect filter="fade" transition="in">
                                      <p:cBhvr>
                                        <p:cTn dur="1000"/>
                                        <p:tgtEl>
                                          <p:spTgt spid="25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5" st="5"/>
                                            </p:txEl>
                                          </p:spTgt>
                                        </p:tgtEl>
                                        <p:attrNameLst>
                                          <p:attrName>style.visibility</p:attrName>
                                        </p:attrNameLst>
                                      </p:cBhvr>
                                      <p:to>
                                        <p:strVal val="visible"/>
                                      </p:to>
                                    </p:set>
                                    <p:animEffect filter="fade" transition="in">
                                      <p:cBhvr>
                                        <p:cTn dur="1000"/>
                                        <p:tgtEl>
                                          <p:spTgt spid="25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6" st="6"/>
                                            </p:txEl>
                                          </p:spTgt>
                                        </p:tgtEl>
                                        <p:attrNameLst>
                                          <p:attrName>style.visibility</p:attrName>
                                        </p:attrNameLst>
                                      </p:cBhvr>
                                      <p:to>
                                        <p:strVal val="visible"/>
                                      </p:to>
                                    </p:set>
                                    <p:animEffect filter="fade" transition="in">
                                      <p:cBhvr>
                                        <p:cTn dur="1000"/>
                                        <p:tgtEl>
                                          <p:spTgt spid="25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7" st="7"/>
                                            </p:txEl>
                                          </p:spTgt>
                                        </p:tgtEl>
                                        <p:attrNameLst>
                                          <p:attrName>style.visibility</p:attrName>
                                        </p:attrNameLst>
                                      </p:cBhvr>
                                      <p:to>
                                        <p:strVal val="visible"/>
                                      </p:to>
                                    </p:set>
                                    <p:animEffect filter="fade" transition="in">
                                      <p:cBhvr>
                                        <p:cTn dur="1000"/>
                                        <p:tgtEl>
                                          <p:spTgt spid="25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8" st="8"/>
                                            </p:txEl>
                                          </p:spTgt>
                                        </p:tgtEl>
                                        <p:attrNameLst>
                                          <p:attrName>style.visibility</p:attrName>
                                        </p:attrNameLst>
                                      </p:cBhvr>
                                      <p:to>
                                        <p:strVal val="visible"/>
                                      </p:to>
                                    </p:set>
                                    <p:animEffect filter="fade" transition="in">
                                      <p:cBhvr>
                                        <p:cTn dur="1000"/>
                                        <p:tgtEl>
                                          <p:spTgt spid="25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9" st="9"/>
                                            </p:txEl>
                                          </p:spTgt>
                                        </p:tgtEl>
                                        <p:attrNameLst>
                                          <p:attrName>style.visibility</p:attrName>
                                        </p:attrNameLst>
                                      </p:cBhvr>
                                      <p:to>
                                        <p:strVal val="visible"/>
                                      </p:to>
                                    </p:set>
                                    <p:animEffect filter="fade" transition="in">
                                      <p:cBhvr>
                                        <p:cTn dur="1000"/>
                                        <p:tgtEl>
                                          <p:spTgt spid="253">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1"/>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Misc.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510450" y="2057400"/>
            <a:ext cx="8123100" cy="77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Overview</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2"/>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Goals</a:t>
            </a:r>
            <a:endParaRPr/>
          </a:p>
        </p:txBody>
      </p:sp>
      <p:sp>
        <p:nvSpPr>
          <p:cNvPr id="264" name="Google Shape;264;p3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Cement my ideas and keep looking around for better ideas</a:t>
            </a:r>
            <a:endParaRPr/>
          </a:p>
          <a:p>
            <a:pPr indent="-342900" lvl="0" marL="457200" rtl="0" algn="l">
              <a:spcBef>
                <a:spcPts val="1600"/>
              </a:spcBef>
              <a:spcAft>
                <a:spcPts val="0"/>
              </a:spcAft>
              <a:buSzPts val="1800"/>
              <a:buAutoNum type="arabicPeriod"/>
            </a:pPr>
            <a:r>
              <a:rPr lang="en"/>
              <a:t>As per the schedule, start working on the report on different error estimation methods</a:t>
            </a:r>
            <a:endParaRPr/>
          </a:p>
          <a:p>
            <a:pPr indent="-342900" lvl="0" marL="457200" rtl="0" algn="l">
              <a:spcBef>
                <a:spcPts val="1600"/>
              </a:spcBef>
              <a:spcAft>
                <a:spcPts val="1600"/>
              </a:spcAft>
              <a:buSzPts val="1800"/>
              <a:buAutoNum type="arabicPeriod"/>
            </a:pPr>
            <a:r>
              <a:rPr lang="en"/>
              <a:t>Familiarize myself with clad and all the clang functionalities it utilizes.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72825" y="68100"/>
            <a:ext cx="4912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Simplified Overview </a:t>
            </a:r>
            <a:endParaRPr/>
          </a:p>
        </p:txBody>
      </p:sp>
      <p:cxnSp>
        <p:nvCxnSpPr>
          <p:cNvPr id="71" name="Google Shape;71;p15"/>
          <p:cNvCxnSpPr/>
          <p:nvPr/>
        </p:nvCxnSpPr>
        <p:spPr>
          <a:xfrm>
            <a:off x="172825" y="2379850"/>
            <a:ext cx="1371600" cy="0"/>
          </a:xfrm>
          <a:prstGeom prst="straightConnector1">
            <a:avLst/>
          </a:prstGeom>
          <a:noFill/>
          <a:ln cap="flat" cmpd="sng" w="9525">
            <a:solidFill>
              <a:schemeClr val="dk2"/>
            </a:solidFill>
            <a:prstDash val="solid"/>
            <a:round/>
            <a:headEnd len="med" w="med" type="none"/>
            <a:tailEnd len="med" w="med" type="triangle"/>
          </a:ln>
        </p:spPr>
      </p:cxnSp>
      <p:sp>
        <p:nvSpPr>
          <p:cNvPr id="72" name="Google Shape;72;p15"/>
          <p:cNvSpPr/>
          <p:nvPr/>
        </p:nvSpPr>
        <p:spPr>
          <a:xfrm>
            <a:off x="1544550" y="2002850"/>
            <a:ext cx="2226300" cy="7383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txBox="1"/>
          <p:nvPr/>
        </p:nvSpPr>
        <p:spPr>
          <a:xfrm>
            <a:off x="1416021" y="2052725"/>
            <a:ext cx="2426400" cy="26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An error approximation model </a:t>
            </a:r>
            <a:endParaRPr>
              <a:solidFill>
                <a:srgbClr val="FFFFFF"/>
              </a:solidFill>
              <a:latin typeface="Proxima Nova"/>
              <a:ea typeface="Proxima Nova"/>
              <a:cs typeface="Proxima Nova"/>
              <a:sym typeface="Proxima Nova"/>
            </a:endParaRPr>
          </a:p>
        </p:txBody>
      </p:sp>
      <p:sp>
        <p:nvSpPr>
          <p:cNvPr id="74" name="Google Shape;74;p15"/>
          <p:cNvSpPr txBox="1"/>
          <p:nvPr/>
        </p:nvSpPr>
        <p:spPr>
          <a:xfrm>
            <a:off x="1789200" y="2678250"/>
            <a:ext cx="1806000" cy="1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Proxima Nova"/>
                <a:ea typeface="Proxima Nova"/>
                <a:cs typeface="Proxima Nova"/>
                <a:sym typeface="Proxima Nova"/>
              </a:rPr>
              <a:t>For now, let’s assume taylor approximation</a:t>
            </a:r>
            <a:endParaRPr sz="400">
              <a:latin typeface="Proxima Nova"/>
              <a:ea typeface="Proxima Nova"/>
              <a:cs typeface="Proxima Nova"/>
              <a:sym typeface="Proxima Nova"/>
            </a:endParaRPr>
          </a:p>
        </p:txBody>
      </p:sp>
      <p:sp>
        <p:nvSpPr>
          <p:cNvPr id="75" name="Google Shape;75;p15"/>
          <p:cNvSpPr txBox="1"/>
          <p:nvPr/>
        </p:nvSpPr>
        <p:spPr>
          <a:xfrm>
            <a:off x="304975" y="2110575"/>
            <a:ext cx="1107300" cy="1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roxima Nova"/>
                <a:ea typeface="Proxima Nova"/>
                <a:cs typeface="Proxima Nova"/>
                <a:sym typeface="Proxima Nova"/>
              </a:rPr>
              <a:t>Function to be analysed</a:t>
            </a:r>
            <a:endParaRPr sz="1200">
              <a:latin typeface="Proxima Nova"/>
              <a:ea typeface="Proxima Nova"/>
              <a:cs typeface="Proxima Nova"/>
              <a:sym typeface="Proxima Nova"/>
            </a:endParaRPr>
          </a:p>
        </p:txBody>
      </p:sp>
      <p:grpSp>
        <p:nvGrpSpPr>
          <p:cNvPr id="76" name="Google Shape;76;p15"/>
          <p:cNvGrpSpPr/>
          <p:nvPr/>
        </p:nvGrpSpPr>
        <p:grpSpPr>
          <a:xfrm>
            <a:off x="3770850" y="2002850"/>
            <a:ext cx="3265200" cy="738300"/>
            <a:chOff x="3770850" y="2002850"/>
            <a:chExt cx="3265200" cy="738300"/>
          </a:xfrm>
        </p:grpSpPr>
        <p:cxnSp>
          <p:nvCxnSpPr>
            <p:cNvPr id="77" name="Google Shape;77;p15"/>
            <p:cNvCxnSpPr>
              <a:stCxn id="72" idx="3"/>
            </p:cNvCxnSpPr>
            <p:nvPr/>
          </p:nvCxnSpPr>
          <p:spPr>
            <a:xfrm>
              <a:off x="3770850" y="2372000"/>
              <a:ext cx="1262700" cy="0"/>
            </a:xfrm>
            <a:prstGeom prst="straightConnector1">
              <a:avLst/>
            </a:prstGeom>
            <a:noFill/>
            <a:ln cap="flat" cmpd="sng" w="9525">
              <a:solidFill>
                <a:schemeClr val="dk2"/>
              </a:solidFill>
              <a:prstDash val="solid"/>
              <a:round/>
              <a:headEnd len="med" w="med" type="none"/>
              <a:tailEnd len="med" w="med" type="triangle"/>
            </a:ln>
          </p:spPr>
        </p:cxnSp>
        <p:sp>
          <p:nvSpPr>
            <p:cNvPr id="78" name="Google Shape;78;p15"/>
            <p:cNvSpPr/>
            <p:nvPr/>
          </p:nvSpPr>
          <p:spPr>
            <a:xfrm>
              <a:off x="5033550" y="2002850"/>
              <a:ext cx="2002500" cy="7383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txBox="1"/>
            <p:nvPr/>
          </p:nvSpPr>
          <p:spPr>
            <a:xfrm>
              <a:off x="5308475" y="2167850"/>
              <a:ext cx="13716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clad</a:t>
              </a:r>
              <a:endParaRPr>
                <a:solidFill>
                  <a:srgbClr val="FFFFFF"/>
                </a:solidFill>
                <a:latin typeface="Proxima Nova"/>
                <a:ea typeface="Proxima Nova"/>
                <a:cs typeface="Proxima Nova"/>
                <a:sym typeface="Proxima Nova"/>
              </a:endParaRPr>
            </a:p>
          </p:txBody>
        </p:sp>
      </p:grpSp>
      <p:grpSp>
        <p:nvGrpSpPr>
          <p:cNvPr id="80" name="Google Shape;80;p15"/>
          <p:cNvGrpSpPr/>
          <p:nvPr/>
        </p:nvGrpSpPr>
        <p:grpSpPr>
          <a:xfrm>
            <a:off x="5010000" y="823475"/>
            <a:ext cx="2049600" cy="706800"/>
            <a:chOff x="5010000" y="823475"/>
            <a:chExt cx="2049600" cy="706800"/>
          </a:xfrm>
        </p:grpSpPr>
        <p:sp>
          <p:nvSpPr>
            <p:cNvPr id="81" name="Google Shape;81;p15"/>
            <p:cNvSpPr/>
            <p:nvPr/>
          </p:nvSpPr>
          <p:spPr>
            <a:xfrm>
              <a:off x="5010000" y="823475"/>
              <a:ext cx="2049600" cy="7068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txBox="1"/>
            <p:nvPr/>
          </p:nvSpPr>
          <p:spPr>
            <a:xfrm>
              <a:off x="5388300" y="869550"/>
              <a:ext cx="12930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Error estimation</a:t>
              </a:r>
              <a:endParaRPr>
                <a:solidFill>
                  <a:srgbClr val="FFFFFF"/>
                </a:solidFill>
                <a:latin typeface="Proxima Nova"/>
                <a:ea typeface="Proxima Nova"/>
                <a:cs typeface="Proxima Nova"/>
                <a:sym typeface="Proxima Nova"/>
              </a:endParaRPr>
            </a:p>
          </p:txBody>
        </p:sp>
      </p:grpSp>
      <p:cxnSp>
        <p:nvCxnSpPr>
          <p:cNvPr id="83" name="Google Shape;83;p15"/>
          <p:cNvCxnSpPr>
            <a:stCxn id="78" idx="0"/>
            <a:endCxn id="81" idx="2"/>
          </p:cNvCxnSpPr>
          <p:nvPr/>
        </p:nvCxnSpPr>
        <p:spPr>
          <a:xfrm rot="10800000">
            <a:off x="6034800" y="1530350"/>
            <a:ext cx="0" cy="472500"/>
          </a:xfrm>
          <a:prstGeom prst="straightConnector1">
            <a:avLst/>
          </a:prstGeom>
          <a:noFill/>
          <a:ln cap="flat" cmpd="sng" w="9525">
            <a:solidFill>
              <a:schemeClr val="dk2"/>
            </a:solidFill>
            <a:prstDash val="solid"/>
            <a:round/>
            <a:headEnd len="med" w="med" type="none"/>
            <a:tailEnd len="med" w="med" type="triangle"/>
          </a:ln>
        </p:spPr>
      </p:cxnSp>
      <p:sp>
        <p:nvSpPr>
          <p:cNvPr id="84" name="Google Shape;84;p15"/>
          <p:cNvSpPr txBox="1"/>
          <p:nvPr/>
        </p:nvSpPr>
        <p:spPr>
          <a:xfrm>
            <a:off x="70750" y="4853450"/>
            <a:ext cx="8920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Proxima Nova"/>
                <a:ea typeface="Proxima Nova"/>
                <a:cs typeface="Proxima Nova"/>
                <a:sym typeface="Proxima Nova"/>
              </a:rPr>
              <a:t>Reference: </a:t>
            </a:r>
            <a:r>
              <a:rPr lang="en" sz="700" u="sng">
                <a:solidFill>
                  <a:srgbClr val="666666"/>
                </a:solidFill>
                <a:hlinkClick r:id="rId3">
                  <a:extLst>
                    <a:ext uri="{A12FA001-AC4F-418D-AE19-62706E023703}">
                      <ahyp:hlinkClr val="tx"/>
                    </a:ext>
                  </a:extLst>
                </a:hlinkClick>
              </a:rPr>
              <a:t>https://link.springer.com/referenceworkentry/10.1007%2F978-0-387-74759-0_26#Equ9_26</a:t>
            </a:r>
            <a:endParaRPr sz="1000">
              <a:solidFill>
                <a:srgbClr val="666666"/>
              </a:solidFill>
              <a:latin typeface="Proxima Nova"/>
              <a:ea typeface="Proxima Nova"/>
              <a:cs typeface="Proxima Nova"/>
              <a:sym typeface="Proxima Nova"/>
            </a:endParaRPr>
          </a:p>
        </p:txBody>
      </p:sp>
      <p:grpSp>
        <p:nvGrpSpPr>
          <p:cNvPr id="85" name="Google Shape;85;p15"/>
          <p:cNvGrpSpPr/>
          <p:nvPr/>
        </p:nvGrpSpPr>
        <p:grpSpPr>
          <a:xfrm>
            <a:off x="2720950" y="3136150"/>
            <a:ext cx="3620100" cy="1717200"/>
            <a:chOff x="2720950" y="3136150"/>
            <a:chExt cx="3620100" cy="1717200"/>
          </a:xfrm>
        </p:grpSpPr>
        <p:sp>
          <p:nvSpPr>
            <p:cNvPr id="86" name="Google Shape;86;p15"/>
            <p:cNvSpPr/>
            <p:nvPr/>
          </p:nvSpPr>
          <p:spPr>
            <a:xfrm>
              <a:off x="2787775" y="3136150"/>
              <a:ext cx="3462900" cy="1717200"/>
            </a:xfrm>
            <a:prstGeom prst="rect">
              <a:avLst/>
            </a:prstGeom>
            <a:noFill/>
            <a:ln cap="flat" cmpd="sng" w="9525">
              <a:solidFill>
                <a:schemeClr val="dk2"/>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7" name="Google Shape;87;p15"/>
            <p:cNvPicPr preferRelativeResize="0"/>
            <p:nvPr/>
          </p:nvPicPr>
          <p:blipFill>
            <a:blip r:embed="rId4">
              <a:alphaModFix/>
            </a:blip>
            <a:stretch>
              <a:fillRect/>
            </a:stretch>
          </p:blipFill>
          <p:spPr>
            <a:xfrm>
              <a:off x="3319625" y="3223250"/>
              <a:ext cx="800100" cy="190500"/>
            </a:xfrm>
            <a:prstGeom prst="rect">
              <a:avLst/>
            </a:prstGeom>
            <a:noFill/>
            <a:ln>
              <a:noFill/>
            </a:ln>
          </p:spPr>
        </p:pic>
        <p:cxnSp>
          <p:nvCxnSpPr>
            <p:cNvPr id="88" name="Google Shape;88;p15"/>
            <p:cNvCxnSpPr/>
            <p:nvPr/>
          </p:nvCxnSpPr>
          <p:spPr>
            <a:xfrm flipH="1" rot="10800000">
              <a:off x="4259825" y="3314600"/>
              <a:ext cx="353400" cy="7800"/>
            </a:xfrm>
            <a:prstGeom prst="straightConnector1">
              <a:avLst/>
            </a:prstGeom>
            <a:noFill/>
            <a:ln cap="flat" cmpd="sng" w="9525">
              <a:solidFill>
                <a:schemeClr val="accent4"/>
              </a:solidFill>
              <a:prstDash val="solid"/>
              <a:round/>
              <a:headEnd len="med" w="med" type="none"/>
              <a:tailEnd len="med" w="med" type="triangle"/>
            </a:ln>
          </p:spPr>
        </p:cxnSp>
        <p:pic>
          <p:nvPicPr>
            <p:cNvPr id="89" name="Google Shape;89;p15"/>
            <p:cNvPicPr preferRelativeResize="0"/>
            <p:nvPr/>
          </p:nvPicPr>
          <p:blipFill>
            <a:blip r:embed="rId5">
              <a:alphaModFix/>
            </a:blip>
            <a:stretch>
              <a:fillRect/>
            </a:stretch>
          </p:blipFill>
          <p:spPr>
            <a:xfrm>
              <a:off x="4753325" y="3213725"/>
              <a:ext cx="828675" cy="209550"/>
            </a:xfrm>
            <a:prstGeom prst="rect">
              <a:avLst/>
            </a:prstGeom>
            <a:noFill/>
            <a:ln>
              <a:noFill/>
            </a:ln>
          </p:spPr>
        </p:pic>
        <p:sp>
          <p:nvSpPr>
            <p:cNvPr id="90" name="Google Shape;90;p15"/>
            <p:cNvSpPr txBox="1"/>
            <p:nvPr/>
          </p:nvSpPr>
          <p:spPr>
            <a:xfrm>
              <a:off x="2720950" y="3466150"/>
              <a:ext cx="3620100" cy="14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latin typeface="Proxima Nova"/>
                  <a:ea typeface="Proxima Nova"/>
                  <a:cs typeface="Proxima Nova"/>
                  <a:sym typeface="Proxima Nova"/>
                </a:rPr>
                <a:t>Assuming the function can be decomposed into </a:t>
              </a:r>
              <a:r>
                <a:rPr i="1" lang="en" sz="700">
                  <a:latin typeface="Proxima Nova"/>
                  <a:ea typeface="Proxima Nova"/>
                  <a:cs typeface="Proxima Nova"/>
                  <a:sym typeface="Proxima Nova"/>
                </a:rPr>
                <a:t>k</a:t>
              </a:r>
              <a:r>
                <a:rPr lang="en" sz="700">
                  <a:latin typeface="Proxima Nova"/>
                  <a:ea typeface="Proxima Nova"/>
                  <a:cs typeface="Proxima Nova"/>
                  <a:sym typeface="Proxima Nova"/>
                </a:rPr>
                <a:t> computational steps of basic binary and unary operations </a:t>
              </a:r>
              <a:endParaRPr sz="700">
                <a:latin typeface="Proxima Nova"/>
                <a:ea typeface="Proxima Nova"/>
                <a:cs typeface="Proxima Nova"/>
                <a:sym typeface="Proxima Nova"/>
              </a:endParaRPr>
            </a:p>
          </p:txBody>
        </p:sp>
        <p:pic>
          <p:nvPicPr>
            <p:cNvPr id="91" name="Google Shape;91;p15"/>
            <p:cNvPicPr preferRelativeResize="0"/>
            <p:nvPr/>
          </p:nvPicPr>
          <p:blipFill>
            <a:blip r:embed="rId6">
              <a:alphaModFix/>
            </a:blip>
            <a:stretch>
              <a:fillRect/>
            </a:stretch>
          </p:blipFill>
          <p:spPr>
            <a:xfrm>
              <a:off x="3770838" y="3895838"/>
              <a:ext cx="1419225" cy="209550"/>
            </a:xfrm>
            <a:prstGeom prst="rect">
              <a:avLst/>
            </a:prstGeom>
            <a:noFill/>
            <a:ln>
              <a:noFill/>
            </a:ln>
          </p:spPr>
        </p:pic>
        <p:sp>
          <p:nvSpPr>
            <p:cNvPr id="92" name="Google Shape;92;p15"/>
            <p:cNvSpPr txBox="1"/>
            <p:nvPr/>
          </p:nvSpPr>
          <p:spPr>
            <a:xfrm>
              <a:off x="3384475" y="4159800"/>
              <a:ext cx="2866200" cy="14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Proxima Nova"/>
                  <a:ea typeface="Proxima Nova"/>
                  <a:cs typeface="Proxima Nova"/>
                  <a:sym typeface="Proxima Nova"/>
                </a:rPr>
                <a:t>Then the error in the function can be represented by</a:t>
              </a:r>
              <a:endParaRPr sz="700">
                <a:latin typeface="Proxima Nova"/>
                <a:ea typeface="Proxima Nova"/>
                <a:cs typeface="Proxima Nova"/>
                <a:sym typeface="Proxima Nova"/>
              </a:endParaRPr>
            </a:p>
          </p:txBody>
        </p:sp>
        <p:pic>
          <p:nvPicPr>
            <p:cNvPr id="93" name="Google Shape;93;p15"/>
            <p:cNvPicPr preferRelativeResize="0"/>
            <p:nvPr/>
          </p:nvPicPr>
          <p:blipFill>
            <a:blip r:embed="rId7">
              <a:alphaModFix/>
            </a:blip>
            <a:stretch>
              <a:fillRect/>
            </a:stretch>
          </p:blipFill>
          <p:spPr>
            <a:xfrm>
              <a:off x="2880975" y="4509750"/>
              <a:ext cx="3276488" cy="203050"/>
            </a:xfrm>
            <a:prstGeom prst="rect">
              <a:avLst/>
            </a:prstGeom>
            <a:noFill/>
            <a:ln>
              <a:noFill/>
            </a:ln>
          </p:spPr>
        </p:pic>
      </p:grpSp>
      <p:grpSp>
        <p:nvGrpSpPr>
          <p:cNvPr id="94" name="Google Shape;94;p15"/>
          <p:cNvGrpSpPr/>
          <p:nvPr/>
        </p:nvGrpSpPr>
        <p:grpSpPr>
          <a:xfrm>
            <a:off x="2007450" y="845450"/>
            <a:ext cx="3002550" cy="851150"/>
            <a:chOff x="2007450" y="845450"/>
            <a:chExt cx="3002550" cy="851150"/>
          </a:xfrm>
        </p:grpSpPr>
        <p:sp>
          <p:nvSpPr>
            <p:cNvPr id="95" name="Google Shape;95;p15"/>
            <p:cNvSpPr/>
            <p:nvPr/>
          </p:nvSpPr>
          <p:spPr>
            <a:xfrm>
              <a:off x="2090250" y="845450"/>
              <a:ext cx="1680600" cy="675300"/>
            </a:xfrm>
            <a:prstGeom prst="roundRect">
              <a:avLst>
                <a:gd fmla="val 16667" name="adj"/>
              </a:avLst>
            </a:prstGeom>
            <a:noFill/>
            <a:ln cap="flat" cmpd="sng" w="9525">
              <a:solidFill>
                <a:schemeClr val="dk2"/>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 name="Google Shape;96;p15"/>
            <p:cNvCxnSpPr>
              <a:stCxn id="81" idx="1"/>
              <a:endCxn id="95" idx="3"/>
            </p:cNvCxnSpPr>
            <p:nvPr/>
          </p:nvCxnSpPr>
          <p:spPr>
            <a:xfrm flipH="1">
              <a:off x="3771000" y="1176875"/>
              <a:ext cx="1239000" cy="6300"/>
            </a:xfrm>
            <a:prstGeom prst="straightConnector1">
              <a:avLst/>
            </a:prstGeom>
            <a:noFill/>
            <a:ln cap="flat" cmpd="sng" w="9525">
              <a:solidFill>
                <a:schemeClr val="dk2"/>
              </a:solidFill>
              <a:prstDash val="lgDash"/>
              <a:round/>
              <a:headEnd len="med" w="med" type="none"/>
              <a:tailEnd len="med" w="med" type="triangle"/>
            </a:ln>
          </p:spPr>
        </p:cxnSp>
        <p:sp>
          <p:nvSpPr>
            <p:cNvPr id="97" name="Google Shape;97;p15"/>
            <p:cNvSpPr txBox="1"/>
            <p:nvPr/>
          </p:nvSpPr>
          <p:spPr>
            <a:xfrm>
              <a:off x="2007450" y="869550"/>
              <a:ext cx="1846200" cy="73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Scope for error correction methods</a:t>
              </a:r>
              <a:endParaRPr>
                <a:latin typeface="Proxima Nova"/>
                <a:ea typeface="Proxima Nova"/>
                <a:cs typeface="Proxima Nova"/>
                <a:sym typeface="Proxima Nova"/>
              </a:endParaRPr>
            </a:p>
          </p:txBody>
        </p:sp>
        <p:sp>
          <p:nvSpPr>
            <p:cNvPr id="98" name="Google Shape;98;p15"/>
            <p:cNvSpPr txBox="1"/>
            <p:nvPr/>
          </p:nvSpPr>
          <p:spPr>
            <a:xfrm>
              <a:off x="2166450" y="1506100"/>
              <a:ext cx="1523400" cy="1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
                  <a:latin typeface="Proxima Nova"/>
                  <a:ea typeface="Proxima Nova"/>
                  <a:cs typeface="Proxima Nova"/>
                  <a:sym typeface="Proxima Nova"/>
                </a:rPr>
                <a:t>Precision tuning and SMT solvers etc.</a:t>
              </a:r>
              <a:endParaRPr sz="500">
                <a:latin typeface="Proxima Nova"/>
                <a:ea typeface="Proxima Nova"/>
                <a:cs typeface="Proxima Nova"/>
                <a:sym typeface="Proxima Nova"/>
              </a:endParaRPr>
            </a:p>
          </p:txBody>
        </p:sp>
      </p:grpSp>
      <p:grpSp>
        <p:nvGrpSpPr>
          <p:cNvPr id="99" name="Google Shape;99;p15"/>
          <p:cNvGrpSpPr/>
          <p:nvPr/>
        </p:nvGrpSpPr>
        <p:grpSpPr>
          <a:xfrm>
            <a:off x="6046625" y="512900"/>
            <a:ext cx="3052038" cy="2507400"/>
            <a:chOff x="6046625" y="512900"/>
            <a:chExt cx="3052038" cy="2507400"/>
          </a:xfrm>
        </p:grpSpPr>
        <p:cxnSp>
          <p:nvCxnSpPr>
            <p:cNvPr id="100" name="Google Shape;100;p15"/>
            <p:cNvCxnSpPr/>
            <p:nvPr/>
          </p:nvCxnSpPr>
          <p:spPr>
            <a:xfrm flipH="1" rot="10800000">
              <a:off x="6046625" y="1783125"/>
              <a:ext cx="1248600" cy="7800"/>
            </a:xfrm>
            <a:prstGeom prst="straightConnector1">
              <a:avLst/>
            </a:prstGeom>
            <a:noFill/>
            <a:ln cap="flat" cmpd="sng" w="9525">
              <a:solidFill>
                <a:schemeClr val="dk2"/>
              </a:solidFill>
              <a:prstDash val="lgDash"/>
              <a:round/>
              <a:headEnd len="med" w="med" type="none"/>
              <a:tailEnd len="med" w="med" type="none"/>
            </a:ln>
          </p:spPr>
        </p:cxnSp>
        <p:sp>
          <p:nvSpPr>
            <p:cNvPr id="101" name="Google Shape;101;p15"/>
            <p:cNvSpPr/>
            <p:nvPr/>
          </p:nvSpPr>
          <p:spPr>
            <a:xfrm>
              <a:off x="7307050" y="512900"/>
              <a:ext cx="1737000" cy="2507400"/>
            </a:xfrm>
            <a:prstGeom prst="rect">
              <a:avLst/>
            </a:prstGeom>
            <a:noFill/>
            <a:ln cap="flat" cmpd="sng" w="9525">
              <a:solidFill>
                <a:schemeClr val="dk2"/>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txBox="1"/>
            <p:nvPr/>
          </p:nvSpPr>
          <p:spPr>
            <a:xfrm>
              <a:off x="7272550" y="512900"/>
              <a:ext cx="18060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latin typeface="Proxima Nova"/>
                  <a:ea typeface="Proxima Nova"/>
                  <a:cs typeface="Proxima Nova"/>
                  <a:sym typeface="Proxima Nova"/>
                </a:rPr>
                <a:t>Jacobians generated from clad are used to generate an approximate upper bound to the errors</a:t>
              </a:r>
              <a:endParaRPr sz="700">
                <a:latin typeface="Proxima Nova"/>
                <a:ea typeface="Proxima Nova"/>
                <a:cs typeface="Proxima Nova"/>
                <a:sym typeface="Proxima Nova"/>
              </a:endParaRPr>
            </a:p>
            <a:p>
              <a:pPr indent="0" lvl="0" marL="0" rtl="0" algn="ctr">
                <a:spcBef>
                  <a:spcPts val="0"/>
                </a:spcBef>
                <a:spcAft>
                  <a:spcPts val="0"/>
                </a:spcAft>
                <a:buNone/>
              </a:pPr>
              <a:r>
                <a:t/>
              </a:r>
              <a:endParaRPr sz="700">
                <a:latin typeface="Proxima Nova"/>
                <a:ea typeface="Proxima Nova"/>
                <a:cs typeface="Proxima Nova"/>
                <a:sym typeface="Proxima Nova"/>
              </a:endParaRPr>
            </a:p>
            <a:p>
              <a:pPr indent="0" lvl="0" marL="0" rtl="0" algn="ctr">
                <a:spcBef>
                  <a:spcPts val="0"/>
                </a:spcBef>
                <a:spcAft>
                  <a:spcPts val="0"/>
                </a:spcAft>
                <a:buNone/>
              </a:pPr>
              <a:r>
                <a:rPr lang="en" sz="700">
                  <a:latin typeface="Proxima Nova"/>
                  <a:ea typeface="Proxima Nova"/>
                  <a:cs typeface="Proxima Nova"/>
                  <a:sym typeface="Proxima Nova"/>
                </a:rPr>
                <a:t>Total error may then be represented as</a:t>
              </a:r>
              <a:endParaRPr sz="700">
                <a:latin typeface="Proxima Nova"/>
                <a:ea typeface="Proxima Nova"/>
                <a:cs typeface="Proxima Nova"/>
                <a:sym typeface="Proxima Nova"/>
              </a:endParaRPr>
            </a:p>
          </p:txBody>
        </p:sp>
        <p:pic>
          <p:nvPicPr>
            <p:cNvPr id="103" name="Google Shape;103;p15"/>
            <p:cNvPicPr preferRelativeResize="0"/>
            <p:nvPr/>
          </p:nvPicPr>
          <p:blipFill>
            <a:blip r:embed="rId8">
              <a:alphaModFix/>
            </a:blip>
            <a:stretch>
              <a:fillRect/>
            </a:stretch>
          </p:blipFill>
          <p:spPr>
            <a:xfrm>
              <a:off x="7397188" y="1273350"/>
              <a:ext cx="1556717" cy="203050"/>
            </a:xfrm>
            <a:prstGeom prst="rect">
              <a:avLst/>
            </a:prstGeom>
            <a:noFill/>
            <a:ln>
              <a:noFill/>
            </a:ln>
          </p:spPr>
        </p:pic>
        <p:sp>
          <p:nvSpPr>
            <p:cNvPr id="104" name="Google Shape;104;p15"/>
            <p:cNvSpPr txBox="1"/>
            <p:nvPr/>
          </p:nvSpPr>
          <p:spPr>
            <a:xfrm>
              <a:off x="7252450" y="1600425"/>
              <a:ext cx="1846200" cy="19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latin typeface="Proxima Nova"/>
                  <a:ea typeface="Proxima Nova"/>
                  <a:cs typeface="Proxima Nova"/>
                  <a:sym typeface="Proxima Nova"/>
                </a:rPr>
                <a:t>However, linearization itself introduces </a:t>
              </a:r>
              <a:r>
                <a:rPr i="1" lang="en" sz="700">
                  <a:latin typeface="Proxima Nova"/>
                  <a:ea typeface="Proxima Nova"/>
                  <a:cs typeface="Proxima Nova"/>
                  <a:sym typeface="Proxima Nova"/>
                </a:rPr>
                <a:t>linearization </a:t>
              </a:r>
              <a:r>
                <a:rPr lang="en" sz="700">
                  <a:latin typeface="Proxima Nova"/>
                  <a:ea typeface="Proxima Nova"/>
                  <a:cs typeface="Proxima Nova"/>
                  <a:sym typeface="Proxima Nova"/>
                </a:rPr>
                <a:t>errors, making the final error term to look like this</a:t>
              </a:r>
              <a:endParaRPr sz="700">
                <a:latin typeface="Proxima Nova"/>
                <a:ea typeface="Proxima Nova"/>
                <a:cs typeface="Proxima Nova"/>
                <a:sym typeface="Proxima Nova"/>
              </a:endParaRPr>
            </a:p>
          </p:txBody>
        </p:sp>
        <p:pic>
          <p:nvPicPr>
            <p:cNvPr id="105" name="Google Shape;105;p15"/>
            <p:cNvPicPr preferRelativeResize="0"/>
            <p:nvPr/>
          </p:nvPicPr>
          <p:blipFill rotWithShape="1">
            <a:blip r:embed="rId9">
              <a:alphaModFix/>
            </a:blip>
            <a:srcRect b="0" l="0" r="17403" t="0"/>
            <a:stretch/>
          </p:blipFill>
          <p:spPr>
            <a:xfrm>
              <a:off x="7392775" y="2198775"/>
              <a:ext cx="1293000" cy="149100"/>
            </a:xfrm>
            <a:prstGeom prst="rect">
              <a:avLst/>
            </a:prstGeom>
            <a:noFill/>
            <a:ln>
              <a:noFill/>
            </a:ln>
          </p:spPr>
        </p:pic>
        <p:sp>
          <p:nvSpPr>
            <p:cNvPr id="106" name="Google Shape;106;p15"/>
            <p:cNvSpPr txBox="1"/>
            <p:nvPr/>
          </p:nvSpPr>
          <p:spPr>
            <a:xfrm>
              <a:off x="7252463" y="2493500"/>
              <a:ext cx="18462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latin typeface="Proxima Nova"/>
                  <a:ea typeface="Proxima Nova"/>
                  <a:cs typeface="Proxima Nova"/>
                  <a:sym typeface="Proxima Nova"/>
                </a:rPr>
                <a:t>In most cases, estimating the linearization error is not possible. The resulting error bounds are not </a:t>
              </a:r>
              <a:r>
                <a:rPr lang="en" sz="700">
                  <a:latin typeface="Proxima Nova"/>
                  <a:ea typeface="Proxima Nova"/>
                  <a:cs typeface="Proxima Nova"/>
                  <a:sym typeface="Proxima Nova"/>
                </a:rPr>
                <a:t>rigorous</a:t>
              </a:r>
              <a:r>
                <a:rPr lang="en" sz="700">
                  <a:latin typeface="Proxima Nova"/>
                  <a:ea typeface="Proxima Nova"/>
                  <a:cs typeface="Proxima Nova"/>
                  <a:sym typeface="Proxima Nova"/>
                </a:rPr>
                <a:t> </a:t>
              </a:r>
              <a:endParaRPr sz="700">
                <a:latin typeface="Proxima Nova"/>
                <a:ea typeface="Proxima Nova"/>
                <a:cs typeface="Proxima Nova"/>
                <a:sym typeface="Proxima Nova"/>
              </a:endParaRPr>
            </a:p>
          </p:txBody>
        </p:sp>
      </p:grpSp>
      <p:grpSp>
        <p:nvGrpSpPr>
          <p:cNvPr id="107" name="Google Shape;107;p15"/>
          <p:cNvGrpSpPr/>
          <p:nvPr/>
        </p:nvGrpSpPr>
        <p:grpSpPr>
          <a:xfrm>
            <a:off x="7197400" y="3020300"/>
            <a:ext cx="1955400" cy="1224225"/>
            <a:chOff x="7197400" y="3020300"/>
            <a:chExt cx="1955400" cy="1224225"/>
          </a:xfrm>
        </p:grpSpPr>
        <p:sp>
          <p:nvSpPr>
            <p:cNvPr id="108" name="Google Shape;108;p15"/>
            <p:cNvSpPr txBox="1"/>
            <p:nvPr/>
          </p:nvSpPr>
          <p:spPr>
            <a:xfrm>
              <a:off x="7197400" y="3506225"/>
              <a:ext cx="1955400" cy="73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Proxima Nova"/>
                  <a:ea typeface="Proxima Nova"/>
                  <a:cs typeface="Proxima Nova"/>
                  <a:sym typeface="Proxima Nova"/>
                </a:rPr>
                <a:t>May warrant use of Interval Arithmetic</a:t>
              </a:r>
              <a:endParaRPr sz="1100">
                <a:latin typeface="Proxima Nova"/>
                <a:ea typeface="Proxima Nova"/>
                <a:cs typeface="Proxima Nova"/>
                <a:sym typeface="Proxima Nova"/>
              </a:endParaRPr>
            </a:p>
            <a:p>
              <a:pPr indent="0" lvl="0" marL="0" rtl="0" algn="ctr">
                <a:spcBef>
                  <a:spcPts val="0"/>
                </a:spcBef>
                <a:spcAft>
                  <a:spcPts val="0"/>
                </a:spcAft>
                <a:buNone/>
              </a:pPr>
              <a:r>
                <a:rPr lang="en" sz="1100">
                  <a:latin typeface="Proxima Nova"/>
                  <a:ea typeface="Proxima Nova"/>
                  <a:cs typeface="Proxima Nova"/>
                  <a:sym typeface="Proxima Nova"/>
                </a:rPr>
                <a:t>o</a:t>
              </a:r>
              <a:r>
                <a:rPr lang="en" sz="1100">
                  <a:latin typeface="Proxima Nova"/>
                  <a:ea typeface="Proxima Nova"/>
                  <a:cs typeface="Proxima Nova"/>
                  <a:sym typeface="Proxima Nova"/>
                </a:rPr>
                <a:t>r other rigorous estimation methods</a:t>
              </a:r>
              <a:endParaRPr sz="1100">
                <a:latin typeface="Proxima Nova"/>
                <a:ea typeface="Proxima Nova"/>
                <a:cs typeface="Proxima Nova"/>
                <a:sym typeface="Proxima Nova"/>
              </a:endParaRPr>
            </a:p>
          </p:txBody>
        </p:sp>
        <p:cxnSp>
          <p:nvCxnSpPr>
            <p:cNvPr id="109" name="Google Shape;109;p15"/>
            <p:cNvCxnSpPr>
              <a:stCxn id="101" idx="2"/>
            </p:cNvCxnSpPr>
            <p:nvPr/>
          </p:nvCxnSpPr>
          <p:spPr>
            <a:xfrm flipH="1">
              <a:off x="8174650" y="3020300"/>
              <a:ext cx="900" cy="435300"/>
            </a:xfrm>
            <a:prstGeom prst="straightConnector1">
              <a:avLst/>
            </a:prstGeom>
            <a:noFill/>
            <a:ln cap="flat" cmpd="sng" w="19050">
              <a:solidFill>
                <a:schemeClr val="dk2"/>
              </a:solidFill>
              <a:prstDash val="solid"/>
              <a:round/>
              <a:headEnd len="med" w="med" type="none"/>
              <a:tailEnd len="med" w="med" type="triangle"/>
            </a:ln>
          </p:spPr>
        </p:cxnSp>
      </p:grpSp>
      <p:pic>
        <p:nvPicPr>
          <p:cNvPr id="110" name="Google Shape;110;p15"/>
          <p:cNvPicPr preferRelativeResize="0"/>
          <p:nvPr/>
        </p:nvPicPr>
        <p:blipFill rotWithShape="1">
          <a:blip r:embed="rId9">
            <a:alphaModFix/>
          </a:blip>
          <a:srcRect b="0" l="91217" r="0" t="-40548"/>
          <a:stretch/>
        </p:blipFill>
        <p:spPr>
          <a:xfrm>
            <a:off x="8747950" y="2178077"/>
            <a:ext cx="137500" cy="190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193925" y="95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 gist</a:t>
            </a:r>
            <a:endParaRPr/>
          </a:p>
        </p:txBody>
      </p:sp>
      <p:sp>
        <p:nvSpPr>
          <p:cNvPr id="116" name="Google Shape;116;p16"/>
          <p:cNvSpPr txBox="1"/>
          <p:nvPr/>
        </p:nvSpPr>
        <p:spPr>
          <a:xfrm>
            <a:off x="7381575" y="605175"/>
            <a:ext cx="1013100" cy="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17" name="Google Shape;117;p16"/>
          <p:cNvSpPr txBox="1"/>
          <p:nvPr/>
        </p:nvSpPr>
        <p:spPr>
          <a:xfrm>
            <a:off x="400525" y="896975"/>
            <a:ext cx="3289800" cy="2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18" name="Google Shape;118;p16"/>
          <p:cNvSpPr txBox="1"/>
          <p:nvPr/>
        </p:nvSpPr>
        <p:spPr>
          <a:xfrm>
            <a:off x="121925" y="875225"/>
            <a:ext cx="7554300" cy="2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  Absolute error may be represented as, </a:t>
            </a:r>
            <a:endParaRPr>
              <a:latin typeface="Proxima Nova"/>
              <a:ea typeface="Proxima Nova"/>
              <a:cs typeface="Proxima Nova"/>
              <a:sym typeface="Proxima Nova"/>
            </a:endParaRPr>
          </a:p>
        </p:txBody>
      </p:sp>
      <p:pic>
        <p:nvPicPr>
          <p:cNvPr id="119" name="Google Shape;119;p16"/>
          <p:cNvPicPr preferRelativeResize="0"/>
          <p:nvPr/>
        </p:nvPicPr>
        <p:blipFill>
          <a:blip r:embed="rId3">
            <a:alphaModFix/>
          </a:blip>
          <a:stretch>
            <a:fillRect/>
          </a:stretch>
        </p:blipFill>
        <p:spPr>
          <a:xfrm>
            <a:off x="3381250" y="1571500"/>
            <a:ext cx="1876425" cy="381000"/>
          </a:xfrm>
          <a:prstGeom prst="rect">
            <a:avLst/>
          </a:prstGeom>
          <a:noFill/>
          <a:ln>
            <a:noFill/>
          </a:ln>
        </p:spPr>
      </p:pic>
      <p:sp>
        <p:nvSpPr>
          <p:cNvPr id="120" name="Google Shape;120;p16"/>
          <p:cNvSpPr txBox="1"/>
          <p:nvPr/>
        </p:nvSpPr>
        <p:spPr>
          <a:xfrm>
            <a:off x="374400" y="2576675"/>
            <a:ext cx="6187800" cy="32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Due to linearization, a more </a:t>
            </a:r>
            <a:r>
              <a:rPr lang="en">
                <a:latin typeface="Proxima Nova"/>
                <a:ea typeface="Proxima Nova"/>
                <a:cs typeface="Proxima Nova"/>
                <a:sym typeface="Proxima Nova"/>
              </a:rPr>
              <a:t>rigorous</a:t>
            </a:r>
            <a:r>
              <a:rPr lang="en">
                <a:latin typeface="Proxima Nova"/>
                <a:ea typeface="Proxima Nova"/>
                <a:cs typeface="Proxima Nova"/>
                <a:sym typeface="Proxima Nova"/>
              </a:rPr>
              <a:t> bound will be</a:t>
            </a:r>
            <a:endParaRPr>
              <a:latin typeface="Proxima Nova"/>
              <a:ea typeface="Proxima Nova"/>
              <a:cs typeface="Proxima Nova"/>
              <a:sym typeface="Proxima Nova"/>
            </a:endParaRPr>
          </a:p>
        </p:txBody>
      </p:sp>
      <p:sp>
        <p:nvSpPr>
          <p:cNvPr id="121" name="Google Shape;121;p16"/>
          <p:cNvSpPr/>
          <p:nvPr/>
        </p:nvSpPr>
        <p:spPr>
          <a:xfrm>
            <a:off x="3812142" y="4221550"/>
            <a:ext cx="759850" cy="490275"/>
          </a:xfrm>
          <a:custGeom>
            <a:rect b="b" l="l" r="r" t="t"/>
            <a:pathLst>
              <a:path extrusionOk="0" h="19611" w="30394">
                <a:moveTo>
                  <a:pt x="8811" y="0"/>
                </a:moveTo>
                <a:cubicBezTo>
                  <a:pt x="7477" y="2901"/>
                  <a:pt x="-2793" y="14157"/>
                  <a:pt x="804" y="17406"/>
                </a:cubicBezTo>
                <a:cubicBezTo>
                  <a:pt x="4401" y="20655"/>
                  <a:pt x="25462" y="19147"/>
                  <a:pt x="30394" y="19495"/>
                </a:cubicBezTo>
              </a:path>
            </a:pathLst>
          </a:custGeom>
          <a:noFill/>
          <a:ln cap="flat" cmpd="sng" w="9525">
            <a:solidFill>
              <a:schemeClr val="dk2"/>
            </a:solidFill>
            <a:prstDash val="solid"/>
            <a:round/>
            <a:headEnd len="med" w="med" type="none"/>
            <a:tailEnd len="med" w="med" type="none"/>
          </a:ln>
        </p:spPr>
      </p:sp>
      <p:sp>
        <p:nvSpPr>
          <p:cNvPr id="122" name="Google Shape;122;p16"/>
          <p:cNvSpPr txBox="1"/>
          <p:nvPr/>
        </p:nvSpPr>
        <p:spPr>
          <a:xfrm>
            <a:off x="4630200" y="4526150"/>
            <a:ext cx="31767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roxima Nova"/>
                <a:ea typeface="Proxima Nova"/>
                <a:cs typeface="Proxima Nova"/>
                <a:sym typeface="Proxima Nova"/>
              </a:rPr>
              <a:t>We can get this via the reverse mode in clad</a:t>
            </a:r>
            <a:endParaRPr sz="1200">
              <a:latin typeface="Proxima Nova"/>
              <a:ea typeface="Proxima Nova"/>
              <a:cs typeface="Proxima Nova"/>
              <a:sym typeface="Proxima Nova"/>
            </a:endParaRPr>
          </a:p>
        </p:txBody>
      </p:sp>
      <p:sp>
        <p:nvSpPr>
          <p:cNvPr id="123" name="Google Shape;123;p16"/>
          <p:cNvSpPr/>
          <p:nvPr/>
        </p:nvSpPr>
        <p:spPr>
          <a:xfrm>
            <a:off x="4884749" y="3242850"/>
            <a:ext cx="650550" cy="557000"/>
          </a:xfrm>
          <a:custGeom>
            <a:rect b="b" l="l" r="r" t="t"/>
            <a:pathLst>
              <a:path extrusionOk="0" h="22280" w="26022">
                <a:moveTo>
                  <a:pt x="261" y="22280"/>
                </a:moveTo>
                <a:cubicBezTo>
                  <a:pt x="667" y="19089"/>
                  <a:pt x="-1595" y="6846"/>
                  <a:pt x="2698" y="3133"/>
                </a:cubicBezTo>
                <a:cubicBezTo>
                  <a:pt x="6992" y="-580"/>
                  <a:pt x="22135" y="522"/>
                  <a:pt x="26022" y="0"/>
                </a:cubicBezTo>
              </a:path>
            </a:pathLst>
          </a:custGeom>
          <a:noFill/>
          <a:ln cap="flat" cmpd="sng" w="9525">
            <a:solidFill>
              <a:schemeClr val="dk2"/>
            </a:solidFill>
            <a:prstDash val="solid"/>
            <a:round/>
            <a:headEnd len="med" w="med" type="none"/>
            <a:tailEnd len="med" w="med" type="none"/>
          </a:ln>
        </p:spPr>
      </p:sp>
      <p:sp>
        <p:nvSpPr>
          <p:cNvPr id="124" name="Google Shape;124;p16"/>
          <p:cNvSpPr txBox="1"/>
          <p:nvPr/>
        </p:nvSpPr>
        <p:spPr>
          <a:xfrm>
            <a:off x="5483075" y="3077550"/>
            <a:ext cx="3608700" cy="2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roxima Nova"/>
                <a:ea typeface="Proxima Nova"/>
                <a:cs typeface="Proxima Nova"/>
                <a:sym typeface="Proxima Nova"/>
              </a:rPr>
              <a:t>This we know already as it is machine dependent</a:t>
            </a:r>
            <a:endParaRPr sz="1200">
              <a:latin typeface="Proxima Nova"/>
              <a:ea typeface="Proxima Nova"/>
              <a:cs typeface="Proxima Nova"/>
              <a:sym typeface="Proxima Nova"/>
            </a:endParaRPr>
          </a:p>
        </p:txBody>
      </p:sp>
      <p:sp>
        <p:nvSpPr>
          <p:cNvPr id="125" name="Google Shape;125;p16"/>
          <p:cNvSpPr/>
          <p:nvPr/>
        </p:nvSpPr>
        <p:spPr>
          <a:xfrm>
            <a:off x="5752875" y="3934350"/>
            <a:ext cx="226300" cy="8700"/>
          </a:xfrm>
          <a:custGeom>
            <a:rect b="b" l="l" r="r" t="t"/>
            <a:pathLst>
              <a:path extrusionOk="0" h="348" w="9052">
                <a:moveTo>
                  <a:pt x="0" y="348"/>
                </a:moveTo>
                <a:cubicBezTo>
                  <a:pt x="1509" y="290"/>
                  <a:pt x="7543" y="58"/>
                  <a:pt x="9052" y="0"/>
                </a:cubicBezTo>
              </a:path>
            </a:pathLst>
          </a:custGeom>
          <a:noFill/>
          <a:ln cap="flat" cmpd="sng" w="9525">
            <a:solidFill>
              <a:schemeClr val="dk2"/>
            </a:solidFill>
            <a:prstDash val="solid"/>
            <a:round/>
            <a:headEnd len="med" w="med" type="none"/>
            <a:tailEnd len="med" w="med" type="none"/>
          </a:ln>
        </p:spPr>
      </p:sp>
      <p:sp>
        <p:nvSpPr>
          <p:cNvPr id="126" name="Google Shape;126;p16"/>
          <p:cNvSpPr txBox="1"/>
          <p:nvPr/>
        </p:nvSpPr>
        <p:spPr>
          <a:xfrm>
            <a:off x="6049100" y="3755925"/>
            <a:ext cx="2665800" cy="2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roxima Nova"/>
                <a:ea typeface="Proxima Nova"/>
                <a:cs typeface="Proxima Nova"/>
                <a:sym typeface="Proxima Nova"/>
              </a:rPr>
              <a:t>A bit hard to estimate</a:t>
            </a:r>
            <a:endParaRPr sz="1200">
              <a:latin typeface="Proxima Nova"/>
              <a:ea typeface="Proxima Nova"/>
              <a:cs typeface="Proxima Nova"/>
              <a:sym typeface="Proxima Nova"/>
            </a:endParaRPr>
          </a:p>
        </p:txBody>
      </p:sp>
      <p:grpSp>
        <p:nvGrpSpPr>
          <p:cNvPr id="127" name="Google Shape;127;p16"/>
          <p:cNvGrpSpPr/>
          <p:nvPr/>
        </p:nvGrpSpPr>
        <p:grpSpPr>
          <a:xfrm>
            <a:off x="3225500" y="3755925"/>
            <a:ext cx="2414400" cy="424925"/>
            <a:chOff x="3225500" y="3755925"/>
            <a:chExt cx="2414400" cy="424925"/>
          </a:xfrm>
        </p:grpSpPr>
        <p:pic>
          <p:nvPicPr>
            <p:cNvPr id="128" name="Google Shape;128;p16"/>
            <p:cNvPicPr preferRelativeResize="0"/>
            <p:nvPr/>
          </p:nvPicPr>
          <p:blipFill rotWithShape="1">
            <a:blip r:embed="rId4">
              <a:alphaModFix/>
            </a:blip>
            <a:srcRect b="0" l="0" r="15554" t="0"/>
            <a:stretch/>
          </p:blipFill>
          <p:spPr>
            <a:xfrm>
              <a:off x="3225500" y="3755925"/>
              <a:ext cx="2075125" cy="381000"/>
            </a:xfrm>
            <a:prstGeom prst="rect">
              <a:avLst/>
            </a:prstGeom>
            <a:noFill/>
            <a:ln>
              <a:noFill/>
            </a:ln>
          </p:spPr>
        </p:pic>
        <p:pic>
          <p:nvPicPr>
            <p:cNvPr id="129" name="Google Shape;129;p16"/>
            <p:cNvPicPr preferRelativeResize="0"/>
            <p:nvPr/>
          </p:nvPicPr>
          <p:blipFill rotWithShape="1">
            <a:blip r:embed="rId4">
              <a:alphaModFix/>
            </a:blip>
            <a:srcRect b="0" l="90791" r="0" t="0"/>
            <a:stretch/>
          </p:blipFill>
          <p:spPr>
            <a:xfrm>
              <a:off x="5413600" y="3799850"/>
              <a:ext cx="226300" cy="38100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7"/>
          <p:cNvSpPr txBox="1"/>
          <p:nvPr>
            <p:ph type="title"/>
          </p:nvPr>
        </p:nvSpPr>
        <p:spPr>
          <a:xfrm>
            <a:off x="62625" y="68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Adjoint AD and Clad</a:t>
            </a:r>
            <a:endParaRPr/>
          </a:p>
        </p:txBody>
      </p:sp>
      <p:sp>
        <p:nvSpPr>
          <p:cNvPr id="135" name="Google Shape;135;p17"/>
          <p:cNvSpPr txBox="1"/>
          <p:nvPr>
            <p:ph idx="2" type="body"/>
          </p:nvPr>
        </p:nvSpPr>
        <p:spPr>
          <a:xfrm>
            <a:off x="0" y="641250"/>
            <a:ext cx="9144000" cy="32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The given computational graph represents the flow of adjoint AD method, which is implemented similarly in Clad. </a:t>
            </a:r>
            <a:endParaRPr>
              <a:solidFill>
                <a:srgbClr val="000000"/>
              </a:solidFill>
            </a:endParaRPr>
          </a:p>
        </p:txBody>
      </p:sp>
      <p:pic>
        <p:nvPicPr>
          <p:cNvPr id="136" name="Google Shape;136;p17"/>
          <p:cNvPicPr preferRelativeResize="0"/>
          <p:nvPr/>
        </p:nvPicPr>
        <p:blipFill>
          <a:blip r:embed="rId3">
            <a:alphaModFix/>
          </a:blip>
          <a:stretch>
            <a:fillRect/>
          </a:stretch>
        </p:blipFill>
        <p:spPr>
          <a:xfrm>
            <a:off x="0" y="963750"/>
            <a:ext cx="6646372" cy="3874951"/>
          </a:xfrm>
          <a:prstGeom prst="rect">
            <a:avLst/>
          </a:prstGeom>
          <a:noFill/>
          <a:ln>
            <a:noFill/>
          </a:ln>
        </p:spPr>
      </p:pic>
      <p:sp>
        <p:nvSpPr>
          <p:cNvPr id="137" name="Google Shape;137;p17"/>
          <p:cNvSpPr txBox="1"/>
          <p:nvPr/>
        </p:nvSpPr>
        <p:spPr>
          <a:xfrm>
            <a:off x="0" y="4786950"/>
            <a:ext cx="4170600" cy="1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Proxima Nova"/>
                <a:ea typeface="Proxima Nova"/>
                <a:cs typeface="Proxima Nova"/>
                <a:sym typeface="Proxima Nova"/>
              </a:rPr>
              <a:t>Image credit: https://en.wikipedia.org/wiki/Automatic_differentiation</a:t>
            </a:r>
            <a:endParaRPr sz="800">
              <a:latin typeface="Proxima Nova"/>
              <a:ea typeface="Proxima Nova"/>
              <a:cs typeface="Proxima Nova"/>
              <a:sym typeface="Proxima Nova"/>
            </a:endParaRPr>
          </a:p>
        </p:txBody>
      </p:sp>
      <p:sp>
        <p:nvSpPr>
          <p:cNvPr id="138" name="Google Shape;138;p17"/>
          <p:cNvSpPr txBox="1"/>
          <p:nvPr/>
        </p:nvSpPr>
        <p:spPr>
          <a:xfrm>
            <a:off x="5303050" y="1211200"/>
            <a:ext cx="3840900" cy="12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At each point of derivative calculation, we can calculate the error of the subexpression. For example, at edge W</a:t>
            </a:r>
            <a:r>
              <a:rPr baseline="-25000" lang="en">
                <a:latin typeface="Proxima Nova"/>
                <a:ea typeface="Proxima Nova"/>
                <a:cs typeface="Proxima Nova"/>
                <a:sym typeface="Proxima Nova"/>
              </a:rPr>
              <a:t>4</a:t>
            </a:r>
            <a:r>
              <a:rPr lang="en">
                <a:latin typeface="Proxima Nova"/>
                <a:ea typeface="Proxima Nova"/>
                <a:cs typeface="Proxima Nova"/>
                <a:sym typeface="Proxima Nova"/>
              </a:rPr>
              <a:t> →  W</a:t>
            </a:r>
            <a:r>
              <a:rPr baseline="-25000" lang="en">
                <a:latin typeface="Proxima Nova"/>
                <a:ea typeface="Proxima Nova"/>
                <a:cs typeface="Proxima Nova"/>
                <a:sym typeface="Proxima Nova"/>
              </a:rPr>
              <a:t>5</a:t>
            </a:r>
            <a:r>
              <a:rPr lang="en">
                <a:latin typeface="Proxima Nova"/>
                <a:ea typeface="Proxima Nova"/>
                <a:cs typeface="Proxima Nova"/>
                <a:sym typeface="Proxima Nova"/>
              </a:rPr>
              <a:t>, we want to calculate the error of the subexpression W</a:t>
            </a:r>
            <a:r>
              <a:rPr baseline="-25000" lang="en">
                <a:latin typeface="Proxima Nova"/>
                <a:ea typeface="Proxima Nova"/>
                <a:cs typeface="Proxima Nova"/>
                <a:sym typeface="Proxima Nova"/>
              </a:rPr>
              <a:t>4</a:t>
            </a:r>
            <a:r>
              <a:rPr lang="en">
                <a:latin typeface="Proxima Nova"/>
                <a:ea typeface="Proxima Nova"/>
                <a:cs typeface="Proxima Nova"/>
                <a:sym typeface="Proxima Nova"/>
              </a:rPr>
              <a:t> (say </a:t>
            </a:r>
            <a:r>
              <a:rPr lang="en">
                <a:latin typeface="Proxima Nova"/>
                <a:ea typeface="Proxima Nova"/>
                <a:cs typeface="Proxima Nova"/>
                <a:sym typeface="Proxima Nova"/>
              </a:rPr>
              <a:t>δ</a:t>
            </a:r>
            <a:r>
              <a:rPr baseline="-25000" lang="en">
                <a:latin typeface="Proxima Nova"/>
                <a:ea typeface="Proxima Nova"/>
                <a:cs typeface="Proxima Nova"/>
                <a:sym typeface="Proxima Nova"/>
              </a:rPr>
              <a:t>4</a:t>
            </a:r>
            <a:r>
              <a:rPr lang="en">
                <a:latin typeface="Proxima Nova"/>
                <a:ea typeface="Proxima Nova"/>
                <a:cs typeface="Proxima Nova"/>
                <a:sym typeface="Proxima Nova"/>
              </a:rPr>
              <a:t>) which approximately equals |W</a:t>
            </a:r>
            <a:r>
              <a:rPr baseline="-25000" lang="en">
                <a:latin typeface="Proxima Nova"/>
                <a:ea typeface="Proxima Nova"/>
                <a:cs typeface="Proxima Nova"/>
                <a:sym typeface="Proxima Nova"/>
              </a:rPr>
              <a:t>4</a:t>
            </a:r>
            <a:r>
              <a:rPr lang="en">
                <a:latin typeface="Proxima Nova"/>
                <a:ea typeface="Proxima Nova"/>
                <a:cs typeface="Proxima Nova"/>
                <a:sym typeface="Proxima Nova"/>
              </a:rPr>
              <a:t>| . |ε</a:t>
            </a:r>
            <a:r>
              <a:rPr baseline="-25000" lang="en">
                <a:latin typeface="Proxima Nova"/>
                <a:ea typeface="Proxima Nova"/>
                <a:cs typeface="Proxima Nova"/>
                <a:sym typeface="Proxima Nova"/>
              </a:rPr>
              <a:t>M</a:t>
            </a:r>
            <a:r>
              <a:rPr lang="en">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139" name="Google Shape;139;p17"/>
          <p:cNvSpPr txBox="1"/>
          <p:nvPr/>
        </p:nvSpPr>
        <p:spPr>
          <a:xfrm>
            <a:off x="5373300" y="4512175"/>
            <a:ext cx="377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Proxima Nova"/>
                <a:ea typeface="Proxima Nova"/>
                <a:cs typeface="Proxima Nova"/>
                <a:sym typeface="Proxima Nova"/>
              </a:rPr>
              <a:t>At last, we want to realise the equations given in the slides before to get the final error term</a:t>
            </a:r>
            <a:endParaRPr sz="1300">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8"/>
          <p:cNvSpPr txBox="1"/>
          <p:nvPr>
            <p:ph type="title"/>
          </p:nvPr>
        </p:nvSpPr>
        <p:spPr>
          <a:xfrm>
            <a:off x="62625" y="68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Adjoint AD and Clad</a:t>
            </a:r>
            <a:endParaRPr/>
          </a:p>
        </p:txBody>
      </p:sp>
      <p:pic>
        <p:nvPicPr>
          <p:cNvPr id="145" name="Google Shape;145;p18"/>
          <p:cNvPicPr preferRelativeResize="0"/>
          <p:nvPr/>
        </p:nvPicPr>
        <p:blipFill>
          <a:blip r:embed="rId3">
            <a:alphaModFix/>
          </a:blip>
          <a:stretch>
            <a:fillRect/>
          </a:stretch>
        </p:blipFill>
        <p:spPr>
          <a:xfrm>
            <a:off x="0" y="963750"/>
            <a:ext cx="6646372" cy="3874951"/>
          </a:xfrm>
          <a:prstGeom prst="rect">
            <a:avLst/>
          </a:prstGeom>
          <a:noFill/>
          <a:ln>
            <a:noFill/>
          </a:ln>
        </p:spPr>
      </p:pic>
      <p:sp>
        <p:nvSpPr>
          <p:cNvPr id="146" name="Google Shape;146;p18"/>
          <p:cNvSpPr txBox="1"/>
          <p:nvPr/>
        </p:nvSpPr>
        <p:spPr>
          <a:xfrm>
            <a:off x="0" y="4786950"/>
            <a:ext cx="4170600" cy="1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Proxima Nova"/>
                <a:ea typeface="Proxima Nova"/>
                <a:cs typeface="Proxima Nova"/>
                <a:sym typeface="Proxima Nova"/>
              </a:rPr>
              <a:t>Image credit: https://en.wikipedia.org/wiki/Automatic_differentiation</a:t>
            </a:r>
            <a:endParaRPr sz="800">
              <a:latin typeface="Proxima Nova"/>
              <a:ea typeface="Proxima Nova"/>
              <a:cs typeface="Proxima Nova"/>
              <a:sym typeface="Proxima Nova"/>
            </a:endParaRPr>
          </a:p>
        </p:txBody>
      </p:sp>
      <p:sp>
        <p:nvSpPr>
          <p:cNvPr id="147" name="Google Shape;147;p18"/>
          <p:cNvSpPr txBox="1"/>
          <p:nvPr/>
        </p:nvSpPr>
        <p:spPr>
          <a:xfrm>
            <a:off x="5380200" y="589975"/>
            <a:ext cx="3763800" cy="10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A way of </a:t>
            </a:r>
            <a:r>
              <a:rPr lang="en">
                <a:latin typeface="Proxima Nova"/>
                <a:ea typeface="Proxima Nova"/>
                <a:cs typeface="Proxima Nova"/>
                <a:sym typeface="Proxima Nova"/>
              </a:rPr>
              <a:t>achieving</a:t>
            </a:r>
            <a:r>
              <a:rPr lang="en">
                <a:latin typeface="Proxima Nova"/>
                <a:ea typeface="Proxima Nova"/>
                <a:cs typeface="Proxima Nova"/>
                <a:sym typeface="Proxima Nova"/>
              </a:rPr>
              <a:t> this might be creating a one on one mapping of the AD Wengert’s list to the value of the expression at runtime.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Or as the list already stores the expression at W</a:t>
            </a:r>
            <a:r>
              <a:rPr baseline="-25000" lang="en">
                <a:latin typeface="Proxima Nova"/>
                <a:ea typeface="Proxima Nova"/>
                <a:cs typeface="Proxima Nova"/>
                <a:sym typeface="Proxima Nova"/>
              </a:rPr>
              <a:t>i </a:t>
            </a:r>
            <a:r>
              <a:rPr lang="en">
                <a:latin typeface="Proxima Nova"/>
                <a:ea typeface="Proxima Nova"/>
                <a:cs typeface="Proxima Nova"/>
                <a:sym typeface="Proxima Nova"/>
              </a:rPr>
              <a:t>, we might take a running sum and evaluate the list. </a:t>
            </a:r>
            <a:endParaRPr>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9"/>
          <p:cNvSpPr txBox="1"/>
          <p:nvPr>
            <p:ph type="title"/>
          </p:nvPr>
        </p:nvSpPr>
        <p:spPr>
          <a:xfrm>
            <a:off x="311700" y="153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Towards better error computation</a:t>
            </a:r>
            <a:endParaRPr/>
          </a:p>
        </p:txBody>
      </p:sp>
      <p:sp>
        <p:nvSpPr>
          <p:cNvPr id="153" name="Google Shape;153;p19"/>
          <p:cNvSpPr txBox="1"/>
          <p:nvPr/>
        </p:nvSpPr>
        <p:spPr>
          <a:xfrm>
            <a:off x="311700" y="1024950"/>
            <a:ext cx="8520600" cy="6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A very obvious flaw of the elementary approach might be the effect of linearization errors on the final error term.</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This problem is </a:t>
            </a:r>
            <a:r>
              <a:rPr lang="en">
                <a:latin typeface="Proxima Nova"/>
                <a:ea typeface="Proxima Nova"/>
                <a:cs typeface="Proxima Nova"/>
                <a:sym typeface="Proxima Nova"/>
              </a:rPr>
              <a:t>somewhat</a:t>
            </a:r>
            <a:r>
              <a:rPr lang="en">
                <a:latin typeface="Proxima Nova"/>
                <a:ea typeface="Proxima Nova"/>
                <a:cs typeface="Proxima Nova"/>
                <a:sym typeface="Proxima Nova"/>
              </a:rPr>
              <a:t> </a:t>
            </a:r>
            <a:r>
              <a:rPr lang="en">
                <a:latin typeface="Proxima Nova"/>
                <a:ea typeface="Proxima Nova"/>
                <a:cs typeface="Proxima Nova"/>
                <a:sym typeface="Proxima Nova"/>
              </a:rPr>
              <a:t>mitigated</a:t>
            </a:r>
            <a:r>
              <a:rPr lang="en">
                <a:latin typeface="Proxima Nova"/>
                <a:ea typeface="Proxima Nova"/>
                <a:cs typeface="Proxima Nova"/>
                <a:sym typeface="Proxima Nova"/>
              </a:rPr>
              <a:t> in the methods of error estimation discussed hereafter.</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54" name="Google Shape;154;p19"/>
          <p:cNvSpPr txBox="1"/>
          <p:nvPr/>
        </p:nvSpPr>
        <p:spPr>
          <a:xfrm>
            <a:off x="1863900" y="2255850"/>
            <a:ext cx="5416200" cy="63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Existing Software that use this method (in </a:t>
            </a:r>
            <a:r>
              <a:rPr lang="en">
                <a:latin typeface="Proxima Nova"/>
                <a:ea typeface="Proxima Nova"/>
                <a:cs typeface="Proxima Nova"/>
                <a:sym typeface="Proxima Nova"/>
              </a:rPr>
              <a:t>conjunction</a:t>
            </a:r>
            <a:r>
              <a:rPr lang="en">
                <a:latin typeface="Proxima Nova"/>
                <a:ea typeface="Proxima Nova"/>
                <a:cs typeface="Proxima Nova"/>
                <a:sym typeface="Proxima Nova"/>
              </a:rPr>
              <a:t> with others)</a:t>
            </a:r>
            <a:endParaRPr>
              <a:latin typeface="Proxima Nova"/>
              <a:ea typeface="Proxima Nova"/>
              <a:cs typeface="Proxima Nova"/>
              <a:sym typeface="Proxima Nova"/>
            </a:endParaRPr>
          </a:p>
        </p:txBody>
      </p:sp>
      <p:sp>
        <p:nvSpPr>
          <p:cNvPr id="155" name="Google Shape;155;p19"/>
          <p:cNvSpPr txBox="1"/>
          <p:nvPr/>
        </p:nvSpPr>
        <p:spPr>
          <a:xfrm>
            <a:off x="1322575" y="2946450"/>
            <a:ext cx="6478800" cy="63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u="sng">
                <a:solidFill>
                  <a:schemeClr val="dk2"/>
                </a:solidFill>
                <a:hlinkClick r:id="rId3">
                  <a:extLst>
                    <a:ext uri="{A12FA001-AC4F-418D-AE19-62706E023703}">
                      <ahyp:hlinkClr val="tx"/>
                    </a:ext>
                  </a:extLst>
                </a:hlinkClick>
              </a:rPr>
              <a:t>ADAPT: Algorithmic Differentiation for Floating-Point Precision Tuning</a:t>
            </a:r>
            <a:endParaRPr sz="1900">
              <a:solidFill>
                <a:schemeClr val="dk2"/>
              </a:solidFill>
              <a:latin typeface="Proxima Nova"/>
              <a:ea typeface="Proxima Nova"/>
              <a:cs typeface="Proxima Nova"/>
              <a:sym typeface="Proxima Nova"/>
            </a:endParaRPr>
          </a:p>
        </p:txBody>
      </p:sp>
      <p:sp>
        <p:nvSpPr>
          <p:cNvPr id="156" name="Google Shape;156;p19"/>
          <p:cNvSpPr txBox="1"/>
          <p:nvPr/>
        </p:nvSpPr>
        <p:spPr>
          <a:xfrm>
            <a:off x="1184775" y="3789450"/>
            <a:ext cx="6911400" cy="6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dk2"/>
                </a:solidFill>
                <a:latin typeface="Proxima Nova"/>
                <a:ea typeface="Proxima Nova"/>
                <a:cs typeface="Proxima Nova"/>
                <a:sym typeface="Proxima Nova"/>
                <a:hlinkClick r:id="rId4">
                  <a:extLst>
                    <a:ext uri="{A12FA001-AC4F-418D-AE19-62706E023703}">
                      <ahyp:hlinkClr val="tx"/>
                    </a:ext>
                  </a:extLst>
                </a:hlinkClick>
              </a:rPr>
              <a:t>Towards automatic significance analysis for approximate computing</a:t>
            </a:r>
            <a:endParaRPr sz="1800">
              <a:solidFill>
                <a:schemeClr val="dk2"/>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0"/>
          <p:cNvSpPr txBox="1"/>
          <p:nvPr>
            <p:ph type="title"/>
          </p:nvPr>
        </p:nvSpPr>
        <p:spPr>
          <a:xfrm>
            <a:off x="311700" y="210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Interval estimates</a:t>
            </a:r>
            <a:endParaRPr/>
          </a:p>
        </p:txBody>
      </p:sp>
      <p:sp>
        <p:nvSpPr>
          <p:cNvPr id="162" name="Google Shape;162;p20"/>
          <p:cNvSpPr txBox="1"/>
          <p:nvPr/>
        </p:nvSpPr>
        <p:spPr>
          <a:xfrm>
            <a:off x="400550" y="911425"/>
            <a:ext cx="8261100" cy="3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Substitute</a:t>
            </a:r>
            <a:r>
              <a:rPr lang="en">
                <a:latin typeface="Proxima Nova"/>
                <a:ea typeface="Proxima Nova"/>
                <a:cs typeface="Proxima Nova"/>
                <a:sym typeface="Proxima Nova"/>
              </a:rPr>
              <a:t> each basic operation with an operation which takes in an interval </a:t>
            </a:r>
            <a:r>
              <a:rPr lang="en">
                <a:latin typeface="Courier New"/>
                <a:ea typeface="Courier New"/>
                <a:cs typeface="Courier New"/>
                <a:sym typeface="Courier New"/>
              </a:rPr>
              <a:t>[x</a:t>
            </a:r>
            <a:r>
              <a:rPr baseline="30000" lang="en">
                <a:latin typeface="Courier New"/>
                <a:ea typeface="Courier New"/>
                <a:cs typeface="Courier New"/>
                <a:sym typeface="Courier New"/>
              </a:rPr>
              <a:t>l</a:t>
            </a:r>
            <a:r>
              <a:rPr lang="en">
                <a:latin typeface="Courier New"/>
                <a:ea typeface="Courier New"/>
                <a:cs typeface="Courier New"/>
                <a:sym typeface="Courier New"/>
              </a:rPr>
              <a:t>,x</a:t>
            </a:r>
            <a:r>
              <a:rPr baseline="30000" lang="en">
                <a:latin typeface="Courier New"/>
                <a:ea typeface="Courier New"/>
                <a:cs typeface="Courier New"/>
                <a:sym typeface="Courier New"/>
              </a:rPr>
              <a:t>u</a:t>
            </a:r>
            <a:r>
              <a:rPr lang="en">
                <a:latin typeface="Courier New"/>
                <a:ea typeface="Courier New"/>
                <a:cs typeface="Courier New"/>
                <a:sym typeface="Courier New"/>
              </a:rPr>
              <a:t>]</a:t>
            </a:r>
            <a:r>
              <a:rPr lang="en">
                <a:latin typeface="Calibri"/>
                <a:ea typeface="Calibri"/>
                <a:cs typeface="Calibri"/>
                <a:sym typeface="Calibri"/>
              </a:rPr>
              <a:t>, and produces the narrowest possible interval that contains the result of the corresponding interval operation with the same arguments.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163" name="Google Shape;163;p20"/>
          <p:cNvSpPr txBox="1"/>
          <p:nvPr/>
        </p:nvSpPr>
        <p:spPr>
          <a:xfrm>
            <a:off x="400550" y="1949475"/>
            <a:ext cx="7844700" cy="2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As an example,</a:t>
            </a:r>
            <a:endParaRPr>
              <a:latin typeface="Proxima Nova"/>
              <a:ea typeface="Proxima Nova"/>
              <a:cs typeface="Proxima Nova"/>
              <a:sym typeface="Proxima Nova"/>
            </a:endParaRPr>
          </a:p>
        </p:txBody>
      </p:sp>
      <p:sp>
        <p:nvSpPr>
          <p:cNvPr id="164" name="Google Shape;164;p20"/>
          <p:cNvSpPr txBox="1"/>
          <p:nvPr/>
        </p:nvSpPr>
        <p:spPr>
          <a:xfrm>
            <a:off x="2434400" y="2395575"/>
            <a:ext cx="4169700" cy="2512800"/>
          </a:xfrm>
          <a:prstGeom prst="rect">
            <a:avLst/>
          </a:prstGeom>
          <a:solidFill>
            <a:srgbClr val="33333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FCC28C"/>
                </a:solidFill>
                <a:highlight>
                  <a:srgbClr val="333333"/>
                </a:highlight>
                <a:latin typeface="Consolas"/>
                <a:ea typeface="Consolas"/>
                <a:cs typeface="Consolas"/>
                <a:sym typeface="Consolas"/>
              </a:rPr>
              <a:t>float</a:t>
            </a:r>
            <a:r>
              <a:rPr lang="en" sz="1100">
                <a:solidFill>
                  <a:srgbClr val="FFFFFF"/>
                </a:solidFill>
                <a:highlight>
                  <a:srgbClr val="333333"/>
                </a:highlight>
                <a:latin typeface="Consolas"/>
                <a:ea typeface="Consolas"/>
                <a:cs typeface="Consolas"/>
                <a:sym typeface="Consolas"/>
              </a:rPr>
              <a:t> </a:t>
            </a:r>
            <a:r>
              <a:rPr lang="en" sz="1100">
                <a:solidFill>
                  <a:srgbClr val="FFFFAA"/>
                </a:solidFill>
                <a:highlight>
                  <a:srgbClr val="333333"/>
                </a:highlight>
                <a:latin typeface="Consolas"/>
                <a:ea typeface="Consolas"/>
                <a:cs typeface="Consolas"/>
                <a:sym typeface="Consolas"/>
              </a:rPr>
              <a:t>sine</a:t>
            </a:r>
            <a:r>
              <a:rPr lang="en" sz="1100">
                <a:solidFill>
                  <a:srgbClr val="FFFFFF"/>
                </a:solidFill>
                <a:highlight>
                  <a:srgbClr val="333333"/>
                </a:highlight>
                <a:latin typeface="Consolas"/>
                <a:ea typeface="Consolas"/>
                <a:cs typeface="Consolas"/>
                <a:sym typeface="Consolas"/>
              </a:rPr>
              <a:t>(</a:t>
            </a:r>
            <a:r>
              <a:rPr lang="en" sz="1100">
                <a:solidFill>
                  <a:srgbClr val="FCC28C"/>
                </a:solidFill>
                <a:highlight>
                  <a:srgbClr val="333333"/>
                </a:highlight>
                <a:latin typeface="Consolas"/>
                <a:ea typeface="Consolas"/>
                <a:cs typeface="Consolas"/>
                <a:sym typeface="Consolas"/>
              </a:rPr>
              <a:t>float</a:t>
            </a:r>
            <a:r>
              <a:rPr lang="en" sz="1100">
                <a:solidFill>
                  <a:srgbClr val="FFFFFF"/>
                </a:solidFill>
                <a:highlight>
                  <a:srgbClr val="333333"/>
                </a:highlight>
                <a:latin typeface="Consolas"/>
                <a:ea typeface="Consolas"/>
                <a:cs typeface="Consolas"/>
                <a:sym typeface="Consolas"/>
              </a:rPr>
              <a:t> x, </a:t>
            </a:r>
            <a:r>
              <a:rPr lang="en" sz="1100">
                <a:solidFill>
                  <a:srgbClr val="FCC28C"/>
                </a:solidFill>
                <a:highlight>
                  <a:srgbClr val="333333"/>
                </a:highlight>
                <a:latin typeface="Consolas"/>
                <a:ea typeface="Consolas"/>
                <a:cs typeface="Consolas"/>
                <a:sym typeface="Consolas"/>
              </a:rPr>
              <a:t>int</a:t>
            </a:r>
            <a:r>
              <a:rPr lang="en" sz="1100">
                <a:solidFill>
                  <a:srgbClr val="FFFFFF"/>
                </a:solidFill>
                <a:highlight>
                  <a:srgbClr val="333333"/>
                </a:highlight>
                <a:latin typeface="Consolas"/>
                <a:ea typeface="Consolas"/>
                <a:cs typeface="Consolas"/>
                <a:sym typeface="Consolas"/>
              </a:rPr>
              <a:t> n){</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float</a:t>
            </a:r>
            <a:r>
              <a:rPr lang="en" sz="1100">
                <a:solidFill>
                  <a:srgbClr val="FFFFFF"/>
                </a:solidFill>
                <a:highlight>
                  <a:srgbClr val="333333"/>
                </a:highlight>
                <a:latin typeface="Consolas"/>
                <a:ea typeface="Consolas"/>
                <a:cs typeface="Consolas"/>
                <a:sym typeface="Consolas"/>
              </a:rPr>
              <a:t> denom, sinx, x1 = x;</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for</a:t>
            </a:r>
            <a:r>
              <a:rPr lang="en" sz="1100">
                <a:solidFill>
                  <a:srgbClr val="FFFFFF"/>
                </a:solidFill>
                <a:highlight>
                  <a:srgbClr val="333333"/>
                </a:highlight>
                <a:latin typeface="Consolas"/>
                <a:ea typeface="Consolas"/>
                <a:cs typeface="Consolas"/>
                <a:sym typeface="Consolas"/>
              </a:rPr>
              <a:t>(</a:t>
            </a:r>
            <a:r>
              <a:rPr lang="en" sz="1100">
                <a:solidFill>
                  <a:srgbClr val="FCC28C"/>
                </a:solidFill>
                <a:highlight>
                  <a:srgbClr val="333333"/>
                </a:highlight>
                <a:latin typeface="Consolas"/>
                <a:ea typeface="Consolas"/>
                <a:cs typeface="Consolas"/>
                <a:sym typeface="Consolas"/>
              </a:rPr>
              <a:t>int</a:t>
            </a:r>
            <a:r>
              <a:rPr lang="en" sz="1100">
                <a:solidFill>
                  <a:srgbClr val="FFFFFF"/>
                </a:solidFill>
                <a:highlight>
                  <a:srgbClr val="333333"/>
                </a:highlight>
                <a:latin typeface="Consolas"/>
                <a:ea typeface="Consolas"/>
                <a:cs typeface="Consolas"/>
                <a:sym typeface="Consolas"/>
              </a:rPr>
              <a:t> i = </a:t>
            </a:r>
            <a:r>
              <a:rPr lang="en" sz="1100">
                <a:solidFill>
                  <a:srgbClr val="D36363"/>
                </a:solidFill>
                <a:highlight>
                  <a:srgbClr val="333333"/>
                </a:highlight>
                <a:latin typeface="Consolas"/>
                <a:ea typeface="Consolas"/>
                <a:cs typeface="Consolas"/>
                <a:sym typeface="Consolas"/>
              </a:rPr>
              <a:t>1</a:t>
            </a:r>
            <a:r>
              <a:rPr lang="en" sz="1100">
                <a:solidFill>
                  <a:srgbClr val="FFFFFF"/>
                </a:solidFill>
                <a:highlight>
                  <a:srgbClr val="333333"/>
                </a:highlight>
                <a:latin typeface="Consolas"/>
                <a:ea typeface="Consolas"/>
                <a:cs typeface="Consolas"/>
                <a:sym typeface="Consolas"/>
              </a:rPr>
              <a:t>; i&lt;=n; i++){</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denom = </a:t>
            </a:r>
            <a:r>
              <a:rPr lang="en" sz="1100">
                <a:solidFill>
                  <a:srgbClr val="D36363"/>
                </a:solidFill>
                <a:highlight>
                  <a:srgbClr val="333333"/>
                </a:highlight>
                <a:latin typeface="Consolas"/>
                <a:ea typeface="Consolas"/>
                <a:cs typeface="Consolas"/>
                <a:sym typeface="Consolas"/>
              </a:rPr>
              <a:t>4</a:t>
            </a:r>
            <a:r>
              <a:rPr lang="en" sz="1100">
                <a:solidFill>
                  <a:srgbClr val="FFFFFF"/>
                </a:solidFill>
                <a:highlight>
                  <a:srgbClr val="333333"/>
                </a:highlight>
                <a:latin typeface="Consolas"/>
                <a:ea typeface="Consolas"/>
                <a:cs typeface="Consolas"/>
                <a:sym typeface="Consolas"/>
              </a:rPr>
              <a:t> * i * i + </a:t>
            </a:r>
            <a:r>
              <a:rPr lang="en" sz="1100">
                <a:solidFill>
                  <a:srgbClr val="D36363"/>
                </a:solidFill>
                <a:highlight>
                  <a:srgbClr val="333333"/>
                </a:highlight>
                <a:latin typeface="Consolas"/>
                <a:ea typeface="Consolas"/>
                <a:cs typeface="Consolas"/>
                <a:sym typeface="Consolas"/>
              </a:rPr>
              <a:t>2</a:t>
            </a:r>
            <a:r>
              <a:rPr lang="en" sz="1100">
                <a:solidFill>
                  <a:srgbClr val="FFFFFF"/>
                </a:solidFill>
                <a:highlight>
                  <a:srgbClr val="333333"/>
                </a:highlight>
                <a:latin typeface="Consolas"/>
                <a:ea typeface="Consolas"/>
                <a:cs typeface="Consolas"/>
                <a:sym typeface="Consolas"/>
              </a:rPr>
              <a:t> * i; </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x1 = -x1 * n * n / denom; </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sinx = sinx + x1;</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 </a:t>
            </a:r>
            <a:br>
              <a:rPr lang="en" sz="1100">
                <a:solidFill>
                  <a:srgbClr val="FFFFFF"/>
                </a:solidFill>
                <a:highlight>
                  <a:srgbClr val="333333"/>
                </a:highlight>
                <a:latin typeface="Consolas"/>
                <a:ea typeface="Consolas"/>
                <a:cs typeface="Consolas"/>
                <a:sym typeface="Consolas"/>
              </a:rPr>
            </a:b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return</a:t>
            </a:r>
            <a:r>
              <a:rPr lang="en" sz="1100">
                <a:solidFill>
                  <a:srgbClr val="FFFFFF"/>
                </a:solidFill>
                <a:highlight>
                  <a:srgbClr val="333333"/>
                </a:highlight>
                <a:latin typeface="Consolas"/>
                <a:ea typeface="Consolas"/>
                <a:cs typeface="Consolas"/>
                <a:sym typeface="Consolas"/>
              </a:rPr>
              <a:t> sinx;</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a:t>
            </a:r>
            <a:endParaRPr sz="11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1"/>
          <p:cNvSpPr txBox="1"/>
          <p:nvPr>
            <p:ph type="title"/>
          </p:nvPr>
        </p:nvSpPr>
        <p:spPr>
          <a:xfrm>
            <a:off x="311700" y="210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Interval estimates</a:t>
            </a:r>
            <a:endParaRPr/>
          </a:p>
        </p:txBody>
      </p:sp>
      <p:sp>
        <p:nvSpPr>
          <p:cNvPr id="170" name="Google Shape;170;p21"/>
          <p:cNvSpPr txBox="1"/>
          <p:nvPr/>
        </p:nvSpPr>
        <p:spPr>
          <a:xfrm>
            <a:off x="383350" y="885625"/>
            <a:ext cx="8261100" cy="3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171" name="Google Shape;171;p21"/>
          <p:cNvSpPr txBox="1"/>
          <p:nvPr/>
        </p:nvSpPr>
        <p:spPr>
          <a:xfrm>
            <a:off x="39325" y="1099900"/>
            <a:ext cx="4680300" cy="3996300"/>
          </a:xfrm>
          <a:prstGeom prst="rect">
            <a:avLst/>
          </a:prstGeom>
          <a:solidFill>
            <a:srgbClr val="333333"/>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solidFill>
                  <a:srgbClr val="FCC28C"/>
                </a:solidFill>
                <a:highlight>
                  <a:srgbClr val="333333"/>
                </a:highlight>
                <a:latin typeface="Consolas"/>
                <a:ea typeface="Consolas"/>
                <a:cs typeface="Consolas"/>
                <a:sym typeface="Consolas"/>
              </a:rPr>
              <a:t>template</a:t>
            </a:r>
            <a:r>
              <a:rPr lang="en" sz="800">
                <a:solidFill>
                  <a:srgbClr val="FFFFFF"/>
                </a:solidFill>
                <a:highlight>
                  <a:srgbClr val="333333"/>
                </a:highlight>
                <a:latin typeface="Consolas"/>
                <a:ea typeface="Consolas"/>
                <a:cs typeface="Consolas"/>
                <a:sym typeface="Consolas"/>
              </a:rPr>
              <a:t>&lt;</a:t>
            </a:r>
            <a:r>
              <a:rPr lang="en" sz="800">
                <a:solidFill>
                  <a:srgbClr val="FCC28C"/>
                </a:solidFill>
                <a:highlight>
                  <a:srgbClr val="333333"/>
                </a:highlight>
                <a:latin typeface="Consolas"/>
                <a:ea typeface="Consolas"/>
                <a:cs typeface="Consolas"/>
                <a:sym typeface="Consolas"/>
              </a:rPr>
              <a:t>float</a:t>
            </a:r>
            <a:r>
              <a:rPr lang="en" sz="800">
                <a:solidFill>
                  <a:srgbClr val="FFFFFF"/>
                </a:solidFill>
                <a:highlight>
                  <a:srgbClr val="333333"/>
                </a:highlight>
                <a:latin typeface="Consolas"/>
                <a:ea typeface="Consolas"/>
                <a:cs typeface="Consolas"/>
                <a:sym typeface="Consolas"/>
              </a:rPr>
              <a:t> RL, </a:t>
            </a:r>
            <a:r>
              <a:rPr lang="en" sz="800">
                <a:solidFill>
                  <a:srgbClr val="FCC28C"/>
                </a:solidFill>
                <a:highlight>
                  <a:srgbClr val="333333"/>
                </a:highlight>
                <a:latin typeface="Consolas"/>
                <a:ea typeface="Consolas"/>
                <a:cs typeface="Consolas"/>
                <a:sym typeface="Consolas"/>
              </a:rPr>
              <a:t>float</a:t>
            </a:r>
            <a:r>
              <a:rPr lang="en" sz="800">
                <a:solidFill>
                  <a:srgbClr val="FFFFFF"/>
                </a:solidFill>
                <a:highlight>
                  <a:srgbClr val="333333"/>
                </a:highlight>
                <a:latin typeface="Consolas"/>
                <a:ea typeface="Consolas"/>
                <a:cs typeface="Consolas"/>
                <a:sym typeface="Consolas"/>
              </a:rPr>
              <a:t> RU&gt;</a:t>
            </a:r>
            <a:br>
              <a:rPr lang="en" sz="800">
                <a:solidFill>
                  <a:srgbClr val="FFFFFF"/>
                </a:solidFill>
                <a:highlight>
                  <a:srgbClr val="333333"/>
                </a:highlight>
                <a:latin typeface="Consolas"/>
                <a:ea typeface="Consolas"/>
                <a:cs typeface="Consolas"/>
                <a:sym typeface="Consolas"/>
              </a:rPr>
            </a:br>
            <a:r>
              <a:rPr lang="en" sz="800">
                <a:solidFill>
                  <a:srgbClr val="FCC28C"/>
                </a:solidFill>
                <a:highlight>
                  <a:srgbClr val="333333"/>
                </a:highlight>
                <a:latin typeface="Consolas"/>
                <a:ea typeface="Consolas"/>
                <a:cs typeface="Consolas"/>
                <a:sym typeface="Consolas"/>
              </a:rPr>
              <a:t>float</a:t>
            </a:r>
            <a:r>
              <a:rPr lang="en" sz="800">
                <a:solidFill>
                  <a:srgbClr val="FFFFFF"/>
                </a:solidFill>
                <a:highlight>
                  <a:srgbClr val="333333"/>
                </a:highlight>
                <a:latin typeface="Consolas"/>
                <a:ea typeface="Consolas"/>
                <a:cs typeface="Consolas"/>
                <a:sym typeface="Consolas"/>
              </a:rPr>
              <a:t> </a:t>
            </a:r>
            <a:r>
              <a:rPr lang="en" sz="800">
                <a:solidFill>
                  <a:srgbClr val="FFFFAA"/>
                </a:solidFill>
                <a:highlight>
                  <a:srgbClr val="333333"/>
                </a:highlight>
                <a:latin typeface="Consolas"/>
                <a:ea typeface="Consolas"/>
                <a:cs typeface="Consolas"/>
                <a:sym typeface="Consolas"/>
              </a:rPr>
              <a:t>sine_w_err</a:t>
            </a:r>
            <a:r>
              <a:rPr lang="en" sz="800">
                <a:solidFill>
                  <a:srgbClr val="FFFFFF"/>
                </a:solidFill>
                <a:highlight>
                  <a:srgbClr val="333333"/>
                </a:highlight>
                <a:latin typeface="Consolas"/>
                <a:ea typeface="Consolas"/>
                <a:cs typeface="Consolas"/>
                <a:sym typeface="Consolas"/>
              </a:rPr>
              <a:t>(inv_float x, </a:t>
            </a:r>
            <a:r>
              <a:rPr lang="en" sz="800">
                <a:solidFill>
                  <a:srgbClr val="FCC28C"/>
                </a:solidFill>
                <a:highlight>
                  <a:srgbClr val="333333"/>
                </a:highlight>
                <a:latin typeface="Consolas"/>
                <a:ea typeface="Consolas"/>
                <a:cs typeface="Consolas"/>
                <a:sym typeface="Consolas"/>
              </a:rPr>
              <a:t>int</a:t>
            </a:r>
            <a:r>
              <a:rPr lang="en" sz="800">
                <a:solidFill>
                  <a:srgbClr val="FFFFFF"/>
                </a:solidFill>
                <a:highlight>
                  <a:srgbClr val="333333"/>
                </a:highlight>
                <a:latin typeface="Consolas"/>
                <a:ea typeface="Consolas"/>
                <a:cs typeface="Consolas"/>
                <a:sym typeface="Consolas"/>
              </a:rPr>
              <a:t> n){</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inv_float denom, sinx, x1(x);</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for</a:t>
            </a:r>
            <a:r>
              <a:rPr lang="en" sz="800">
                <a:solidFill>
                  <a:srgbClr val="FFFFFF"/>
                </a:solidFill>
                <a:highlight>
                  <a:srgbClr val="333333"/>
                </a:highlight>
                <a:latin typeface="Consolas"/>
                <a:ea typeface="Consolas"/>
                <a:cs typeface="Consolas"/>
                <a:sym typeface="Consolas"/>
              </a:rPr>
              <a:t>(</a:t>
            </a:r>
            <a:r>
              <a:rPr lang="en" sz="800">
                <a:solidFill>
                  <a:srgbClr val="FCC28C"/>
                </a:solidFill>
                <a:highlight>
                  <a:srgbClr val="333333"/>
                </a:highlight>
                <a:latin typeface="Consolas"/>
                <a:ea typeface="Consolas"/>
                <a:cs typeface="Consolas"/>
                <a:sym typeface="Consolas"/>
              </a:rPr>
              <a:t>int</a:t>
            </a:r>
            <a:r>
              <a:rPr lang="en" sz="800">
                <a:solidFill>
                  <a:srgbClr val="FFFFFF"/>
                </a:solidFill>
                <a:highlight>
                  <a:srgbClr val="333333"/>
                </a:highlight>
                <a:latin typeface="Consolas"/>
                <a:ea typeface="Consolas"/>
                <a:cs typeface="Consolas"/>
                <a:sym typeface="Consolas"/>
              </a:rPr>
              <a:t> i = </a:t>
            </a:r>
            <a:r>
              <a:rPr lang="en" sz="800">
                <a:solidFill>
                  <a:srgbClr val="D36363"/>
                </a:solidFill>
                <a:highlight>
                  <a:srgbClr val="333333"/>
                </a:highlight>
                <a:latin typeface="Consolas"/>
                <a:ea typeface="Consolas"/>
                <a:cs typeface="Consolas"/>
                <a:sym typeface="Consolas"/>
              </a:rPr>
              <a:t>1</a:t>
            </a:r>
            <a:r>
              <a:rPr lang="en" sz="800">
                <a:solidFill>
                  <a:srgbClr val="FFFFFF"/>
                </a:solidFill>
                <a:highlight>
                  <a:srgbClr val="333333"/>
                </a:highlight>
                <a:latin typeface="Consolas"/>
                <a:ea typeface="Consolas"/>
                <a:cs typeface="Consolas"/>
                <a:sym typeface="Consolas"/>
              </a:rPr>
              <a:t>; i&lt;=n; i++){</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int</a:t>
            </a:r>
            <a:r>
              <a:rPr lang="en" sz="800">
                <a:solidFill>
                  <a:srgbClr val="FFFFFF"/>
                </a:solidFill>
                <a:highlight>
                  <a:srgbClr val="333333"/>
                </a:highlight>
                <a:latin typeface="Consolas"/>
                <a:ea typeface="Consolas"/>
                <a:cs typeface="Consolas"/>
                <a:sym typeface="Consolas"/>
              </a:rPr>
              <a:t> _i0 = </a:t>
            </a:r>
            <a:r>
              <a:rPr lang="en" sz="800">
                <a:solidFill>
                  <a:srgbClr val="D36363"/>
                </a:solidFill>
                <a:highlight>
                  <a:srgbClr val="333333"/>
                </a:highlight>
                <a:latin typeface="Consolas"/>
                <a:ea typeface="Consolas"/>
                <a:cs typeface="Consolas"/>
                <a:sym typeface="Consolas"/>
              </a:rPr>
              <a:t>2</a:t>
            </a:r>
            <a:r>
              <a:rPr lang="en" sz="800">
                <a:solidFill>
                  <a:srgbClr val="FFFFFF"/>
                </a:solidFill>
                <a:highlight>
                  <a:srgbClr val="333333"/>
                </a:highlight>
                <a:latin typeface="Consolas"/>
                <a:ea typeface="Consolas"/>
                <a:cs typeface="Consolas"/>
                <a:sym typeface="Consolas"/>
              </a:rPr>
              <a:t> * i + </a:t>
            </a:r>
            <a:r>
              <a:rPr lang="en" sz="800">
                <a:solidFill>
                  <a:srgbClr val="D36363"/>
                </a:solidFill>
                <a:highlight>
                  <a:srgbClr val="333333"/>
                </a:highlight>
                <a:latin typeface="Consolas"/>
                <a:ea typeface="Consolas"/>
                <a:cs typeface="Consolas"/>
                <a:sym typeface="Consolas"/>
              </a:rPr>
              <a:t>4</a:t>
            </a:r>
            <a:r>
              <a:rPr lang="en" sz="800">
                <a:solidFill>
                  <a:srgbClr val="FFFFFF"/>
                </a:solidFill>
                <a:highlight>
                  <a:srgbClr val="333333"/>
                </a:highlight>
                <a:latin typeface="Consolas"/>
                <a:ea typeface="Consolas"/>
                <a:cs typeface="Consolas"/>
                <a:sym typeface="Consolas"/>
              </a:rPr>
              <a:t> * i * i;</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888888"/>
                </a:solidFill>
                <a:highlight>
                  <a:srgbClr val="333333"/>
                </a:highlight>
                <a:latin typeface="Consolas"/>
                <a:ea typeface="Consolas"/>
                <a:cs typeface="Consolas"/>
                <a:sym typeface="Consolas"/>
              </a:rPr>
              <a:t>// implicit cast to denom, default error value assigned to </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888888"/>
                </a:solidFill>
                <a:highlight>
                  <a:srgbClr val="333333"/>
                </a:highlight>
                <a:latin typeface="Consolas"/>
                <a:ea typeface="Consolas"/>
                <a:cs typeface="Consolas"/>
                <a:sym typeface="Consolas"/>
              </a:rPr>
              <a:t>// denom.rl, denom.ru  </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denom = _i0; </a:t>
            </a:r>
            <a:br>
              <a:rPr lang="en" sz="800">
                <a:solidFill>
                  <a:srgbClr val="FFFFFF"/>
                </a:solidFill>
                <a:highlight>
                  <a:srgbClr val="333333"/>
                </a:highlight>
                <a:latin typeface="Consolas"/>
                <a:ea typeface="Consolas"/>
                <a:cs typeface="Consolas"/>
                <a:sym typeface="Consolas"/>
              </a:rPr>
            </a:b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int</a:t>
            </a:r>
            <a:r>
              <a:rPr lang="en" sz="800">
                <a:solidFill>
                  <a:srgbClr val="FFFFFF"/>
                </a:solidFill>
                <a:highlight>
                  <a:srgbClr val="333333"/>
                </a:highlight>
                <a:latin typeface="Consolas"/>
                <a:ea typeface="Consolas"/>
                <a:cs typeface="Consolas"/>
                <a:sym typeface="Consolas"/>
              </a:rPr>
              <a:t> _i1 = n * n;</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888888"/>
                </a:solidFill>
                <a:highlight>
                  <a:srgbClr val="333333"/>
                </a:highlight>
                <a:latin typeface="Consolas"/>
                <a:ea typeface="Consolas"/>
                <a:cs typeface="Consolas"/>
                <a:sym typeface="Consolas"/>
              </a:rPr>
              <a:t>// following the IA operation rule,</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888888"/>
                </a:solidFill>
                <a:highlight>
                  <a:srgbClr val="333333"/>
                </a:highlight>
                <a:latin typeface="Consolas"/>
                <a:ea typeface="Consolas"/>
                <a:cs typeface="Consolas"/>
                <a:sym typeface="Consolas"/>
              </a:rPr>
              <a:t>// S = {x1.rl * _i1.r1, x1.r1 * _i1.ru, x1.ru * _i1.r1, x1.ru * _i1.rl}</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888888"/>
                </a:solidFill>
                <a:highlight>
                  <a:srgbClr val="333333"/>
                </a:highlight>
                <a:latin typeface="Consolas"/>
                <a:ea typeface="Consolas"/>
                <a:cs typeface="Consolas"/>
                <a:sym typeface="Consolas"/>
              </a:rPr>
              <a:t>//                  _i2.range := {min(S), max(S)} </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inv_float _i2 = -x1 * _i1 </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888888"/>
                </a:solidFill>
                <a:highlight>
                  <a:srgbClr val="333333"/>
                </a:highlight>
                <a:latin typeface="Consolas"/>
                <a:ea typeface="Consolas"/>
                <a:cs typeface="Consolas"/>
                <a:sym typeface="Consolas"/>
              </a:rPr>
              <a:t>// Similar to above, except here this operation is seen as</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888888"/>
                </a:solidFill>
                <a:highlight>
                  <a:srgbClr val="333333"/>
                </a:highlight>
                <a:latin typeface="Consolas"/>
                <a:ea typeface="Consolas"/>
                <a:cs typeface="Consolas"/>
                <a:sym typeface="Consolas"/>
              </a:rPr>
              <a:t>//                  _i2.range * 1/denom.range</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888888"/>
                </a:solidFill>
                <a:highlight>
                  <a:srgbClr val="333333"/>
                </a:highlight>
                <a:latin typeface="Consolas"/>
                <a:ea typeface="Consolas"/>
                <a:cs typeface="Consolas"/>
                <a:sym typeface="Consolas"/>
              </a:rPr>
              <a:t>// And implicitly,</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888888"/>
                </a:solidFill>
                <a:highlight>
                  <a:srgbClr val="333333"/>
                </a:highlight>
                <a:latin typeface="Consolas"/>
                <a:ea typeface="Consolas"/>
                <a:cs typeface="Consolas"/>
                <a:sym typeface="Consolas"/>
              </a:rPr>
              <a:t>//                  denom.range := {1/denom.ru, 1/denom.rl}</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888888"/>
                </a:solidFill>
                <a:highlight>
                  <a:srgbClr val="333333"/>
                </a:highlight>
                <a:latin typeface="Consolas"/>
                <a:ea typeface="Consolas"/>
                <a:cs typeface="Consolas"/>
                <a:sym typeface="Consolas"/>
              </a:rPr>
              <a:t>// then calculation similar to the above are performed   </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FFFFFF"/>
                </a:solidFill>
                <a:highlight>
                  <a:srgbClr val="333333"/>
                </a:highlight>
                <a:latin typeface="Consolas"/>
                <a:ea typeface="Consolas"/>
                <a:cs typeface="Consolas"/>
                <a:sym typeface="Consolas"/>
              </a:rPr>
              <a:t>inv_float _i3 = _i2 / denom;</a:t>
            </a:r>
            <a:endParaRPr sz="1600">
              <a:latin typeface="Proxima Nova"/>
              <a:ea typeface="Proxima Nova"/>
              <a:cs typeface="Proxima Nova"/>
              <a:sym typeface="Proxima Nova"/>
            </a:endParaRPr>
          </a:p>
        </p:txBody>
      </p:sp>
      <p:sp>
        <p:nvSpPr>
          <p:cNvPr id="172" name="Google Shape;172;p21"/>
          <p:cNvSpPr txBox="1"/>
          <p:nvPr/>
        </p:nvSpPr>
        <p:spPr>
          <a:xfrm>
            <a:off x="4719525" y="1099900"/>
            <a:ext cx="4389600" cy="3996300"/>
          </a:xfrm>
          <a:prstGeom prst="rect">
            <a:avLst/>
          </a:prstGeom>
          <a:solidFill>
            <a:srgbClr val="333333"/>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888888"/>
                </a:solidFill>
                <a:highlight>
                  <a:srgbClr val="333333"/>
                </a:highlight>
                <a:latin typeface="Consolas"/>
                <a:ea typeface="Consolas"/>
                <a:cs typeface="Consolas"/>
                <a:sym typeface="Consolas"/>
              </a:rPr>
              <a:t>// x1.range := _i2.range on reassignment</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x1 = _i2; </a:t>
            </a:r>
            <a:br>
              <a:rPr lang="en" sz="800">
                <a:solidFill>
                  <a:srgbClr val="FFFFFF"/>
                </a:solidFill>
                <a:highlight>
                  <a:srgbClr val="333333"/>
                </a:highlight>
                <a:latin typeface="Consolas"/>
                <a:ea typeface="Consolas"/>
                <a:cs typeface="Consolas"/>
                <a:sym typeface="Consolas"/>
              </a:rPr>
            </a:b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888888"/>
                </a:solidFill>
                <a:highlight>
                  <a:srgbClr val="333333"/>
                </a:highlight>
                <a:latin typeface="Consolas"/>
                <a:ea typeface="Consolas"/>
                <a:cs typeface="Consolas"/>
                <a:sym typeface="Consolas"/>
              </a:rPr>
              <a:t>// For addition, </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888888"/>
                </a:solidFill>
                <a:highlight>
                  <a:srgbClr val="333333"/>
                </a:highlight>
                <a:latin typeface="Consolas"/>
                <a:ea typeface="Consolas"/>
                <a:cs typeface="Consolas"/>
                <a:sym typeface="Consolas"/>
              </a:rPr>
              <a:t>//         _i4.range := {sinx.ru + x1.ru, sinx.rl + x1.rl}</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inv_float _i4 = sinx + x1</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sinx = _i4;</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 </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888888"/>
                </a:solidFill>
                <a:highlight>
                  <a:srgbClr val="333333"/>
                </a:highlight>
                <a:latin typeface="Consolas"/>
                <a:ea typeface="Consolas"/>
                <a:cs typeface="Consolas"/>
                <a:sym typeface="Consolas"/>
              </a:rPr>
              <a:t>// Assign return variable's error range</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RU = sinx.ru;</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RL = sinx.rl;</a:t>
            </a:r>
            <a:br>
              <a:rPr lang="en" sz="800">
                <a:solidFill>
                  <a:srgbClr val="FFFFFF"/>
                </a:solidFill>
                <a:highlight>
                  <a:srgbClr val="333333"/>
                </a:highlight>
                <a:latin typeface="Consolas"/>
                <a:ea typeface="Consolas"/>
                <a:cs typeface="Consolas"/>
                <a:sym typeface="Consolas"/>
              </a:rPr>
            </a:b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888888"/>
                </a:solidFill>
                <a:highlight>
                  <a:srgbClr val="333333"/>
                </a:highlight>
                <a:latin typeface="Consolas"/>
                <a:ea typeface="Consolas"/>
                <a:cs typeface="Consolas"/>
                <a:sym typeface="Consolas"/>
              </a:rPr>
              <a:t>// Return scalar value</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return</a:t>
            </a:r>
            <a:r>
              <a:rPr lang="en" sz="800">
                <a:solidFill>
                  <a:srgbClr val="FFFFFF"/>
                </a:solidFill>
                <a:highlight>
                  <a:srgbClr val="333333"/>
                </a:highlight>
                <a:latin typeface="Consolas"/>
                <a:ea typeface="Consolas"/>
                <a:cs typeface="Consolas"/>
                <a:sym typeface="Consolas"/>
              </a:rPr>
              <a:t> sinx.val;</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a:t>
            </a:r>
            <a:endParaRPr sz="8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73" name="Google Shape;173;p21"/>
          <p:cNvSpPr txBox="1"/>
          <p:nvPr/>
        </p:nvSpPr>
        <p:spPr>
          <a:xfrm>
            <a:off x="5143575" y="3856175"/>
            <a:ext cx="3541500" cy="8244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Here, </a:t>
            </a:r>
            <a:r>
              <a:rPr lang="en">
                <a:latin typeface="Courier New"/>
                <a:ea typeface="Courier New"/>
                <a:cs typeface="Courier New"/>
                <a:sym typeface="Courier New"/>
              </a:rPr>
              <a:t>[RL, RU]</a:t>
            </a:r>
            <a:r>
              <a:rPr lang="en">
                <a:latin typeface="Calibri"/>
                <a:ea typeface="Calibri"/>
                <a:cs typeface="Calibri"/>
                <a:sym typeface="Calibri"/>
              </a:rPr>
              <a:t> becomes the interval ( say   </a:t>
            </a:r>
            <a:endParaRPr>
              <a:latin typeface="Calibri"/>
              <a:ea typeface="Calibri"/>
              <a:cs typeface="Calibri"/>
              <a:sym typeface="Calibri"/>
            </a:endParaRPr>
          </a:p>
          <a:p>
            <a:pPr indent="0" lvl="0" marL="0" rtl="0" algn="ctr">
              <a:spcBef>
                <a:spcPts val="0"/>
              </a:spcBef>
              <a:spcAft>
                <a:spcPts val="0"/>
              </a:spcAft>
              <a:buNone/>
            </a:pPr>
            <a:r>
              <a:rPr lang="en">
                <a:latin typeface="Calibri"/>
                <a:ea typeface="Calibri"/>
                <a:cs typeface="Calibri"/>
                <a:sym typeface="Calibri"/>
              </a:rPr>
              <a:t>) now contains both               a           </a:t>
            </a:r>
            <a:endParaRPr>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p:txBody>
      </p:sp>
      <p:pic>
        <p:nvPicPr>
          <p:cNvPr id="174" name="Google Shape;174;p21"/>
          <p:cNvPicPr preferRelativeResize="0"/>
          <p:nvPr/>
        </p:nvPicPr>
        <p:blipFill>
          <a:blip r:embed="rId3">
            <a:alphaModFix/>
          </a:blip>
          <a:stretch>
            <a:fillRect/>
          </a:stretch>
        </p:blipFill>
        <p:spPr>
          <a:xfrm>
            <a:off x="5565103" y="4191650"/>
            <a:ext cx="129225" cy="153450"/>
          </a:xfrm>
          <a:prstGeom prst="rect">
            <a:avLst/>
          </a:prstGeom>
          <a:noFill/>
          <a:ln>
            <a:noFill/>
          </a:ln>
        </p:spPr>
      </p:pic>
      <p:sp>
        <p:nvSpPr>
          <p:cNvPr id="175" name="Google Shape;175;p21"/>
          <p:cNvSpPr txBox="1"/>
          <p:nvPr/>
        </p:nvSpPr>
        <p:spPr>
          <a:xfrm>
            <a:off x="7422000" y="4074950"/>
            <a:ext cx="738300" cy="1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and</a:t>
            </a:r>
            <a:endParaRPr>
              <a:latin typeface="Proxima Nova"/>
              <a:ea typeface="Proxima Nova"/>
              <a:cs typeface="Proxima Nova"/>
              <a:sym typeface="Proxima Nova"/>
            </a:endParaRPr>
          </a:p>
        </p:txBody>
      </p:sp>
      <p:pic>
        <p:nvPicPr>
          <p:cNvPr id="176" name="Google Shape;176;p21"/>
          <p:cNvPicPr preferRelativeResize="0"/>
          <p:nvPr/>
        </p:nvPicPr>
        <p:blipFill>
          <a:blip r:embed="rId4">
            <a:alphaModFix/>
          </a:blip>
          <a:stretch>
            <a:fillRect/>
          </a:stretch>
        </p:blipFill>
        <p:spPr>
          <a:xfrm>
            <a:off x="7347750" y="4152100"/>
            <a:ext cx="129225" cy="232534"/>
          </a:xfrm>
          <a:prstGeom prst="rect">
            <a:avLst/>
          </a:prstGeom>
          <a:noFill/>
          <a:ln>
            <a:noFill/>
          </a:ln>
        </p:spPr>
      </p:pic>
      <p:pic>
        <p:nvPicPr>
          <p:cNvPr id="177" name="Google Shape;177;p21"/>
          <p:cNvPicPr preferRelativeResize="0"/>
          <p:nvPr/>
        </p:nvPicPr>
        <p:blipFill>
          <a:blip r:embed="rId5">
            <a:alphaModFix/>
          </a:blip>
          <a:stretch>
            <a:fillRect/>
          </a:stretch>
        </p:blipFill>
        <p:spPr>
          <a:xfrm>
            <a:off x="7855511" y="4152100"/>
            <a:ext cx="155054" cy="232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