
<file path=[Content_Types].xml><?xml version="1.0" encoding="utf-8"?>
<Types xmlns="http://schemas.openxmlformats.org/package/2006/content-types">
  <Default Extension="jpg" ContentType="image/jp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64" r:id="rId3"/>
    <p:sldId id="263" r:id="rId4"/>
    <p:sldId id="258" r:id="rId5"/>
    <p:sldId id="259" r:id="rId6"/>
    <p:sldId id="260" r:id="rId7"/>
    <p:sldId id="261" r:id="rId8"/>
    <p:sldId id="262" r:id="rId9"/>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0" d="100"/>
          <a:sy n="50" d="100"/>
        </p:scale>
        <p:origin x="946" y="30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CCCCCC"/>
          </a:solidFill>
        </p:spPr>
        <p:txBody>
          <a:bodyPr wrap="square" lIns="0" tIns="0" rIns="0" bIns="0" rtlCol="0"/>
          <a:lstStyle/>
          <a:p>
            <a:endParaRPr/>
          </a:p>
        </p:txBody>
      </p:sp>
      <p:sp>
        <p:nvSpPr>
          <p:cNvPr id="17" name="bg object 17"/>
          <p:cNvSpPr/>
          <p:nvPr/>
        </p:nvSpPr>
        <p:spPr>
          <a:xfrm>
            <a:off x="11377757" y="45963"/>
            <a:ext cx="5348965" cy="10241030"/>
          </a:xfrm>
          <a:prstGeom prst="rect">
            <a:avLst/>
          </a:prstGeom>
          <a:blipFill>
            <a:blip r:embed="rId2" cstate="print"/>
            <a:stretch>
              <a:fillRect/>
            </a:stretch>
          </a:blipFill>
        </p:spPr>
        <p:txBody>
          <a:bodyPr wrap="square" lIns="0" tIns="0" rIns="0" bIns="0" rtlCol="0"/>
          <a:lstStyle/>
          <a:p>
            <a:endParaRPr/>
          </a:p>
        </p:txBody>
      </p:sp>
      <p:sp>
        <p:nvSpPr>
          <p:cNvPr id="18" name="bg object 18"/>
          <p:cNvSpPr/>
          <p:nvPr/>
        </p:nvSpPr>
        <p:spPr>
          <a:xfrm>
            <a:off x="9225570" y="0"/>
            <a:ext cx="3583940" cy="1890395"/>
          </a:xfrm>
          <a:custGeom>
            <a:avLst/>
            <a:gdLst/>
            <a:ahLst/>
            <a:cxnLst/>
            <a:rect l="l" t="t" r="r" b="b"/>
            <a:pathLst>
              <a:path w="3583940" h="1890395">
                <a:moveTo>
                  <a:pt x="3583409" y="0"/>
                </a:moveTo>
                <a:lnTo>
                  <a:pt x="3583409" y="1890157"/>
                </a:lnTo>
                <a:lnTo>
                  <a:pt x="0" y="1890157"/>
                </a:lnTo>
                <a:lnTo>
                  <a:pt x="0" y="0"/>
                </a:lnTo>
              </a:path>
            </a:pathLst>
          </a:custGeom>
          <a:ln w="57150">
            <a:solidFill>
              <a:srgbClr val="DEDEDE"/>
            </a:solidFill>
          </a:ln>
        </p:spPr>
        <p:txBody>
          <a:bodyPr wrap="square" lIns="0" tIns="0" rIns="0" bIns="0" rtlCol="0"/>
          <a:lstStyle/>
          <a:p>
            <a:endParaRPr/>
          </a:p>
        </p:txBody>
      </p:sp>
      <p:sp>
        <p:nvSpPr>
          <p:cNvPr id="19" name="bg object 19"/>
          <p:cNvSpPr/>
          <p:nvPr/>
        </p:nvSpPr>
        <p:spPr>
          <a:xfrm>
            <a:off x="14172114" y="0"/>
            <a:ext cx="4116070" cy="4878070"/>
          </a:xfrm>
          <a:custGeom>
            <a:avLst/>
            <a:gdLst/>
            <a:ahLst/>
            <a:cxnLst/>
            <a:rect l="l" t="t" r="r" b="b"/>
            <a:pathLst>
              <a:path w="4116069" h="4878070">
                <a:moveTo>
                  <a:pt x="4115885" y="4877825"/>
                </a:moveTo>
                <a:lnTo>
                  <a:pt x="0" y="4877825"/>
                </a:lnTo>
                <a:lnTo>
                  <a:pt x="0" y="0"/>
                </a:lnTo>
              </a:path>
            </a:pathLst>
          </a:custGeom>
          <a:ln w="57150">
            <a:solidFill>
              <a:srgbClr val="FFFFFF"/>
            </a:solidFill>
          </a:ln>
        </p:spPr>
        <p:txBody>
          <a:bodyPr wrap="square" lIns="0" tIns="0" rIns="0" bIns="0" rtlCol="0"/>
          <a:lstStyle/>
          <a:p>
            <a:endParaRPr/>
          </a:p>
        </p:txBody>
      </p:sp>
      <p:sp>
        <p:nvSpPr>
          <p:cNvPr id="20" name="bg object 20"/>
          <p:cNvSpPr/>
          <p:nvPr/>
        </p:nvSpPr>
        <p:spPr>
          <a:xfrm>
            <a:off x="11728248" y="3107011"/>
            <a:ext cx="4780915" cy="7180580"/>
          </a:xfrm>
          <a:custGeom>
            <a:avLst/>
            <a:gdLst/>
            <a:ahLst/>
            <a:cxnLst/>
            <a:rect l="l" t="t" r="r" b="b"/>
            <a:pathLst>
              <a:path w="4780915" h="7180580">
                <a:moveTo>
                  <a:pt x="0" y="0"/>
                </a:moveTo>
                <a:lnTo>
                  <a:pt x="4780845" y="0"/>
                </a:lnTo>
                <a:lnTo>
                  <a:pt x="4780845" y="7179988"/>
                </a:lnTo>
              </a:path>
              <a:path w="4780915" h="7180580">
                <a:moveTo>
                  <a:pt x="0" y="7179988"/>
                </a:moveTo>
                <a:lnTo>
                  <a:pt x="0" y="0"/>
                </a:lnTo>
              </a:path>
            </a:pathLst>
          </a:custGeom>
          <a:ln w="57150">
            <a:solidFill>
              <a:srgbClr val="FFFFFF"/>
            </a:solidFill>
          </a:ln>
        </p:spPr>
        <p:txBody>
          <a:bodyPr wrap="square" lIns="0" tIns="0" rIns="0" bIns="0" rtlCol="0"/>
          <a:lstStyle/>
          <a:p>
            <a:endParaRPr/>
          </a:p>
        </p:txBody>
      </p:sp>
      <p:sp>
        <p:nvSpPr>
          <p:cNvPr id="21" name="bg object 21"/>
          <p:cNvSpPr/>
          <p:nvPr/>
        </p:nvSpPr>
        <p:spPr>
          <a:xfrm>
            <a:off x="9225575" y="8458921"/>
            <a:ext cx="4377055" cy="1828164"/>
          </a:xfrm>
          <a:custGeom>
            <a:avLst/>
            <a:gdLst/>
            <a:ahLst/>
            <a:cxnLst/>
            <a:rect l="l" t="t" r="r" b="b"/>
            <a:pathLst>
              <a:path w="4377055" h="1828165">
                <a:moveTo>
                  <a:pt x="0" y="0"/>
                </a:moveTo>
                <a:lnTo>
                  <a:pt x="4376966" y="0"/>
                </a:lnTo>
                <a:lnTo>
                  <a:pt x="4376966" y="1828077"/>
                </a:lnTo>
              </a:path>
              <a:path w="4377055" h="1828165">
                <a:moveTo>
                  <a:pt x="0" y="1828077"/>
                </a:moveTo>
                <a:lnTo>
                  <a:pt x="0" y="0"/>
                </a:lnTo>
              </a:path>
            </a:pathLst>
          </a:custGeom>
          <a:ln w="57150">
            <a:solidFill>
              <a:srgbClr val="FFFFFF"/>
            </a:solidFill>
          </a:ln>
        </p:spPr>
        <p:txBody>
          <a:bodyPr wrap="square" lIns="0" tIns="0" rIns="0" bIns="0" rtlCol="0"/>
          <a:lstStyle/>
          <a:p>
            <a:endParaRPr/>
          </a:p>
        </p:txBody>
      </p:sp>
      <p:sp>
        <p:nvSpPr>
          <p:cNvPr id="22" name="bg object 22"/>
          <p:cNvSpPr/>
          <p:nvPr/>
        </p:nvSpPr>
        <p:spPr>
          <a:xfrm>
            <a:off x="0" y="0"/>
            <a:ext cx="1783714" cy="1751964"/>
          </a:xfrm>
          <a:custGeom>
            <a:avLst/>
            <a:gdLst/>
            <a:ahLst/>
            <a:cxnLst/>
            <a:rect l="l" t="t" r="r" b="b"/>
            <a:pathLst>
              <a:path w="1783714" h="1751964">
                <a:moveTo>
                  <a:pt x="1783381" y="0"/>
                </a:moveTo>
                <a:lnTo>
                  <a:pt x="1783381" y="1751564"/>
                </a:lnTo>
                <a:lnTo>
                  <a:pt x="0" y="1751564"/>
                </a:lnTo>
              </a:path>
            </a:pathLst>
          </a:custGeom>
          <a:ln w="57150">
            <a:solidFill>
              <a:srgbClr val="DEDEDE"/>
            </a:solidFill>
          </a:ln>
        </p:spPr>
        <p:txBody>
          <a:bodyPr wrap="square" lIns="0" tIns="0" rIns="0" bIns="0" rtlCol="0"/>
          <a:lstStyle/>
          <a:p>
            <a:endParaRPr/>
          </a:p>
        </p:txBody>
      </p:sp>
      <p:sp>
        <p:nvSpPr>
          <p:cNvPr id="23" name="bg object 23"/>
          <p:cNvSpPr/>
          <p:nvPr/>
        </p:nvSpPr>
        <p:spPr>
          <a:xfrm>
            <a:off x="813870" y="0"/>
            <a:ext cx="3583940" cy="885825"/>
          </a:xfrm>
          <a:custGeom>
            <a:avLst/>
            <a:gdLst/>
            <a:ahLst/>
            <a:cxnLst/>
            <a:rect l="l" t="t" r="r" b="b"/>
            <a:pathLst>
              <a:path w="3583940" h="885825">
                <a:moveTo>
                  <a:pt x="3583409" y="0"/>
                </a:moveTo>
                <a:lnTo>
                  <a:pt x="3583409" y="885404"/>
                </a:lnTo>
                <a:lnTo>
                  <a:pt x="0" y="885404"/>
                </a:lnTo>
                <a:lnTo>
                  <a:pt x="0" y="0"/>
                </a:lnTo>
              </a:path>
            </a:pathLst>
          </a:custGeom>
          <a:ln w="57150">
            <a:solidFill>
              <a:srgbClr val="DEDEDE"/>
            </a:solidFill>
          </a:ln>
        </p:spPr>
        <p:txBody>
          <a:bodyPr wrap="square" lIns="0" tIns="0" rIns="0" bIns="0" rtlCol="0"/>
          <a:lstStyle/>
          <a:p>
            <a:endParaRPr/>
          </a:p>
        </p:txBody>
      </p:sp>
      <p:sp>
        <p:nvSpPr>
          <p:cNvPr id="24" name="bg object 24"/>
          <p:cNvSpPr/>
          <p:nvPr/>
        </p:nvSpPr>
        <p:spPr>
          <a:xfrm>
            <a:off x="2445797" y="9425831"/>
            <a:ext cx="3109595" cy="861694"/>
          </a:xfrm>
          <a:custGeom>
            <a:avLst/>
            <a:gdLst/>
            <a:ahLst/>
            <a:cxnLst/>
            <a:rect l="l" t="t" r="r" b="b"/>
            <a:pathLst>
              <a:path w="3109595" h="861695">
                <a:moveTo>
                  <a:pt x="0" y="0"/>
                </a:moveTo>
                <a:lnTo>
                  <a:pt x="3109598" y="0"/>
                </a:lnTo>
                <a:lnTo>
                  <a:pt x="3109598" y="861168"/>
                </a:lnTo>
              </a:path>
              <a:path w="3109595" h="861695">
                <a:moveTo>
                  <a:pt x="0" y="861168"/>
                </a:moveTo>
                <a:lnTo>
                  <a:pt x="0" y="0"/>
                </a:lnTo>
              </a:path>
            </a:pathLst>
          </a:custGeom>
          <a:ln w="57150">
            <a:solidFill>
              <a:srgbClr val="DEDEDE"/>
            </a:solidFill>
          </a:ln>
        </p:spPr>
        <p:txBody>
          <a:bodyPr wrap="square" lIns="0" tIns="0" rIns="0" bIns="0" rtlCol="0"/>
          <a:lstStyle/>
          <a:p>
            <a:endParaRPr/>
          </a:p>
        </p:txBody>
      </p:sp>
      <p:sp>
        <p:nvSpPr>
          <p:cNvPr id="25" name="bg object 25"/>
          <p:cNvSpPr/>
          <p:nvPr/>
        </p:nvSpPr>
        <p:spPr>
          <a:xfrm>
            <a:off x="0" y="9951797"/>
            <a:ext cx="2840990" cy="335280"/>
          </a:xfrm>
          <a:custGeom>
            <a:avLst/>
            <a:gdLst/>
            <a:ahLst/>
            <a:cxnLst/>
            <a:rect l="l" t="t" r="r" b="b"/>
            <a:pathLst>
              <a:path w="2840990" h="335279">
                <a:moveTo>
                  <a:pt x="0" y="0"/>
                </a:moveTo>
                <a:lnTo>
                  <a:pt x="2840657" y="0"/>
                </a:lnTo>
                <a:lnTo>
                  <a:pt x="2840657" y="335202"/>
                </a:lnTo>
              </a:path>
            </a:pathLst>
          </a:custGeom>
          <a:ln w="57150">
            <a:solidFill>
              <a:srgbClr val="DEDEDE"/>
            </a:solidFill>
          </a:ln>
        </p:spPr>
        <p:txBody>
          <a:bodyPr wrap="square" lIns="0" tIns="0" rIns="0" bIns="0" rtlCol="0"/>
          <a:lstStyle/>
          <a:p>
            <a:endParaRPr/>
          </a:p>
        </p:txBody>
      </p:sp>
      <p:sp>
        <p:nvSpPr>
          <p:cNvPr id="26" name="bg object 26"/>
          <p:cNvSpPr/>
          <p:nvPr/>
        </p:nvSpPr>
        <p:spPr>
          <a:xfrm>
            <a:off x="4656256" y="8595119"/>
            <a:ext cx="1720214" cy="1692275"/>
          </a:xfrm>
          <a:custGeom>
            <a:avLst/>
            <a:gdLst/>
            <a:ahLst/>
            <a:cxnLst/>
            <a:rect l="l" t="t" r="r" b="b"/>
            <a:pathLst>
              <a:path w="1720214" h="1692275">
                <a:moveTo>
                  <a:pt x="0" y="0"/>
                </a:moveTo>
                <a:lnTo>
                  <a:pt x="1719910" y="0"/>
                </a:lnTo>
                <a:lnTo>
                  <a:pt x="1719910" y="1691880"/>
                </a:lnTo>
              </a:path>
              <a:path w="1720214" h="1692275">
                <a:moveTo>
                  <a:pt x="0" y="1691880"/>
                </a:moveTo>
                <a:lnTo>
                  <a:pt x="0" y="0"/>
                </a:lnTo>
              </a:path>
            </a:pathLst>
          </a:custGeom>
          <a:ln w="57150">
            <a:solidFill>
              <a:srgbClr val="E7E4E4"/>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6600" b="0" i="0">
                <a:solidFill>
                  <a:srgbClr val="535353"/>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00" b="0" i="0">
                <a:solidFill>
                  <a:srgbClr val="535353"/>
                </a:solidFill>
                <a:latin typeface="Arial"/>
                <a:cs typeface="Arial"/>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7/16/2023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00" b="0" i="0">
                <a:solidFill>
                  <a:srgbClr val="535353"/>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7/16/2023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7/16/2023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50000"/>
            <a:alpha val="43000"/>
          </a:schemeClr>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CCCCCC"/>
          </a:solidFill>
        </p:spPr>
        <p:txBody>
          <a:bodyPr wrap="square" lIns="0" tIns="0" rIns="0" bIns="0" rtlCol="0"/>
          <a:lstStyle/>
          <a:p>
            <a:endParaRPr/>
          </a:p>
        </p:txBody>
      </p:sp>
      <p:sp>
        <p:nvSpPr>
          <p:cNvPr id="2" name="Holder 2"/>
          <p:cNvSpPr>
            <a:spLocks noGrp="1"/>
          </p:cNvSpPr>
          <p:nvPr>
            <p:ph type="title"/>
          </p:nvPr>
        </p:nvSpPr>
        <p:spPr>
          <a:xfrm>
            <a:off x="833601" y="3545627"/>
            <a:ext cx="16620796" cy="1890395"/>
          </a:xfrm>
          <a:prstGeom prst="rect">
            <a:avLst/>
          </a:prstGeom>
        </p:spPr>
        <p:txBody>
          <a:bodyPr wrap="square" lIns="0" tIns="0" rIns="0" bIns="0">
            <a:spAutoFit/>
          </a:bodyPr>
          <a:lstStyle>
            <a:lvl1pPr>
              <a:defRPr sz="6600" b="0" i="0">
                <a:solidFill>
                  <a:srgbClr val="535353"/>
                </a:solidFill>
                <a:latin typeface="Arial"/>
                <a:cs typeface="Arial"/>
              </a:defRPr>
            </a:lvl1pPr>
          </a:lstStyle>
          <a:p>
            <a:endParaRPr/>
          </a:p>
        </p:txBody>
      </p:sp>
      <p:sp>
        <p:nvSpPr>
          <p:cNvPr id="3" name="Holder 3"/>
          <p:cNvSpPr>
            <a:spLocks noGrp="1"/>
          </p:cNvSpPr>
          <p:nvPr>
            <p:ph type="body" idx="1"/>
          </p:nvPr>
        </p:nvSpPr>
        <p:spPr>
          <a:xfrm>
            <a:off x="914400" y="2366010"/>
            <a:ext cx="1645920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7/16/2023</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5">
            <a:extLst>
              <a:ext uri="{FF2B5EF4-FFF2-40B4-BE49-F238E27FC236}">
                <a16:creationId xmlns:a16="http://schemas.microsoft.com/office/drawing/2014/main" id="{DB17D64B-01CE-495B-804F-054A85A5EA27}"/>
              </a:ext>
            </a:extLst>
          </p:cNvPr>
          <p:cNvSpPr txBox="1">
            <a:spLocks/>
          </p:cNvSpPr>
          <p:nvPr/>
        </p:nvSpPr>
        <p:spPr>
          <a:xfrm>
            <a:off x="768717" y="3089518"/>
            <a:ext cx="10291599" cy="2031325"/>
          </a:xfrm>
          <a:prstGeom prst="rect">
            <a:avLst/>
          </a:prstGeom>
        </p:spPr>
        <p:txBody>
          <a:bodyPr wrap="square" lIns="0" tIns="0" rIns="0" bIns="0">
            <a:spAutoFit/>
          </a:bodyPr>
          <a:lstStyle>
            <a:lvl1pPr>
              <a:defRPr sz="6600" b="0" i="0">
                <a:solidFill>
                  <a:srgbClr val="535353"/>
                </a:solidFill>
                <a:latin typeface="Arial"/>
                <a:ea typeface="+mj-ea"/>
                <a:cs typeface="Arial"/>
              </a:defRPr>
            </a:lvl1pPr>
          </a:lstStyle>
          <a:p>
            <a:r>
              <a:rPr lang="en-IN" b="1" kern="0" dirty="0">
                <a:latin typeface="Times New Roman" panose="02020603050405020304" pitchFamily="18" charset="0"/>
                <a:cs typeface="Times New Roman" panose="02020603050405020304" pitchFamily="18" charset="0"/>
              </a:rPr>
              <a:t>CAMPUS PLACEMENT </a:t>
            </a:r>
          </a:p>
          <a:p>
            <a:r>
              <a:rPr lang="en-IN" b="1" kern="0" dirty="0">
                <a:latin typeface="Times New Roman" panose="02020603050405020304" pitchFamily="18" charset="0"/>
                <a:cs typeface="Times New Roman" panose="02020603050405020304" pitchFamily="18" charset="0"/>
              </a:rPr>
              <a:t>PREDICTION</a:t>
            </a:r>
          </a:p>
        </p:txBody>
      </p:sp>
      <p:grpSp>
        <p:nvGrpSpPr>
          <p:cNvPr id="12" name="object 8">
            <a:extLst>
              <a:ext uri="{FF2B5EF4-FFF2-40B4-BE49-F238E27FC236}">
                <a16:creationId xmlns:a16="http://schemas.microsoft.com/office/drawing/2014/main" id="{6FB8CC73-598A-462D-8626-DB499FEDDA7C}"/>
              </a:ext>
            </a:extLst>
          </p:cNvPr>
          <p:cNvGrpSpPr/>
          <p:nvPr/>
        </p:nvGrpSpPr>
        <p:grpSpPr>
          <a:xfrm>
            <a:off x="-28575" y="0"/>
            <a:ext cx="4454525" cy="1809114"/>
            <a:chOff x="-28575" y="0"/>
            <a:chExt cx="4454525" cy="1809114"/>
          </a:xfrm>
        </p:grpSpPr>
        <p:sp>
          <p:nvSpPr>
            <p:cNvPr id="13" name="object 9">
              <a:extLst>
                <a:ext uri="{FF2B5EF4-FFF2-40B4-BE49-F238E27FC236}">
                  <a16:creationId xmlns:a16="http://schemas.microsoft.com/office/drawing/2014/main" id="{2F3C626B-88A0-44AA-B2CF-6BC921B183F7}"/>
                </a:ext>
              </a:extLst>
            </p:cNvPr>
            <p:cNvSpPr/>
            <p:nvPr/>
          </p:nvSpPr>
          <p:spPr>
            <a:xfrm>
              <a:off x="0" y="0"/>
              <a:ext cx="1783714" cy="1751964"/>
            </a:xfrm>
            <a:custGeom>
              <a:avLst/>
              <a:gdLst/>
              <a:ahLst/>
              <a:cxnLst/>
              <a:rect l="l" t="t" r="r" b="b"/>
              <a:pathLst>
                <a:path w="1783714" h="1751964">
                  <a:moveTo>
                    <a:pt x="1783381" y="0"/>
                  </a:moveTo>
                  <a:lnTo>
                    <a:pt x="1783381" y="1751564"/>
                  </a:lnTo>
                  <a:lnTo>
                    <a:pt x="0" y="1751564"/>
                  </a:lnTo>
                </a:path>
              </a:pathLst>
            </a:custGeom>
            <a:ln w="57150">
              <a:solidFill>
                <a:schemeClr val="tx1"/>
              </a:solidFill>
            </a:ln>
          </p:spPr>
          <p:txBody>
            <a:bodyPr wrap="square" lIns="0" tIns="0" rIns="0" bIns="0" rtlCol="0"/>
            <a:lstStyle/>
            <a:p>
              <a:endParaRPr/>
            </a:p>
          </p:txBody>
        </p:sp>
        <p:sp>
          <p:nvSpPr>
            <p:cNvPr id="14" name="object 10">
              <a:extLst>
                <a:ext uri="{FF2B5EF4-FFF2-40B4-BE49-F238E27FC236}">
                  <a16:creationId xmlns:a16="http://schemas.microsoft.com/office/drawing/2014/main" id="{4FA0F97F-6306-4767-A62B-CBF1B600F482}"/>
                </a:ext>
              </a:extLst>
            </p:cNvPr>
            <p:cNvSpPr/>
            <p:nvPr/>
          </p:nvSpPr>
          <p:spPr>
            <a:xfrm>
              <a:off x="813870" y="0"/>
              <a:ext cx="3583940" cy="885825"/>
            </a:xfrm>
            <a:custGeom>
              <a:avLst/>
              <a:gdLst/>
              <a:ahLst/>
              <a:cxnLst/>
              <a:rect l="l" t="t" r="r" b="b"/>
              <a:pathLst>
                <a:path w="3583940" h="885825">
                  <a:moveTo>
                    <a:pt x="3583409" y="0"/>
                  </a:moveTo>
                  <a:lnTo>
                    <a:pt x="3583409" y="885404"/>
                  </a:lnTo>
                  <a:lnTo>
                    <a:pt x="0" y="885404"/>
                  </a:lnTo>
                  <a:lnTo>
                    <a:pt x="0" y="0"/>
                  </a:lnTo>
                </a:path>
              </a:pathLst>
            </a:custGeom>
            <a:ln w="57150">
              <a:solidFill>
                <a:schemeClr val="tx1"/>
              </a:solidFill>
            </a:ln>
          </p:spPr>
          <p:txBody>
            <a:bodyPr wrap="square" lIns="0" tIns="0" rIns="0" bIns="0" rtlCol="0"/>
            <a:lstStyle/>
            <a:p>
              <a:endParaRPr/>
            </a:p>
          </p:txBody>
        </p:sp>
      </p:grpSp>
      <p:grpSp>
        <p:nvGrpSpPr>
          <p:cNvPr id="15" name="object 4">
            <a:extLst>
              <a:ext uri="{FF2B5EF4-FFF2-40B4-BE49-F238E27FC236}">
                <a16:creationId xmlns:a16="http://schemas.microsoft.com/office/drawing/2014/main" id="{EA4E1BEA-7172-4A2C-A81A-9F55B4A91168}"/>
              </a:ext>
            </a:extLst>
          </p:cNvPr>
          <p:cNvGrpSpPr/>
          <p:nvPr/>
        </p:nvGrpSpPr>
        <p:grpSpPr>
          <a:xfrm>
            <a:off x="9168130" y="7620"/>
            <a:ext cx="9119870" cy="10344150"/>
            <a:chOff x="9197000" y="0"/>
            <a:chExt cx="9119870" cy="10344150"/>
          </a:xfrm>
        </p:grpSpPr>
        <p:sp>
          <p:nvSpPr>
            <p:cNvPr id="16" name="object 5">
              <a:extLst>
                <a:ext uri="{FF2B5EF4-FFF2-40B4-BE49-F238E27FC236}">
                  <a16:creationId xmlns:a16="http://schemas.microsoft.com/office/drawing/2014/main" id="{AAFE5A47-8131-4FE8-A344-7127DD06488C}"/>
                </a:ext>
              </a:extLst>
            </p:cNvPr>
            <p:cNvSpPr/>
            <p:nvPr/>
          </p:nvSpPr>
          <p:spPr>
            <a:xfrm>
              <a:off x="14172114" y="0"/>
              <a:ext cx="4116070" cy="4878070"/>
            </a:xfrm>
            <a:custGeom>
              <a:avLst/>
              <a:gdLst/>
              <a:ahLst/>
              <a:cxnLst/>
              <a:rect l="l" t="t" r="r" b="b"/>
              <a:pathLst>
                <a:path w="4116069" h="4878070">
                  <a:moveTo>
                    <a:pt x="4115885" y="4877825"/>
                  </a:moveTo>
                  <a:lnTo>
                    <a:pt x="0" y="4877825"/>
                  </a:lnTo>
                  <a:lnTo>
                    <a:pt x="0" y="0"/>
                  </a:lnTo>
                </a:path>
              </a:pathLst>
            </a:custGeom>
            <a:ln w="57150">
              <a:solidFill>
                <a:schemeClr val="tx1"/>
              </a:solidFill>
            </a:ln>
          </p:spPr>
          <p:txBody>
            <a:bodyPr wrap="square" lIns="0" tIns="0" rIns="0" bIns="0" rtlCol="0"/>
            <a:lstStyle/>
            <a:p>
              <a:endParaRPr/>
            </a:p>
          </p:txBody>
        </p:sp>
        <p:sp>
          <p:nvSpPr>
            <p:cNvPr id="17" name="object 6">
              <a:extLst>
                <a:ext uri="{FF2B5EF4-FFF2-40B4-BE49-F238E27FC236}">
                  <a16:creationId xmlns:a16="http://schemas.microsoft.com/office/drawing/2014/main" id="{E5CB59CC-5D48-427E-A575-5A20515F8FAF}"/>
                </a:ext>
              </a:extLst>
            </p:cNvPr>
            <p:cNvSpPr/>
            <p:nvPr/>
          </p:nvSpPr>
          <p:spPr>
            <a:xfrm>
              <a:off x="11728248" y="3107011"/>
              <a:ext cx="4780915" cy="7180580"/>
            </a:xfrm>
            <a:custGeom>
              <a:avLst/>
              <a:gdLst/>
              <a:ahLst/>
              <a:cxnLst/>
              <a:rect l="l" t="t" r="r" b="b"/>
              <a:pathLst>
                <a:path w="4780915" h="7180580">
                  <a:moveTo>
                    <a:pt x="0" y="0"/>
                  </a:moveTo>
                  <a:lnTo>
                    <a:pt x="4780845" y="0"/>
                  </a:lnTo>
                  <a:lnTo>
                    <a:pt x="4780845" y="7179988"/>
                  </a:lnTo>
                </a:path>
                <a:path w="4780915" h="7180580">
                  <a:moveTo>
                    <a:pt x="0" y="7179988"/>
                  </a:moveTo>
                  <a:lnTo>
                    <a:pt x="0" y="0"/>
                  </a:lnTo>
                </a:path>
              </a:pathLst>
            </a:custGeom>
            <a:ln w="57150">
              <a:solidFill>
                <a:schemeClr val="tx1"/>
              </a:solidFill>
            </a:ln>
          </p:spPr>
          <p:txBody>
            <a:bodyPr wrap="square" lIns="0" tIns="0" rIns="0" bIns="0" rtlCol="0"/>
            <a:lstStyle/>
            <a:p>
              <a:endParaRPr/>
            </a:p>
          </p:txBody>
        </p:sp>
        <p:sp>
          <p:nvSpPr>
            <p:cNvPr id="18" name="object 7">
              <a:extLst>
                <a:ext uri="{FF2B5EF4-FFF2-40B4-BE49-F238E27FC236}">
                  <a16:creationId xmlns:a16="http://schemas.microsoft.com/office/drawing/2014/main" id="{C2156AEB-9171-4324-8978-D4F4B196AC90}"/>
                </a:ext>
              </a:extLst>
            </p:cNvPr>
            <p:cNvSpPr/>
            <p:nvPr/>
          </p:nvSpPr>
          <p:spPr>
            <a:xfrm>
              <a:off x="9225575" y="8458921"/>
              <a:ext cx="4377055" cy="1828164"/>
            </a:xfrm>
            <a:custGeom>
              <a:avLst/>
              <a:gdLst/>
              <a:ahLst/>
              <a:cxnLst/>
              <a:rect l="l" t="t" r="r" b="b"/>
              <a:pathLst>
                <a:path w="4377055" h="1828165">
                  <a:moveTo>
                    <a:pt x="0" y="0"/>
                  </a:moveTo>
                  <a:lnTo>
                    <a:pt x="4376966" y="0"/>
                  </a:lnTo>
                  <a:lnTo>
                    <a:pt x="4376966" y="1828077"/>
                  </a:lnTo>
                </a:path>
                <a:path w="4377055" h="1828165">
                  <a:moveTo>
                    <a:pt x="0" y="1828077"/>
                  </a:moveTo>
                  <a:lnTo>
                    <a:pt x="0" y="0"/>
                  </a:lnTo>
                </a:path>
              </a:pathLst>
            </a:custGeom>
            <a:ln w="57150">
              <a:solidFill>
                <a:schemeClr val="tx1"/>
              </a:solidFill>
            </a:ln>
          </p:spPr>
          <p:txBody>
            <a:bodyPr wrap="square" lIns="0" tIns="0" rIns="0" bIns="0" rtlCol="0"/>
            <a:lstStyle/>
            <a:p>
              <a:endParaRPr/>
            </a:p>
          </p:txBody>
        </p:sp>
      </p:grpSp>
      <p:grpSp>
        <p:nvGrpSpPr>
          <p:cNvPr id="19" name="object 11">
            <a:extLst>
              <a:ext uri="{FF2B5EF4-FFF2-40B4-BE49-F238E27FC236}">
                <a16:creationId xmlns:a16="http://schemas.microsoft.com/office/drawing/2014/main" id="{9BCE5BF6-6F63-4290-8421-3FA037F102C5}"/>
              </a:ext>
            </a:extLst>
          </p:cNvPr>
          <p:cNvGrpSpPr/>
          <p:nvPr/>
        </p:nvGrpSpPr>
        <p:grpSpPr>
          <a:xfrm>
            <a:off x="-28575" y="8566544"/>
            <a:ext cx="6433820" cy="1749425"/>
            <a:chOff x="-28575" y="8566544"/>
            <a:chExt cx="6433820" cy="1749425"/>
          </a:xfrm>
        </p:grpSpPr>
        <p:sp>
          <p:nvSpPr>
            <p:cNvPr id="20" name="object 12">
              <a:extLst>
                <a:ext uri="{FF2B5EF4-FFF2-40B4-BE49-F238E27FC236}">
                  <a16:creationId xmlns:a16="http://schemas.microsoft.com/office/drawing/2014/main" id="{52C54CE3-D0A7-453C-94C4-FAF8414FDF11}"/>
                </a:ext>
              </a:extLst>
            </p:cNvPr>
            <p:cNvSpPr/>
            <p:nvPr/>
          </p:nvSpPr>
          <p:spPr>
            <a:xfrm>
              <a:off x="2445797" y="9425831"/>
              <a:ext cx="3109595" cy="861694"/>
            </a:xfrm>
            <a:custGeom>
              <a:avLst/>
              <a:gdLst/>
              <a:ahLst/>
              <a:cxnLst/>
              <a:rect l="l" t="t" r="r" b="b"/>
              <a:pathLst>
                <a:path w="3109595" h="861695">
                  <a:moveTo>
                    <a:pt x="0" y="0"/>
                  </a:moveTo>
                  <a:lnTo>
                    <a:pt x="3109598" y="0"/>
                  </a:lnTo>
                  <a:lnTo>
                    <a:pt x="3109598" y="861168"/>
                  </a:lnTo>
                </a:path>
                <a:path w="3109595" h="861695">
                  <a:moveTo>
                    <a:pt x="0" y="861168"/>
                  </a:moveTo>
                  <a:lnTo>
                    <a:pt x="0" y="0"/>
                  </a:lnTo>
                </a:path>
              </a:pathLst>
            </a:custGeom>
            <a:ln w="57150">
              <a:solidFill>
                <a:schemeClr val="tx1"/>
              </a:solidFill>
            </a:ln>
          </p:spPr>
          <p:txBody>
            <a:bodyPr wrap="square" lIns="0" tIns="0" rIns="0" bIns="0" rtlCol="0"/>
            <a:lstStyle/>
            <a:p>
              <a:endParaRPr/>
            </a:p>
          </p:txBody>
        </p:sp>
        <p:sp>
          <p:nvSpPr>
            <p:cNvPr id="21" name="object 13">
              <a:extLst>
                <a:ext uri="{FF2B5EF4-FFF2-40B4-BE49-F238E27FC236}">
                  <a16:creationId xmlns:a16="http://schemas.microsoft.com/office/drawing/2014/main" id="{EB085F25-CBBE-4394-9C8D-13676A87AAF4}"/>
                </a:ext>
              </a:extLst>
            </p:cNvPr>
            <p:cNvSpPr/>
            <p:nvPr/>
          </p:nvSpPr>
          <p:spPr>
            <a:xfrm>
              <a:off x="0" y="9951797"/>
              <a:ext cx="2840990" cy="335280"/>
            </a:xfrm>
            <a:custGeom>
              <a:avLst/>
              <a:gdLst/>
              <a:ahLst/>
              <a:cxnLst/>
              <a:rect l="l" t="t" r="r" b="b"/>
              <a:pathLst>
                <a:path w="2840990" h="335279">
                  <a:moveTo>
                    <a:pt x="0" y="0"/>
                  </a:moveTo>
                  <a:lnTo>
                    <a:pt x="2840657" y="0"/>
                  </a:lnTo>
                  <a:lnTo>
                    <a:pt x="2840657" y="335202"/>
                  </a:lnTo>
                </a:path>
              </a:pathLst>
            </a:custGeom>
            <a:ln w="57150">
              <a:solidFill>
                <a:schemeClr val="tx1"/>
              </a:solidFill>
            </a:ln>
          </p:spPr>
          <p:txBody>
            <a:bodyPr wrap="square" lIns="0" tIns="0" rIns="0" bIns="0" rtlCol="0"/>
            <a:lstStyle/>
            <a:p>
              <a:endParaRPr/>
            </a:p>
          </p:txBody>
        </p:sp>
        <p:sp>
          <p:nvSpPr>
            <p:cNvPr id="22" name="object 14">
              <a:extLst>
                <a:ext uri="{FF2B5EF4-FFF2-40B4-BE49-F238E27FC236}">
                  <a16:creationId xmlns:a16="http://schemas.microsoft.com/office/drawing/2014/main" id="{4D5D00A4-0F91-4706-9CFC-F0FF9EA6EF0F}"/>
                </a:ext>
              </a:extLst>
            </p:cNvPr>
            <p:cNvSpPr/>
            <p:nvPr/>
          </p:nvSpPr>
          <p:spPr>
            <a:xfrm>
              <a:off x="4656256" y="8595119"/>
              <a:ext cx="1720214" cy="1692275"/>
            </a:xfrm>
            <a:custGeom>
              <a:avLst/>
              <a:gdLst/>
              <a:ahLst/>
              <a:cxnLst/>
              <a:rect l="l" t="t" r="r" b="b"/>
              <a:pathLst>
                <a:path w="1720214" h="1692275">
                  <a:moveTo>
                    <a:pt x="0" y="0"/>
                  </a:moveTo>
                  <a:lnTo>
                    <a:pt x="1719910" y="0"/>
                  </a:lnTo>
                  <a:lnTo>
                    <a:pt x="1719910" y="1691880"/>
                  </a:lnTo>
                </a:path>
                <a:path w="1720214" h="1692275">
                  <a:moveTo>
                    <a:pt x="0" y="1691880"/>
                  </a:moveTo>
                  <a:lnTo>
                    <a:pt x="0" y="0"/>
                  </a:lnTo>
                </a:path>
              </a:pathLst>
            </a:custGeom>
            <a:ln w="57150">
              <a:solidFill>
                <a:schemeClr val="tx1"/>
              </a:solidFill>
            </a:ln>
          </p:spPr>
          <p:txBody>
            <a:bodyPr wrap="square" lIns="0" tIns="0" rIns="0" bIns="0" rtlCol="0"/>
            <a:lstStyle/>
            <a:p>
              <a:endParaRPr/>
            </a:p>
          </p:txBody>
        </p:sp>
      </p:grpSp>
      <p:sp>
        <p:nvSpPr>
          <p:cNvPr id="23" name="object 6">
            <a:extLst>
              <a:ext uri="{FF2B5EF4-FFF2-40B4-BE49-F238E27FC236}">
                <a16:creationId xmlns:a16="http://schemas.microsoft.com/office/drawing/2014/main" id="{4C6896D5-01A3-4432-A58D-E9B13F01E587}"/>
              </a:ext>
            </a:extLst>
          </p:cNvPr>
          <p:cNvSpPr/>
          <p:nvPr/>
        </p:nvSpPr>
        <p:spPr>
          <a:xfrm rot="10800000">
            <a:off x="8488068" y="0"/>
            <a:ext cx="4377053" cy="1610475"/>
          </a:xfrm>
          <a:custGeom>
            <a:avLst/>
            <a:gdLst/>
            <a:ahLst/>
            <a:cxnLst/>
            <a:rect l="l" t="t" r="r" b="b"/>
            <a:pathLst>
              <a:path w="4780915" h="1914525">
                <a:moveTo>
                  <a:pt x="0" y="0"/>
                </a:moveTo>
                <a:lnTo>
                  <a:pt x="4780845" y="0"/>
                </a:lnTo>
                <a:lnTo>
                  <a:pt x="4780845" y="1914027"/>
                </a:lnTo>
              </a:path>
              <a:path w="4780915" h="1914525">
                <a:moveTo>
                  <a:pt x="0" y="1914027"/>
                </a:moveTo>
                <a:lnTo>
                  <a:pt x="0" y="0"/>
                </a:lnTo>
              </a:path>
            </a:pathLst>
          </a:custGeom>
          <a:ln w="57150">
            <a:solidFill>
              <a:schemeClr val="tx1"/>
            </a:solidFill>
          </a:ln>
        </p:spPr>
        <p:txBody>
          <a:bodyPr wrap="square" lIns="0" tIns="0" rIns="0" bIns="0" rtlCol="0"/>
          <a:lstStyle/>
          <a:p>
            <a:endParaRPr/>
          </a:p>
        </p:txBody>
      </p:sp>
      <p:sp>
        <p:nvSpPr>
          <p:cNvPr id="24" name="Title 5">
            <a:extLst>
              <a:ext uri="{FF2B5EF4-FFF2-40B4-BE49-F238E27FC236}">
                <a16:creationId xmlns:a16="http://schemas.microsoft.com/office/drawing/2014/main" id="{FB346724-56AA-4EBB-A440-9B3E3EE115E6}"/>
              </a:ext>
            </a:extLst>
          </p:cNvPr>
          <p:cNvSpPr txBox="1">
            <a:spLocks/>
          </p:cNvSpPr>
          <p:nvPr/>
        </p:nvSpPr>
        <p:spPr>
          <a:xfrm>
            <a:off x="829110" y="5467662"/>
            <a:ext cx="11242178" cy="1692771"/>
          </a:xfrm>
          <a:prstGeom prst="rect">
            <a:avLst/>
          </a:prstGeom>
        </p:spPr>
        <p:txBody>
          <a:bodyPr wrap="square" lIns="0" tIns="0" rIns="0" bIns="0">
            <a:spAutoFit/>
          </a:bodyPr>
          <a:lstStyle>
            <a:lvl1pPr>
              <a:defRPr sz="6600" b="0" i="0">
                <a:solidFill>
                  <a:srgbClr val="535353"/>
                </a:solidFill>
                <a:latin typeface="Arial"/>
                <a:ea typeface="+mj-ea"/>
                <a:cs typeface="Arial"/>
              </a:defRPr>
            </a:lvl1pPr>
          </a:lstStyle>
          <a:p>
            <a:r>
              <a:rPr lang="en-US" sz="5500" dirty="0"/>
              <a:t>Technology - Machine Learning Domain - Human resource</a:t>
            </a:r>
            <a:endParaRPr lang="en-IN" sz="55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483369" y="3204332"/>
            <a:ext cx="19466569" cy="4069063"/>
          </a:xfrm>
          <a:prstGeom prst="rect">
            <a:avLst/>
          </a:prstGeom>
        </p:spPr>
        <p:txBody>
          <a:bodyPr vert="horz" wrap="square" lIns="0" tIns="189230" rIns="0" bIns="0" rtlCol="0">
            <a:spAutoFit/>
          </a:bodyPr>
          <a:lstStyle/>
          <a:p>
            <a:pPr marL="1989455">
              <a:spcBef>
                <a:spcPts val="1490"/>
              </a:spcBef>
            </a:pPr>
            <a:r>
              <a:rPr lang="en-US" sz="4400" dirty="0"/>
              <a:t>		</a:t>
            </a:r>
            <a:r>
              <a:rPr lang="en-US" sz="3200" dirty="0">
                <a:solidFill>
                  <a:schemeClr val="tx1">
                    <a:lumMod val="65000"/>
                    <a:lumOff val="35000"/>
                  </a:schemeClr>
                </a:solidFill>
              </a:rPr>
              <a:t>The Placement of students is one of the most important objective of an educational institution. Reputation and yearly admissions of an institution invariably depend on the placements it provides it students with. That is why all the institutions, arduously, strive to strengthen their placement department so as to improve their institution on a whole. Any assistance in this particular area will have a positive impact on an institution’s ability to place its students. This will always be helpful to both the students, as well as the institution.</a:t>
            </a:r>
            <a:endParaRPr lang="en-IN" sz="3200" dirty="0">
              <a:solidFill>
                <a:schemeClr val="tx1">
                  <a:lumMod val="65000"/>
                  <a:lumOff val="35000"/>
                </a:schemeClr>
              </a:solidFill>
            </a:endParaRPr>
          </a:p>
          <a:p>
            <a:pPr marL="1989455">
              <a:lnSpc>
                <a:spcPct val="100000"/>
              </a:lnSpc>
              <a:spcBef>
                <a:spcPts val="1490"/>
              </a:spcBef>
            </a:pPr>
            <a:endParaRPr sz="3550" dirty="0">
              <a:latin typeface="Arial"/>
              <a:cs typeface="Arial"/>
            </a:endParaRPr>
          </a:p>
        </p:txBody>
      </p:sp>
      <p:sp>
        <p:nvSpPr>
          <p:cNvPr id="4" name="object 4"/>
          <p:cNvSpPr/>
          <p:nvPr/>
        </p:nvSpPr>
        <p:spPr>
          <a:xfrm>
            <a:off x="956745" y="0"/>
            <a:ext cx="3583940" cy="1028700"/>
          </a:xfrm>
          <a:custGeom>
            <a:avLst/>
            <a:gdLst/>
            <a:ahLst/>
            <a:cxnLst/>
            <a:rect l="l" t="t" r="r" b="b"/>
            <a:pathLst>
              <a:path w="3583940" h="1028700">
                <a:moveTo>
                  <a:pt x="3583409" y="0"/>
                </a:moveTo>
                <a:lnTo>
                  <a:pt x="3583409" y="1028279"/>
                </a:lnTo>
                <a:lnTo>
                  <a:pt x="0" y="1028279"/>
                </a:lnTo>
                <a:lnTo>
                  <a:pt x="0" y="0"/>
                </a:lnTo>
              </a:path>
            </a:pathLst>
          </a:custGeom>
          <a:ln w="57150">
            <a:solidFill>
              <a:schemeClr val="tx1"/>
            </a:solidFill>
          </a:ln>
        </p:spPr>
        <p:txBody>
          <a:bodyPr wrap="square" lIns="0" tIns="0" rIns="0" bIns="0" rtlCol="0"/>
          <a:lstStyle/>
          <a:p>
            <a:endParaRPr/>
          </a:p>
        </p:txBody>
      </p:sp>
      <p:sp>
        <p:nvSpPr>
          <p:cNvPr id="5" name="object 5"/>
          <p:cNvSpPr/>
          <p:nvPr/>
        </p:nvSpPr>
        <p:spPr>
          <a:xfrm>
            <a:off x="8270231" y="8372971"/>
            <a:ext cx="4780915" cy="1914525"/>
          </a:xfrm>
          <a:custGeom>
            <a:avLst/>
            <a:gdLst/>
            <a:ahLst/>
            <a:cxnLst/>
            <a:rect l="l" t="t" r="r" b="b"/>
            <a:pathLst>
              <a:path w="4780915" h="1914525">
                <a:moveTo>
                  <a:pt x="0" y="0"/>
                </a:moveTo>
                <a:lnTo>
                  <a:pt x="4780845" y="0"/>
                </a:lnTo>
                <a:lnTo>
                  <a:pt x="4780845" y="1914027"/>
                </a:lnTo>
              </a:path>
              <a:path w="4780915" h="1914525">
                <a:moveTo>
                  <a:pt x="0" y="1914027"/>
                </a:moveTo>
                <a:lnTo>
                  <a:pt x="0" y="0"/>
                </a:lnTo>
              </a:path>
            </a:pathLst>
          </a:custGeom>
          <a:ln w="57150">
            <a:solidFill>
              <a:schemeClr val="tx1">
                <a:lumMod val="95000"/>
                <a:lumOff val="5000"/>
              </a:schemeClr>
            </a:solidFill>
          </a:ln>
        </p:spPr>
        <p:txBody>
          <a:bodyPr wrap="square" lIns="0" tIns="0" rIns="0" bIns="0" rtlCol="0"/>
          <a:lstStyle/>
          <a:p>
            <a:endParaRPr/>
          </a:p>
        </p:txBody>
      </p:sp>
      <p:sp>
        <p:nvSpPr>
          <p:cNvPr id="6" name="object 6"/>
          <p:cNvSpPr/>
          <p:nvPr/>
        </p:nvSpPr>
        <p:spPr>
          <a:xfrm>
            <a:off x="15362806" y="0"/>
            <a:ext cx="2925445" cy="2919730"/>
          </a:xfrm>
          <a:custGeom>
            <a:avLst/>
            <a:gdLst/>
            <a:ahLst/>
            <a:cxnLst/>
            <a:rect l="l" t="t" r="r" b="b"/>
            <a:pathLst>
              <a:path w="2925444" h="2919730">
                <a:moveTo>
                  <a:pt x="2925195" y="2919274"/>
                </a:moveTo>
                <a:lnTo>
                  <a:pt x="0" y="2919274"/>
                </a:lnTo>
                <a:lnTo>
                  <a:pt x="0" y="0"/>
                </a:lnTo>
              </a:path>
            </a:pathLst>
          </a:custGeom>
          <a:ln w="57149">
            <a:solidFill>
              <a:schemeClr val="tx1"/>
            </a:solidFill>
          </a:ln>
        </p:spPr>
        <p:txBody>
          <a:bodyPr wrap="square" lIns="0" tIns="0" rIns="0" bIns="0" rtlCol="0"/>
          <a:lstStyle/>
          <a:p>
            <a:endParaRPr/>
          </a:p>
        </p:txBody>
      </p:sp>
      <p:sp>
        <p:nvSpPr>
          <p:cNvPr id="11" name="Title 5">
            <a:extLst>
              <a:ext uri="{FF2B5EF4-FFF2-40B4-BE49-F238E27FC236}">
                <a16:creationId xmlns:a16="http://schemas.microsoft.com/office/drawing/2014/main" id="{DB17D64B-01CE-495B-804F-054A85A5EA27}"/>
              </a:ext>
            </a:extLst>
          </p:cNvPr>
          <p:cNvSpPr txBox="1">
            <a:spLocks/>
          </p:cNvSpPr>
          <p:nvPr/>
        </p:nvSpPr>
        <p:spPr>
          <a:xfrm>
            <a:off x="1295400" y="1714500"/>
            <a:ext cx="10291599" cy="1015663"/>
          </a:xfrm>
          <a:prstGeom prst="rect">
            <a:avLst/>
          </a:prstGeom>
        </p:spPr>
        <p:txBody>
          <a:bodyPr wrap="square" lIns="0" tIns="0" rIns="0" bIns="0">
            <a:spAutoFit/>
          </a:bodyPr>
          <a:lstStyle>
            <a:lvl1pPr>
              <a:defRPr sz="6600" b="0" i="0">
                <a:solidFill>
                  <a:srgbClr val="535353"/>
                </a:solidFill>
                <a:latin typeface="Arial"/>
                <a:ea typeface="+mj-ea"/>
                <a:cs typeface="Arial"/>
              </a:defRPr>
            </a:lvl1pPr>
          </a:lstStyle>
          <a:p>
            <a:pPr marL="857250" indent="-857250">
              <a:buFont typeface="Arial" panose="020B0604020202020204" pitchFamily="34" charset="0"/>
              <a:buChar char="•"/>
            </a:pPr>
            <a:r>
              <a:rPr lang="en-IN" b="1" kern="0" dirty="0">
                <a:latin typeface="Times New Roman" panose="02020603050405020304" pitchFamily="18" charset="0"/>
                <a:cs typeface="Times New Roman" panose="02020603050405020304" pitchFamily="18" charset="0"/>
              </a:rPr>
              <a:t>Problem Statement</a:t>
            </a:r>
          </a:p>
        </p:txBody>
      </p:sp>
    </p:spTree>
    <p:extLst>
      <p:ext uri="{BB962C8B-B14F-4D97-AF65-F5344CB8AC3E}">
        <p14:creationId xmlns:p14="http://schemas.microsoft.com/office/powerpoint/2010/main" val="3385388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518912" y="2593315"/>
            <a:ext cx="13593194" cy="2550185"/>
          </a:xfrm>
          <a:prstGeom prst="rect">
            <a:avLst/>
          </a:prstGeom>
        </p:spPr>
        <p:txBody>
          <a:bodyPr vert="horz" wrap="square" lIns="0" tIns="189230" rIns="0" bIns="0" rtlCol="0">
            <a:spAutoFit/>
          </a:bodyPr>
          <a:lstStyle/>
          <a:p>
            <a:pPr marL="0" indent="0" algn="just">
              <a:lnSpc>
                <a:spcPct val="170000"/>
              </a:lnSpc>
              <a:buNone/>
            </a:pPr>
            <a:r>
              <a:rPr lang="en-US" sz="3200" dirty="0"/>
              <a:t>		</a:t>
            </a:r>
            <a:r>
              <a:rPr lang="en-US" sz="3200" dirty="0">
                <a:solidFill>
                  <a:schemeClr val="tx1">
                    <a:lumMod val="65000"/>
                    <a:lumOff val="35000"/>
                  </a:schemeClr>
                </a:solidFill>
              </a:rPr>
              <a:t>The main objective is to predict whether the student will be recruited in campus placements or not based on the available factors in the dataset.</a:t>
            </a:r>
          </a:p>
          <a:p>
            <a:pPr marL="1989455">
              <a:lnSpc>
                <a:spcPct val="100000"/>
              </a:lnSpc>
              <a:spcBef>
                <a:spcPts val="1490"/>
              </a:spcBef>
            </a:pPr>
            <a:endParaRPr sz="3200" dirty="0">
              <a:latin typeface="Arial"/>
              <a:cs typeface="Arial"/>
            </a:endParaRPr>
          </a:p>
        </p:txBody>
      </p:sp>
      <p:sp>
        <p:nvSpPr>
          <p:cNvPr id="4" name="object 4"/>
          <p:cNvSpPr/>
          <p:nvPr/>
        </p:nvSpPr>
        <p:spPr>
          <a:xfrm>
            <a:off x="956745" y="0"/>
            <a:ext cx="3583940" cy="1028700"/>
          </a:xfrm>
          <a:custGeom>
            <a:avLst/>
            <a:gdLst/>
            <a:ahLst/>
            <a:cxnLst/>
            <a:rect l="l" t="t" r="r" b="b"/>
            <a:pathLst>
              <a:path w="3583940" h="1028700">
                <a:moveTo>
                  <a:pt x="3583409" y="0"/>
                </a:moveTo>
                <a:lnTo>
                  <a:pt x="3583409" y="1028279"/>
                </a:lnTo>
                <a:lnTo>
                  <a:pt x="0" y="1028279"/>
                </a:lnTo>
                <a:lnTo>
                  <a:pt x="0" y="0"/>
                </a:lnTo>
              </a:path>
            </a:pathLst>
          </a:custGeom>
          <a:ln w="57150">
            <a:solidFill>
              <a:schemeClr val="tx1"/>
            </a:solidFill>
          </a:ln>
        </p:spPr>
        <p:txBody>
          <a:bodyPr wrap="square" lIns="0" tIns="0" rIns="0" bIns="0" rtlCol="0"/>
          <a:lstStyle/>
          <a:p>
            <a:endParaRPr/>
          </a:p>
        </p:txBody>
      </p:sp>
      <p:sp>
        <p:nvSpPr>
          <p:cNvPr id="5" name="object 5"/>
          <p:cNvSpPr/>
          <p:nvPr/>
        </p:nvSpPr>
        <p:spPr>
          <a:xfrm>
            <a:off x="8270231" y="8372971"/>
            <a:ext cx="4780915" cy="1914525"/>
          </a:xfrm>
          <a:custGeom>
            <a:avLst/>
            <a:gdLst/>
            <a:ahLst/>
            <a:cxnLst/>
            <a:rect l="l" t="t" r="r" b="b"/>
            <a:pathLst>
              <a:path w="4780915" h="1914525">
                <a:moveTo>
                  <a:pt x="0" y="0"/>
                </a:moveTo>
                <a:lnTo>
                  <a:pt x="4780845" y="0"/>
                </a:lnTo>
                <a:lnTo>
                  <a:pt x="4780845" y="1914027"/>
                </a:lnTo>
              </a:path>
              <a:path w="4780915" h="1914525">
                <a:moveTo>
                  <a:pt x="0" y="1914027"/>
                </a:moveTo>
                <a:lnTo>
                  <a:pt x="0" y="0"/>
                </a:lnTo>
              </a:path>
            </a:pathLst>
          </a:custGeom>
          <a:ln w="57150">
            <a:solidFill>
              <a:schemeClr val="tx1"/>
            </a:solidFill>
          </a:ln>
        </p:spPr>
        <p:txBody>
          <a:bodyPr wrap="square" lIns="0" tIns="0" rIns="0" bIns="0" rtlCol="0"/>
          <a:lstStyle/>
          <a:p>
            <a:endParaRPr/>
          </a:p>
        </p:txBody>
      </p:sp>
      <p:sp>
        <p:nvSpPr>
          <p:cNvPr id="6" name="object 6"/>
          <p:cNvSpPr/>
          <p:nvPr/>
        </p:nvSpPr>
        <p:spPr>
          <a:xfrm>
            <a:off x="15362806" y="0"/>
            <a:ext cx="2925445" cy="2919730"/>
          </a:xfrm>
          <a:custGeom>
            <a:avLst/>
            <a:gdLst/>
            <a:ahLst/>
            <a:cxnLst/>
            <a:rect l="l" t="t" r="r" b="b"/>
            <a:pathLst>
              <a:path w="2925444" h="2919730">
                <a:moveTo>
                  <a:pt x="2925195" y="2919274"/>
                </a:moveTo>
                <a:lnTo>
                  <a:pt x="0" y="2919274"/>
                </a:lnTo>
                <a:lnTo>
                  <a:pt x="0" y="0"/>
                </a:lnTo>
              </a:path>
            </a:pathLst>
          </a:custGeom>
          <a:ln w="57149">
            <a:solidFill>
              <a:schemeClr val="tx1"/>
            </a:solidFill>
          </a:ln>
        </p:spPr>
        <p:txBody>
          <a:bodyPr wrap="square" lIns="0" tIns="0" rIns="0" bIns="0" rtlCol="0"/>
          <a:lstStyle/>
          <a:p>
            <a:endParaRPr/>
          </a:p>
        </p:txBody>
      </p:sp>
      <p:sp>
        <p:nvSpPr>
          <p:cNvPr id="11" name="Title 5">
            <a:extLst>
              <a:ext uri="{FF2B5EF4-FFF2-40B4-BE49-F238E27FC236}">
                <a16:creationId xmlns:a16="http://schemas.microsoft.com/office/drawing/2014/main" id="{DB17D64B-01CE-495B-804F-054A85A5EA27}"/>
              </a:ext>
            </a:extLst>
          </p:cNvPr>
          <p:cNvSpPr txBox="1">
            <a:spLocks/>
          </p:cNvSpPr>
          <p:nvPr/>
        </p:nvSpPr>
        <p:spPr>
          <a:xfrm>
            <a:off x="1295400" y="1714500"/>
            <a:ext cx="10291599" cy="1015663"/>
          </a:xfrm>
          <a:prstGeom prst="rect">
            <a:avLst/>
          </a:prstGeom>
        </p:spPr>
        <p:txBody>
          <a:bodyPr wrap="square" lIns="0" tIns="0" rIns="0" bIns="0">
            <a:spAutoFit/>
          </a:bodyPr>
          <a:lstStyle>
            <a:lvl1pPr>
              <a:defRPr sz="6600" b="0" i="0">
                <a:solidFill>
                  <a:srgbClr val="535353"/>
                </a:solidFill>
                <a:latin typeface="Arial"/>
                <a:ea typeface="+mj-ea"/>
                <a:cs typeface="Arial"/>
              </a:defRPr>
            </a:lvl1pPr>
          </a:lstStyle>
          <a:p>
            <a:pPr marL="857250" indent="-8572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OBJECTIVE:</a:t>
            </a:r>
            <a:endParaRPr lang="en-IN" b="1" kern="0" dirty="0">
              <a:latin typeface="Times New Roman" panose="02020603050405020304" pitchFamily="18" charset="0"/>
              <a:cs typeface="Times New Roman" panose="02020603050405020304" pitchFamily="18" charset="0"/>
            </a:endParaRPr>
          </a:p>
        </p:txBody>
      </p:sp>
      <p:sp>
        <p:nvSpPr>
          <p:cNvPr id="9" name="Title 5">
            <a:extLst>
              <a:ext uri="{FF2B5EF4-FFF2-40B4-BE49-F238E27FC236}">
                <a16:creationId xmlns:a16="http://schemas.microsoft.com/office/drawing/2014/main" id="{75BD7ABE-DD8D-464F-B52C-366BE40183FD}"/>
              </a:ext>
            </a:extLst>
          </p:cNvPr>
          <p:cNvSpPr txBox="1">
            <a:spLocks/>
          </p:cNvSpPr>
          <p:nvPr/>
        </p:nvSpPr>
        <p:spPr>
          <a:xfrm>
            <a:off x="1298713" y="4169629"/>
            <a:ext cx="10291599" cy="1487587"/>
          </a:xfrm>
          <a:prstGeom prst="rect">
            <a:avLst/>
          </a:prstGeom>
        </p:spPr>
        <p:txBody>
          <a:bodyPr wrap="square" lIns="0" tIns="0" rIns="0" bIns="0">
            <a:spAutoFit/>
          </a:bodyPr>
          <a:lstStyle>
            <a:lvl1pPr>
              <a:defRPr sz="6600" b="0" i="0">
                <a:solidFill>
                  <a:srgbClr val="535353"/>
                </a:solidFill>
                <a:latin typeface="Arial"/>
                <a:ea typeface="+mj-ea"/>
                <a:cs typeface="Arial"/>
              </a:defRPr>
            </a:lvl1pPr>
          </a:lstStyle>
          <a:p>
            <a:pPr marL="857250" indent="-857250" algn="just">
              <a:lnSpc>
                <a:spcPct val="170000"/>
              </a:lnSpc>
              <a:buFont typeface="Arial" panose="020B0604020202020204" pitchFamily="34" charset="0"/>
              <a:buChar char="•"/>
            </a:pPr>
            <a:r>
              <a:rPr lang="en-US" sz="6600" b="1" dirty="0">
                <a:latin typeface="Times New Roman" panose="02020603050405020304" pitchFamily="18" charset="0"/>
                <a:cs typeface="Times New Roman" panose="02020603050405020304" pitchFamily="18" charset="0"/>
              </a:rPr>
              <a:t>APPROACH:</a:t>
            </a:r>
          </a:p>
        </p:txBody>
      </p:sp>
      <p:sp>
        <p:nvSpPr>
          <p:cNvPr id="12" name="TextBox 11">
            <a:extLst>
              <a:ext uri="{FF2B5EF4-FFF2-40B4-BE49-F238E27FC236}">
                <a16:creationId xmlns:a16="http://schemas.microsoft.com/office/drawing/2014/main" id="{7016FFD2-BF70-4688-94A3-0F74BA5DFB40}"/>
              </a:ext>
            </a:extLst>
          </p:cNvPr>
          <p:cNvSpPr txBox="1"/>
          <p:nvPr/>
        </p:nvSpPr>
        <p:spPr>
          <a:xfrm>
            <a:off x="1518912" y="5745795"/>
            <a:ext cx="15626088" cy="2502865"/>
          </a:xfrm>
          <a:prstGeom prst="rect">
            <a:avLst/>
          </a:prstGeom>
          <a:noFill/>
        </p:spPr>
        <p:txBody>
          <a:bodyPr wrap="square">
            <a:spAutoFit/>
          </a:bodyPr>
          <a:lstStyle/>
          <a:p>
            <a:pPr marL="0" indent="0" algn="just">
              <a:lnSpc>
                <a:spcPct val="170000"/>
              </a:lnSpc>
              <a:buNone/>
            </a:pPr>
            <a:r>
              <a:rPr lang="en-US" sz="3200" dirty="0"/>
              <a:t>	</a:t>
            </a:r>
            <a:r>
              <a:rPr lang="en-US" sz="3200" dirty="0">
                <a:solidFill>
                  <a:schemeClr val="tx1">
                    <a:lumMod val="65000"/>
                    <a:lumOff val="35000"/>
                  </a:schemeClr>
                </a:solidFill>
              </a:rPr>
              <a:t>The classical machine learning tasks like Data Exploration, Data Cleaning, Feature Engineering, Model Building and Model Testing. Try out different machine learning algorithms that’s best fit for the above case.</a:t>
            </a:r>
          </a:p>
        </p:txBody>
      </p:sp>
    </p:spTree>
    <p:extLst>
      <p:ext uri="{BB962C8B-B14F-4D97-AF65-F5344CB8AC3E}">
        <p14:creationId xmlns:p14="http://schemas.microsoft.com/office/powerpoint/2010/main" val="2946355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956745" y="0"/>
            <a:ext cx="3583940" cy="1028700"/>
          </a:xfrm>
          <a:custGeom>
            <a:avLst/>
            <a:gdLst/>
            <a:ahLst/>
            <a:cxnLst/>
            <a:rect l="l" t="t" r="r" b="b"/>
            <a:pathLst>
              <a:path w="3583940" h="1028700">
                <a:moveTo>
                  <a:pt x="3583409" y="0"/>
                </a:moveTo>
                <a:lnTo>
                  <a:pt x="3583409" y="1028279"/>
                </a:lnTo>
                <a:lnTo>
                  <a:pt x="0" y="1028279"/>
                </a:lnTo>
                <a:lnTo>
                  <a:pt x="0" y="0"/>
                </a:lnTo>
              </a:path>
            </a:pathLst>
          </a:custGeom>
          <a:ln w="57150">
            <a:solidFill>
              <a:schemeClr val="tx1"/>
            </a:solidFill>
          </a:ln>
        </p:spPr>
        <p:txBody>
          <a:bodyPr wrap="square" lIns="0" tIns="0" rIns="0" bIns="0" rtlCol="0"/>
          <a:lstStyle/>
          <a:p>
            <a:endParaRPr/>
          </a:p>
        </p:txBody>
      </p:sp>
      <p:sp>
        <p:nvSpPr>
          <p:cNvPr id="4" name="object 4"/>
          <p:cNvSpPr/>
          <p:nvPr/>
        </p:nvSpPr>
        <p:spPr>
          <a:xfrm>
            <a:off x="15362806" y="0"/>
            <a:ext cx="2925445" cy="2919730"/>
          </a:xfrm>
          <a:custGeom>
            <a:avLst/>
            <a:gdLst/>
            <a:ahLst/>
            <a:cxnLst/>
            <a:rect l="l" t="t" r="r" b="b"/>
            <a:pathLst>
              <a:path w="2925444" h="2919730">
                <a:moveTo>
                  <a:pt x="2925195" y="2919274"/>
                </a:moveTo>
                <a:lnTo>
                  <a:pt x="0" y="2919274"/>
                </a:lnTo>
                <a:lnTo>
                  <a:pt x="0" y="0"/>
                </a:lnTo>
              </a:path>
            </a:pathLst>
          </a:custGeom>
          <a:ln w="57149">
            <a:solidFill>
              <a:schemeClr val="tx1"/>
            </a:solidFill>
          </a:ln>
        </p:spPr>
        <p:txBody>
          <a:bodyPr wrap="square" lIns="0" tIns="0" rIns="0" bIns="0" rtlCol="0"/>
          <a:lstStyle/>
          <a:p>
            <a:endParaRPr/>
          </a:p>
        </p:txBody>
      </p:sp>
      <p:grpSp>
        <p:nvGrpSpPr>
          <p:cNvPr id="5" name="object 5"/>
          <p:cNvGrpSpPr/>
          <p:nvPr/>
        </p:nvGrpSpPr>
        <p:grpSpPr>
          <a:xfrm>
            <a:off x="2514600" y="2919730"/>
            <a:ext cx="14310928" cy="7367270"/>
            <a:chOff x="39436" y="1824435"/>
            <a:chExt cx="17199755" cy="8491222"/>
          </a:xfrm>
        </p:grpSpPr>
        <p:sp>
          <p:nvSpPr>
            <p:cNvPr id="6" name="object 6"/>
            <p:cNvSpPr/>
            <p:nvPr/>
          </p:nvSpPr>
          <p:spPr>
            <a:xfrm>
              <a:off x="12458276" y="8401132"/>
              <a:ext cx="4780915" cy="1914525"/>
            </a:xfrm>
            <a:custGeom>
              <a:avLst/>
              <a:gdLst/>
              <a:ahLst/>
              <a:cxnLst/>
              <a:rect l="l" t="t" r="r" b="b"/>
              <a:pathLst>
                <a:path w="4780915" h="1914525">
                  <a:moveTo>
                    <a:pt x="0" y="0"/>
                  </a:moveTo>
                  <a:lnTo>
                    <a:pt x="4780845" y="0"/>
                  </a:lnTo>
                  <a:lnTo>
                    <a:pt x="4780845" y="1914027"/>
                  </a:lnTo>
                </a:path>
                <a:path w="4780915" h="1914525">
                  <a:moveTo>
                    <a:pt x="0" y="1914027"/>
                  </a:moveTo>
                  <a:lnTo>
                    <a:pt x="0" y="0"/>
                  </a:lnTo>
                </a:path>
              </a:pathLst>
            </a:custGeom>
            <a:ln w="57150">
              <a:solidFill>
                <a:schemeClr val="tx1"/>
              </a:solidFill>
            </a:ln>
          </p:spPr>
          <p:txBody>
            <a:bodyPr wrap="square" lIns="0" tIns="0" rIns="0" bIns="0" rtlCol="0"/>
            <a:lstStyle/>
            <a:p>
              <a:endParaRPr/>
            </a:p>
          </p:txBody>
        </p:sp>
        <p:sp>
          <p:nvSpPr>
            <p:cNvPr id="7" name="object 7"/>
            <p:cNvSpPr/>
            <p:nvPr/>
          </p:nvSpPr>
          <p:spPr>
            <a:xfrm>
              <a:off x="39436" y="1824435"/>
              <a:ext cx="8608191" cy="7677838"/>
            </a:xfrm>
            <a:prstGeom prst="rect">
              <a:avLst/>
            </a:prstGeom>
            <a:blipFill>
              <a:blip r:embed="rId2" cstate="print"/>
              <a:stretch>
                <a:fillRect/>
              </a:stretch>
            </a:blipFill>
          </p:spPr>
          <p:txBody>
            <a:bodyPr wrap="square" lIns="0" tIns="0" rIns="0" bIns="0" rtlCol="0"/>
            <a:lstStyle/>
            <a:p>
              <a:endParaRPr dirty="0"/>
            </a:p>
          </p:txBody>
        </p:sp>
      </p:grpSp>
      <p:sp>
        <p:nvSpPr>
          <p:cNvPr id="8" name="Title 5">
            <a:extLst>
              <a:ext uri="{FF2B5EF4-FFF2-40B4-BE49-F238E27FC236}">
                <a16:creationId xmlns:a16="http://schemas.microsoft.com/office/drawing/2014/main" id="{2159BA4D-5397-4B75-91B6-560CF059BF4F}"/>
              </a:ext>
            </a:extLst>
          </p:cNvPr>
          <p:cNvSpPr txBox="1">
            <a:spLocks/>
          </p:cNvSpPr>
          <p:nvPr/>
        </p:nvSpPr>
        <p:spPr>
          <a:xfrm>
            <a:off x="381000" y="1468363"/>
            <a:ext cx="5943600" cy="1015663"/>
          </a:xfrm>
          <a:prstGeom prst="rect">
            <a:avLst/>
          </a:prstGeom>
        </p:spPr>
        <p:txBody>
          <a:bodyPr wrap="square" lIns="0" tIns="0" rIns="0" bIns="0">
            <a:spAutoFit/>
          </a:bodyPr>
          <a:lstStyle>
            <a:lvl1pPr>
              <a:defRPr sz="6600" b="0" i="0">
                <a:solidFill>
                  <a:srgbClr val="535353"/>
                </a:solidFill>
                <a:latin typeface="Arial"/>
                <a:ea typeface="+mj-ea"/>
                <a:cs typeface="Arial"/>
              </a:defRPr>
            </a:lvl1pPr>
          </a:lstStyle>
          <a:p>
            <a:pPr marL="857250" indent="-857250">
              <a:buFont typeface="Arial" panose="020B0604020202020204" pitchFamily="34" charset="0"/>
              <a:buChar char="•"/>
            </a:pPr>
            <a:r>
              <a:rPr lang="en-IN" b="1" kern="0" dirty="0">
                <a:latin typeface="Times New Roman" panose="02020603050405020304" pitchFamily="18" charset="0"/>
                <a:cs typeface="Times New Roman" panose="02020603050405020304" pitchFamily="18" charset="0"/>
              </a:rPr>
              <a:t>Architecture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3400" y="2919730"/>
            <a:ext cx="16840200" cy="6385081"/>
          </a:xfrm>
          <a:prstGeom prst="rect">
            <a:avLst/>
          </a:prstGeom>
        </p:spPr>
        <p:txBody>
          <a:bodyPr vert="horz" wrap="square" lIns="0" tIns="16510" rIns="0" bIns="0" rtlCol="0">
            <a:spAutoFit/>
          </a:bodyPr>
          <a:lstStyle/>
          <a:p>
            <a:pPr marL="0" indent="0" algn="just">
              <a:buNone/>
            </a:pPr>
            <a:r>
              <a:rPr lang="en-US" sz="3200" dirty="0"/>
              <a:t>	</a:t>
            </a:r>
            <a:r>
              <a:rPr lang="en-US" sz="3200" dirty="0">
                <a:solidFill>
                  <a:schemeClr val="tx1">
                    <a:lumMod val="65000"/>
                    <a:lumOff val="35000"/>
                  </a:schemeClr>
                </a:solidFill>
                <a:latin typeface="Times New Roman" panose="02020603050405020304" pitchFamily="18" charset="0"/>
                <a:cs typeface="Times New Roman" panose="02020603050405020304" pitchFamily="18" charset="0"/>
              </a:rPr>
              <a:t>Firstly the project object is designed and the data is collected by the college, after collecting the data we prepare the data into training and testing datasets. The data so formed is separated into dependent variables and independent variables then the outliers are removed.</a:t>
            </a:r>
          </a:p>
          <a:p>
            <a:pPr marL="0" indent="0" algn="just">
              <a:buNone/>
            </a:pPr>
            <a:r>
              <a:rPr lang="en-US" sz="3200" dirty="0">
                <a:solidFill>
                  <a:schemeClr val="tx1">
                    <a:lumMod val="65000"/>
                    <a:lumOff val="35000"/>
                  </a:schemeClr>
                </a:solidFill>
                <a:latin typeface="Times New Roman" panose="02020603050405020304" pitchFamily="18" charset="0"/>
                <a:cs typeface="Times New Roman" panose="02020603050405020304" pitchFamily="18" charset="0"/>
              </a:rPr>
              <a:t> </a:t>
            </a:r>
          </a:p>
          <a:p>
            <a:pPr marL="342900" indent="-342900" algn="just">
              <a:buAutoNum type="arabicParenR"/>
            </a:pPr>
            <a:r>
              <a:rPr lang="en-US" sz="3200" dirty="0">
                <a:solidFill>
                  <a:schemeClr val="tx1">
                    <a:lumMod val="65000"/>
                    <a:lumOff val="35000"/>
                  </a:schemeClr>
                </a:solidFill>
                <a:latin typeface="Times New Roman" panose="02020603050405020304" pitchFamily="18" charset="0"/>
                <a:cs typeface="Times New Roman" panose="02020603050405020304" pitchFamily="18" charset="0"/>
              </a:rPr>
              <a:t> The training data is provided to the model design for the training results.</a:t>
            </a:r>
          </a:p>
          <a:p>
            <a:pPr marL="0" indent="0" algn="just">
              <a:buNone/>
            </a:pPr>
            <a:r>
              <a:rPr lang="en-US" sz="3200" dirty="0">
                <a:solidFill>
                  <a:schemeClr val="tx1">
                    <a:lumMod val="65000"/>
                    <a:lumOff val="35000"/>
                  </a:schemeClr>
                </a:solidFill>
                <a:latin typeface="Times New Roman" panose="02020603050405020304" pitchFamily="18" charset="0"/>
                <a:cs typeface="Times New Roman" panose="02020603050405020304" pitchFamily="18" charset="0"/>
              </a:rPr>
              <a:t>2) The model is fine tuned and the training data is further classified according to the parameters                                                                    	specified to the model.</a:t>
            </a:r>
          </a:p>
          <a:p>
            <a:pPr marL="0" indent="0" algn="just">
              <a:buNone/>
            </a:pPr>
            <a:r>
              <a:rPr lang="en-US" sz="3200" dirty="0">
                <a:solidFill>
                  <a:schemeClr val="tx1">
                    <a:lumMod val="65000"/>
                    <a:lumOff val="35000"/>
                  </a:schemeClr>
                </a:solidFill>
                <a:latin typeface="Times New Roman" panose="02020603050405020304" pitchFamily="18" charset="0"/>
                <a:cs typeface="Times New Roman" panose="02020603050405020304" pitchFamily="18" charset="0"/>
              </a:rPr>
              <a:t>3) After the training data is ready the testing dataset which was stored earlier is further processed to the 	model for the prediction.</a:t>
            </a:r>
          </a:p>
          <a:p>
            <a:pPr marL="0" indent="0" algn="just">
              <a:buNone/>
            </a:pPr>
            <a:r>
              <a:rPr lang="en-US" sz="3200" dirty="0">
                <a:solidFill>
                  <a:schemeClr val="tx1">
                    <a:lumMod val="65000"/>
                    <a:lumOff val="35000"/>
                  </a:schemeClr>
                </a:solidFill>
                <a:latin typeface="Times New Roman" panose="02020603050405020304" pitchFamily="18" charset="0"/>
                <a:cs typeface="Times New Roman" panose="02020603050405020304" pitchFamily="18" charset="0"/>
              </a:rPr>
              <a:t>4) If the testing values comes out to be true the values are finally set as the prediction.</a:t>
            </a:r>
          </a:p>
          <a:p>
            <a:pPr marL="0" indent="0" algn="just">
              <a:buNone/>
            </a:pPr>
            <a:r>
              <a:rPr lang="en-US" sz="3200" dirty="0">
                <a:solidFill>
                  <a:schemeClr val="tx1">
                    <a:lumMod val="65000"/>
                    <a:lumOff val="35000"/>
                  </a:schemeClr>
                </a:solidFill>
                <a:latin typeface="Times New Roman" panose="02020603050405020304" pitchFamily="18" charset="0"/>
                <a:cs typeface="Times New Roman" panose="02020603050405020304" pitchFamily="18" charset="0"/>
              </a:rPr>
              <a:t>5) If the testing values comes out to be false than the values are again sent back for the fine tuning of the model. </a:t>
            </a:r>
            <a:endParaRPr lang="en-IN" sz="3200" dirty="0">
              <a:solidFill>
                <a:schemeClr val="tx1">
                  <a:lumMod val="65000"/>
                  <a:lumOff val="35000"/>
                </a:schemeClr>
              </a:solidFill>
              <a:latin typeface="Times New Roman" panose="02020603050405020304" pitchFamily="18" charset="0"/>
              <a:cs typeface="Times New Roman" panose="02020603050405020304" pitchFamily="18" charset="0"/>
            </a:endParaRPr>
          </a:p>
          <a:p>
            <a:pPr marL="175895">
              <a:lnSpc>
                <a:spcPct val="100000"/>
              </a:lnSpc>
              <a:spcBef>
                <a:spcPts val="130"/>
              </a:spcBef>
              <a:tabLst>
                <a:tab pos="529590" algn="l"/>
              </a:tabLst>
            </a:pPr>
            <a:endParaRPr sz="2900" dirty="0">
              <a:latin typeface="Arial"/>
              <a:cs typeface="Arial"/>
            </a:endParaRPr>
          </a:p>
        </p:txBody>
      </p:sp>
      <p:sp>
        <p:nvSpPr>
          <p:cNvPr id="3" name="object 3"/>
          <p:cNvSpPr/>
          <p:nvPr/>
        </p:nvSpPr>
        <p:spPr>
          <a:xfrm>
            <a:off x="956745" y="0"/>
            <a:ext cx="3583940" cy="1028700"/>
          </a:xfrm>
          <a:custGeom>
            <a:avLst/>
            <a:gdLst/>
            <a:ahLst/>
            <a:cxnLst/>
            <a:rect l="l" t="t" r="r" b="b"/>
            <a:pathLst>
              <a:path w="3583940" h="1028700">
                <a:moveTo>
                  <a:pt x="3583409" y="0"/>
                </a:moveTo>
                <a:lnTo>
                  <a:pt x="3583409" y="1028279"/>
                </a:lnTo>
                <a:lnTo>
                  <a:pt x="0" y="1028279"/>
                </a:lnTo>
                <a:lnTo>
                  <a:pt x="0" y="0"/>
                </a:lnTo>
              </a:path>
            </a:pathLst>
          </a:custGeom>
          <a:ln w="57150">
            <a:solidFill>
              <a:schemeClr val="tx1"/>
            </a:solidFill>
          </a:ln>
        </p:spPr>
        <p:txBody>
          <a:bodyPr wrap="square" lIns="0" tIns="0" rIns="0" bIns="0" rtlCol="0"/>
          <a:lstStyle/>
          <a:p>
            <a:endParaRPr/>
          </a:p>
        </p:txBody>
      </p:sp>
      <p:sp>
        <p:nvSpPr>
          <p:cNvPr id="4" name="object 4"/>
          <p:cNvSpPr/>
          <p:nvPr/>
        </p:nvSpPr>
        <p:spPr>
          <a:xfrm>
            <a:off x="8270231" y="8372971"/>
            <a:ext cx="4780915" cy="1914525"/>
          </a:xfrm>
          <a:custGeom>
            <a:avLst/>
            <a:gdLst/>
            <a:ahLst/>
            <a:cxnLst/>
            <a:rect l="l" t="t" r="r" b="b"/>
            <a:pathLst>
              <a:path w="4780915" h="1914525">
                <a:moveTo>
                  <a:pt x="0" y="0"/>
                </a:moveTo>
                <a:lnTo>
                  <a:pt x="4780845" y="0"/>
                </a:lnTo>
                <a:lnTo>
                  <a:pt x="4780845" y="1914027"/>
                </a:lnTo>
              </a:path>
              <a:path w="4780915" h="1914525">
                <a:moveTo>
                  <a:pt x="0" y="1914027"/>
                </a:moveTo>
                <a:lnTo>
                  <a:pt x="0" y="0"/>
                </a:lnTo>
              </a:path>
            </a:pathLst>
          </a:custGeom>
          <a:ln w="57150">
            <a:solidFill>
              <a:schemeClr val="tx1"/>
            </a:solidFill>
          </a:ln>
        </p:spPr>
        <p:txBody>
          <a:bodyPr wrap="square" lIns="0" tIns="0" rIns="0" bIns="0" rtlCol="0"/>
          <a:lstStyle/>
          <a:p>
            <a:endParaRPr/>
          </a:p>
        </p:txBody>
      </p:sp>
      <p:sp>
        <p:nvSpPr>
          <p:cNvPr id="5" name="object 5"/>
          <p:cNvSpPr/>
          <p:nvPr/>
        </p:nvSpPr>
        <p:spPr>
          <a:xfrm>
            <a:off x="15362555" y="-237688"/>
            <a:ext cx="2925445" cy="2919730"/>
          </a:xfrm>
          <a:custGeom>
            <a:avLst/>
            <a:gdLst/>
            <a:ahLst/>
            <a:cxnLst/>
            <a:rect l="l" t="t" r="r" b="b"/>
            <a:pathLst>
              <a:path w="2925444" h="2919730">
                <a:moveTo>
                  <a:pt x="2925195" y="2919274"/>
                </a:moveTo>
                <a:lnTo>
                  <a:pt x="0" y="2919274"/>
                </a:lnTo>
                <a:lnTo>
                  <a:pt x="0" y="0"/>
                </a:lnTo>
              </a:path>
            </a:pathLst>
          </a:custGeom>
          <a:ln w="57149">
            <a:solidFill>
              <a:schemeClr val="tx1"/>
            </a:solidFill>
          </a:ln>
        </p:spPr>
        <p:txBody>
          <a:bodyPr wrap="square" lIns="0" tIns="0" rIns="0" bIns="0" rtlCol="0"/>
          <a:lstStyle/>
          <a:p>
            <a:endParaRPr/>
          </a:p>
        </p:txBody>
      </p:sp>
      <p:sp>
        <p:nvSpPr>
          <p:cNvPr id="8" name="Title 5">
            <a:extLst>
              <a:ext uri="{FF2B5EF4-FFF2-40B4-BE49-F238E27FC236}">
                <a16:creationId xmlns:a16="http://schemas.microsoft.com/office/drawing/2014/main" id="{26193B30-E31E-494A-B399-8FAF1B5BC44D}"/>
              </a:ext>
            </a:extLst>
          </p:cNvPr>
          <p:cNvSpPr txBox="1">
            <a:spLocks/>
          </p:cNvSpPr>
          <p:nvPr/>
        </p:nvSpPr>
        <p:spPr>
          <a:xfrm>
            <a:off x="1219200" y="956767"/>
            <a:ext cx="10291599" cy="1487587"/>
          </a:xfrm>
          <a:prstGeom prst="rect">
            <a:avLst/>
          </a:prstGeom>
        </p:spPr>
        <p:txBody>
          <a:bodyPr wrap="square" lIns="0" tIns="0" rIns="0" bIns="0">
            <a:spAutoFit/>
          </a:bodyPr>
          <a:lstStyle>
            <a:lvl1pPr>
              <a:defRPr sz="6600" b="0" i="0">
                <a:solidFill>
                  <a:srgbClr val="535353"/>
                </a:solidFill>
                <a:latin typeface="Arial"/>
                <a:ea typeface="+mj-ea"/>
                <a:cs typeface="Arial"/>
              </a:defRPr>
            </a:lvl1pPr>
          </a:lstStyle>
          <a:p>
            <a:pPr marL="857250" indent="-857250" algn="just">
              <a:lnSpc>
                <a:spcPct val="17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PROPOSED SYSTEM:</a:t>
            </a:r>
            <a:endParaRPr lang="en-US" sz="66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p:nvPr/>
        </p:nvSpPr>
        <p:spPr>
          <a:xfrm>
            <a:off x="956745" y="0"/>
            <a:ext cx="3583940" cy="1028700"/>
          </a:xfrm>
          <a:custGeom>
            <a:avLst/>
            <a:gdLst/>
            <a:ahLst/>
            <a:cxnLst/>
            <a:rect l="l" t="t" r="r" b="b"/>
            <a:pathLst>
              <a:path w="3583940" h="1028700">
                <a:moveTo>
                  <a:pt x="3583409" y="0"/>
                </a:moveTo>
                <a:lnTo>
                  <a:pt x="3583409" y="1028279"/>
                </a:lnTo>
                <a:lnTo>
                  <a:pt x="0" y="1028279"/>
                </a:lnTo>
                <a:lnTo>
                  <a:pt x="0" y="0"/>
                </a:lnTo>
              </a:path>
            </a:pathLst>
          </a:custGeom>
          <a:ln w="57150">
            <a:solidFill>
              <a:schemeClr val="tx1"/>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8270231" y="8372971"/>
            <a:ext cx="4780915" cy="1914525"/>
          </a:xfrm>
          <a:custGeom>
            <a:avLst/>
            <a:gdLst/>
            <a:ahLst/>
            <a:cxnLst/>
            <a:rect l="l" t="t" r="r" b="b"/>
            <a:pathLst>
              <a:path w="4780915" h="1914525">
                <a:moveTo>
                  <a:pt x="0" y="0"/>
                </a:moveTo>
                <a:lnTo>
                  <a:pt x="4780845" y="0"/>
                </a:lnTo>
                <a:lnTo>
                  <a:pt x="4780845" y="1914027"/>
                </a:lnTo>
              </a:path>
              <a:path w="4780915" h="1914525">
                <a:moveTo>
                  <a:pt x="0" y="1914027"/>
                </a:moveTo>
                <a:lnTo>
                  <a:pt x="0" y="0"/>
                </a:lnTo>
              </a:path>
            </a:pathLst>
          </a:custGeom>
          <a:ln w="57150">
            <a:solidFill>
              <a:schemeClr val="tx1"/>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7" name="object 7"/>
          <p:cNvSpPr/>
          <p:nvPr/>
        </p:nvSpPr>
        <p:spPr>
          <a:xfrm>
            <a:off x="15362806" y="0"/>
            <a:ext cx="2925445" cy="2919730"/>
          </a:xfrm>
          <a:custGeom>
            <a:avLst/>
            <a:gdLst/>
            <a:ahLst/>
            <a:cxnLst/>
            <a:rect l="l" t="t" r="r" b="b"/>
            <a:pathLst>
              <a:path w="2925444" h="2919730">
                <a:moveTo>
                  <a:pt x="2925195" y="2919274"/>
                </a:moveTo>
                <a:lnTo>
                  <a:pt x="0" y="2919274"/>
                </a:lnTo>
                <a:lnTo>
                  <a:pt x="0" y="0"/>
                </a:lnTo>
              </a:path>
            </a:pathLst>
          </a:custGeom>
          <a:ln w="57149">
            <a:solidFill>
              <a:schemeClr val="tx1"/>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8" name="Title 5">
            <a:extLst>
              <a:ext uri="{FF2B5EF4-FFF2-40B4-BE49-F238E27FC236}">
                <a16:creationId xmlns:a16="http://schemas.microsoft.com/office/drawing/2014/main" id="{756EB11D-4B40-47B3-B196-B9008496D25C}"/>
              </a:ext>
            </a:extLst>
          </p:cNvPr>
          <p:cNvSpPr txBox="1">
            <a:spLocks/>
          </p:cNvSpPr>
          <p:nvPr/>
        </p:nvSpPr>
        <p:spPr>
          <a:xfrm>
            <a:off x="543417" y="1687760"/>
            <a:ext cx="15087600" cy="923330"/>
          </a:xfrm>
          <a:prstGeom prst="rect">
            <a:avLst/>
          </a:prstGeom>
        </p:spPr>
        <p:txBody>
          <a:bodyPr wrap="square" lIns="0" tIns="0" rIns="0" bIns="0">
            <a:spAutoFit/>
          </a:bodyPr>
          <a:lstStyle>
            <a:lvl1pPr>
              <a:defRPr sz="6600" b="0" i="0">
                <a:solidFill>
                  <a:srgbClr val="535353"/>
                </a:solidFill>
                <a:latin typeface="Arial"/>
                <a:ea typeface="+mj-ea"/>
                <a:cs typeface="Arial"/>
              </a:defRPr>
            </a:lvl1pPr>
          </a:lstStyle>
          <a:p>
            <a:pPr marL="857250" indent="-857250">
              <a:buFont typeface="Arial" panose="020B0604020202020204" pitchFamily="34" charset="0"/>
              <a:buChar char="•"/>
            </a:pPr>
            <a:r>
              <a:rPr lang="en-US" sz="6000" b="1" dirty="0">
                <a:latin typeface="Times New Roman" panose="02020603050405020304" pitchFamily="18" charset="0"/>
                <a:cs typeface="Times New Roman" panose="02020603050405020304" pitchFamily="18" charset="0"/>
              </a:rPr>
              <a:t>PROCEDURAL MODEL TRAINING:</a:t>
            </a:r>
            <a:endParaRPr lang="en-IN" sz="6000" b="1" kern="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A8C1D130-90B3-4DA3-A2DD-C13C33225572}"/>
              </a:ext>
            </a:extLst>
          </p:cNvPr>
          <p:cNvSpPr txBox="1"/>
          <p:nvPr/>
        </p:nvSpPr>
        <p:spPr>
          <a:xfrm>
            <a:off x="838200" y="2707297"/>
            <a:ext cx="17144999" cy="6368538"/>
          </a:xfrm>
          <a:prstGeom prst="rect">
            <a:avLst/>
          </a:prstGeom>
          <a:noFill/>
        </p:spPr>
        <p:txBody>
          <a:bodyPr wrap="square">
            <a:spAutoFit/>
          </a:bodyPr>
          <a:lstStyle/>
          <a:p>
            <a:pPr algn="just">
              <a:buFont typeface="Wingdings" panose="05000000000000000000" pitchFamily="2" charset="2"/>
              <a:buChar char="q"/>
            </a:pPr>
            <a:r>
              <a:rPr lang="en-US" sz="3200" dirty="0"/>
              <a:t>	</a:t>
            </a:r>
            <a:r>
              <a:rPr lang="en-US" sz="4000" dirty="0">
                <a:solidFill>
                  <a:schemeClr val="tx1">
                    <a:lumMod val="65000"/>
                    <a:lumOff val="35000"/>
                  </a:schemeClr>
                </a:solidFill>
              </a:rPr>
              <a:t>Data Export from Db :</a:t>
            </a:r>
          </a:p>
          <a:p>
            <a:pPr marL="0" indent="0" algn="just">
              <a:buNone/>
            </a:pPr>
            <a:r>
              <a:rPr lang="en-US" sz="4000" dirty="0">
                <a:solidFill>
                  <a:schemeClr val="tx1">
                    <a:lumMod val="65000"/>
                    <a:lumOff val="35000"/>
                  </a:schemeClr>
                </a:solidFill>
              </a:rPr>
              <a:t>	 The accumulated data from db is exported in csv format for model training.</a:t>
            </a:r>
          </a:p>
          <a:p>
            <a:pPr algn="just"/>
            <a:endParaRPr lang="en-US" sz="4000" dirty="0">
              <a:solidFill>
                <a:schemeClr val="tx1">
                  <a:lumMod val="65000"/>
                  <a:lumOff val="35000"/>
                </a:schemeClr>
              </a:solidFill>
            </a:endParaRPr>
          </a:p>
          <a:p>
            <a:pPr algn="just">
              <a:buFont typeface="Wingdings" panose="05000000000000000000" pitchFamily="2" charset="2"/>
              <a:buChar char="q"/>
            </a:pPr>
            <a:r>
              <a:rPr lang="en-US" sz="4000" dirty="0">
                <a:solidFill>
                  <a:schemeClr val="tx1">
                    <a:lumMod val="65000"/>
                    <a:lumOff val="35000"/>
                  </a:schemeClr>
                </a:solidFill>
              </a:rPr>
              <a:t>Data Preprocessing</a:t>
            </a:r>
          </a:p>
          <a:p>
            <a:pPr marL="0" indent="0" algn="just">
              <a:buNone/>
            </a:pPr>
            <a:r>
              <a:rPr lang="en-US" sz="4000" dirty="0">
                <a:solidFill>
                  <a:schemeClr val="tx1">
                    <a:lumMod val="65000"/>
                    <a:lumOff val="35000"/>
                  </a:schemeClr>
                </a:solidFill>
              </a:rPr>
              <a:t>	Performing EDA to get insight of data like identifying distribution, outliers, 	trend  among data etc.</a:t>
            </a:r>
          </a:p>
          <a:p>
            <a:pPr marL="0" indent="0" algn="just">
              <a:buNone/>
            </a:pPr>
            <a:r>
              <a:rPr lang="en-US" sz="4000" dirty="0">
                <a:solidFill>
                  <a:schemeClr val="tx1">
                    <a:lumMod val="65000"/>
                    <a:lumOff val="35000"/>
                  </a:schemeClr>
                </a:solidFill>
              </a:rPr>
              <a:t>	Check for null values in the columns. If present impute the null values.</a:t>
            </a:r>
          </a:p>
          <a:p>
            <a:pPr marL="0" indent="0" algn="just">
              <a:buNone/>
            </a:pPr>
            <a:r>
              <a:rPr lang="en-US" sz="4000" dirty="0">
                <a:solidFill>
                  <a:schemeClr val="tx1">
                    <a:lumMod val="65000"/>
                    <a:lumOff val="35000"/>
                  </a:schemeClr>
                </a:solidFill>
              </a:rPr>
              <a:t>	Encode the categorical values with numeric values.</a:t>
            </a:r>
          </a:p>
          <a:p>
            <a:pPr marL="0" indent="0" algn="just">
              <a:buNone/>
            </a:pPr>
            <a:r>
              <a:rPr lang="en-US" sz="4000" dirty="0">
                <a:solidFill>
                  <a:schemeClr val="tx1">
                    <a:lumMod val="65000"/>
                    <a:lumOff val="35000"/>
                  </a:schemeClr>
                </a:solidFill>
              </a:rPr>
              <a:t>	Perform Standard Scalar to scale down the values.</a:t>
            </a:r>
            <a:endParaRPr lang="en-IN" sz="4000" dirty="0">
              <a:solidFill>
                <a:schemeClr val="tx1">
                  <a:lumMod val="65000"/>
                  <a:lumOff val="35000"/>
                </a:schemeClr>
              </a:solidFill>
            </a:endParaRPr>
          </a:p>
          <a:p>
            <a:pPr marL="0" indent="0" algn="just">
              <a:lnSpc>
                <a:spcPct val="170000"/>
              </a:lnSpc>
              <a:buNone/>
            </a:pPr>
            <a:endParaRPr lang="en-US" sz="3200" dirty="0">
              <a:solidFill>
                <a:schemeClr val="tx1">
                  <a:lumMod val="65000"/>
                  <a:lumOff val="3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56745" y="0"/>
            <a:ext cx="3583940" cy="1028700"/>
          </a:xfrm>
          <a:custGeom>
            <a:avLst/>
            <a:gdLst/>
            <a:ahLst/>
            <a:cxnLst/>
            <a:rect l="l" t="t" r="r" b="b"/>
            <a:pathLst>
              <a:path w="3583940" h="1028700">
                <a:moveTo>
                  <a:pt x="3583409" y="0"/>
                </a:moveTo>
                <a:lnTo>
                  <a:pt x="3583409" y="1028279"/>
                </a:lnTo>
                <a:lnTo>
                  <a:pt x="0" y="1028279"/>
                </a:lnTo>
                <a:lnTo>
                  <a:pt x="0" y="0"/>
                </a:lnTo>
              </a:path>
            </a:pathLst>
          </a:custGeom>
          <a:ln w="57150">
            <a:solidFill>
              <a:schemeClr val="tx1"/>
            </a:solidFill>
          </a:ln>
        </p:spPr>
        <p:txBody>
          <a:bodyPr wrap="square" lIns="0" tIns="0" rIns="0" bIns="0" rtlCol="0"/>
          <a:lstStyle/>
          <a:p>
            <a:endParaRPr/>
          </a:p>
        </p:txBody>
      </p:sp>
      <p:sp>
        <p:nvSpPr>
          <p:cNvPr id="3" name="object 3"/>
          <p:cNvSpPr/>
          <p:nvPr/>
        </p:nvSpPr>
        <p:spPr>
          <a:xfrm>
            <a:off x="8305800" y="8503921"/>
            <a:ext cx="4780915" cy="1914525"/>
          </a:xfrm>
          <a:custGeom>
            <a:avLst/>
            <a:gdLst/>
            <a:ahLst/>
            <a:cxnLst/>
            <a:rect l="l" t="t" r="r" b="b"/>
            <a:pathLst>
              <a:path w="4780915" h="1914525">
                <a:moveTo>
                  <a:pt x="0" y="0"/>
                </a:moveTo>
                <a:lnTo>
                  <a:pt x="4780845" y="0"/>
                </a:lnTo>
                <a:lnTo>
                  <a:pt x="4780845" y="1914027"/>
                </a:lnTo>
              </a:path>
              <a:path w="4780915" h="1914525">
                <a:moveTo>
                  <a:pt x="0" y="1914027"/>
                </a:moveTo>
                <a:lnTo>
                  <a:pt x="0" y="0"/>
                </a:lnTo>
              </a:path>
            </a:pathLst>
          </a:custGeom>
          <a:ln w="57150">
            <a:solidFill>
              <a:schemeClr val="tx1">
                <a:lumMod val="95000"/>
                <a:lumOff val="5000"/>
              </a:schemeClr>
            </a:solidFill>
          </a:ln>
        </p:spPr>
        <p:txBody>
          <a:bodyPr wrap="square" lIns="0" tIns="0" rIns="0" bIns="0" rtlCol="0"/>
          <a:lstStyle/>
          <a:p>
            <a:endParaRPr/>
          </a:p>
        </p:txBody>
      </p:sp>
      <p:sp>
        <p:nvSpPr>
          <p:cNvPr id="4" name="object 4"/>
          <p:cNvSpPr/>
          <p:nvPr/>
        </p:nvSpPr>
        <p:spPr>
          <a:xfrm>
            <a:off x="15544801" y="0"/>
            <a:ext cx="2743199" cy="2653030"/>
          </a:xfrm>
          <a:custGeom>
            <a:avLst/>
            <a:gdLst/>
            <a:ahLst/>
            <a:cxnLst/>
            <a:rect l="l" t="t" r="r" b="b"/>
            <a:pathLst>
              <a:path w="2925444" h="2919730">
                <a:moveTo>
                  <a:pt x="2925195" y="2919274"/>
                </a:moveTo>
                <a:lnTo>
                  <a:pt x="0" y="2919274"/>
                </a:lnTo>
                <a:lnTo>
                  <a:pt x="0" y="0"/>
                </a:lnTo>
              </a:path>
            </a:pathLst>
          </a:custGeom>
          <a:ln w="57149">
            <a:solidFill>
              <a:schemeClr val="tx1"/>
            </a:solidFill>
          </a:ln>
        </p:spPr>
        <p:txBody>
          <a:bodyPr wrap="square" lIns="0" tIns="0" rIns="0" bIns="0" rtlCol="0"/>
          <a:lstStyle/>
          <a:p>
            <a:endParaRPr/>
          </a:p>
        </p:txBody>
      </p:sp>
      <p:sp>
        <p:nvSpPr>
          <p:cNvPr id="5" name="object 5"/>
          <p:cNvSpPr txBox="1"/>
          <p:nvPr/>
        </p:nvSpPr>
        <p:spPr>
          <a:xfrm>
            <a:off x="943019" y="1790699"/>
            <a:ext cx="14220782" cy="6583854"/>
          </a:xfrm>
          <a:prstGeom prst="rect">
            <a:avLst/>
          </a:prstGeom>
        </p:spPr>
        <p:txBody>
          <a:bodyPr vert="horz" wrap="square" lIns="0" tIns="180340" rIns="0" bIns="0" rtlCol="0">
            <a:spAutoFit/>
          </a:bodyPr>
          <a:lstStyle/>
          <a:p>
            <a:pPr marL="0" indent="0" algn="just">
              <a:buNone/>
            </a:pPr>
            <a:r>
              <a:rPr lang="en-US" sz="3200" dirty="0">
                <a:solidFill>
                  <a:schemeClr val="tx1">
                    <a:lumMod val="65000"/>
                    <a:lumOff val="35000"/>
                  </a:schemeClr>
                </a:solidFill>
                <a:latin typeface="Times New Roman" panose="02020603050405020304" pitchFamily="18" charset="0"/>
                <a:cs typeface="Times New Roman" panose="02020603050405020304" pitchFamily="18" charset="0"/>
              </a:rPr>
              <a:t>Clustering –</a:t>
            </a:r>
          </a:p>
          <a:p>
            <a:pPr marL="0" indent="0" algn="just">
              <a:buNone/>
            </a:pPr>
            <a:r>
              <a:rPr lang="en-US" sz="3200" dirty="0">
                <a:solidFill>
                  <a:schemeClr val="tx1">
                    <a:lumMod val="65000"/>
                    <a:lumOff val="35000"/>
                  </a:schemeClr>
                </a:solidFill>
                <a:latin typeface="Times New Roman" panose="02020603050405020304" pitchFamily="18" charset="0"/>
                <a:cs typeface="Times New Roman" panose="02020603050405020304" pitchFamily="18" charset="0"/>
              </a:rPr>
              <a:t>	KMeans algorithm is used to create clusters in the preprocessed data. The optimum number of clusters is selected by plotting the elbow plot, and for the dynamic selection of the number of clusters, we are using Knee Locator function. The idea behind clustering is to implement different algorithms on the structured data.</a:t>
            </a:r>
          </a:p>
          <a:p>
            <a:pPr marL="0" indent="0" algn="just">
              <a:buNone/>
            </a:pPr>
            <a:r>
              <a:rPr lang="en-US" sz="3200" dirty="0">
                <a:solidFill>
                  <a:schemeClr val="tx1">
                    <a:lumMod val="65000"/>
                    <a:lumOff val="35000"/>
                  </a:schemeClr>
                </a:solidFill>
                <a:latin typeface="Times New Roman" panose="02020603050405020304" pitchFamily="18" charset="0"/>
                <a:cs typeface="Times New Roman" panose="02020603050405020304" pitchFamily="18" charset="0"/>
              </a:rPr>
              <a:t>	The Kmeans model is trained over preprocessed data, and the model is saved for further use in prediction</a:t>
            </a:r>
          </a:p>
          <a:p>
            <a:pPr marL="0" indent="0" algn="just">
              <a:buNone/>
            </a:pPr>
            <a:r>
              <a:rPr lang="en-US" sz="3200" dirty="0">
                <a:solidFill>
                  <a:schemeClr val="tx1">
                    <a:lumMod val="65000"/>
                    <a:lumOff val="35000"/>
                  </a:schemeClr>
                </a:solidFill>
                <a:latin typeface="Times New Roman" panose="02020603050405020304" pitchFamily="18" charset="0"/>
                <a:cs typeface="Times New Roman" panose="02020603050405020304" pitchFamily="18" charset="0"/>
              </a:rPr>
              <a:t>Model Selection –</a:t>
            </a:r>
          </a:p>
          <a:p>
            <a:pPr marL="0" indent="0" algn="just">
              <a:buNone/>
            </a:pPr>
            <a:r>
              <a:rPr lang="en-US" sz="3200" dirty="0">
                <a:solidFill>
                  <a:schemeClr val="tx1">
                    <a:lumMod val="65000"/>
                    <a:lumOff val="35000"/>
                  </a:schemeClr>
                </a:solidFill>
                <a:latin typeface="Times New Roman" panose="02020603050405020304" pitchFamily="18" charset="0"/>
                <a:cs typeface="Times New Roman" panose="02020603050405020304" pitchFamily="18" charset="0"/>
              </a:rPr>
              <a:t>	After the clusters are created, we find the best model for each cluster. By using 2 algorithms “SVM”. For each cluster both the hyper tuned algorithms are used. We calculate the AUC scores for both models and select the model with the best score. Similarly, the model is selected for each cluster. All the models for every cluster are saved for use in prediction</a:t>
            </a:r>
            <a:endParaRPr lang="en-IN" sz="3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85800" y="3467100"/>
            <a:ext cx="17373600" cy="2971326"/>
          </a:xfrm>
          <a:prstGeom prst="rect">
            <a:avLst/>
          </a:prstGeom>
        </p:spPr>
        <p:txBody>
          <a:bodyPr vert="horz" wrap="square" lIns="0" tIns="16510" rIns="0" bIns="0" rtlCol="0">
            <a:spAutoFit/>
          </a:bodyPr>
          <a:lstStyle/>
          <a:p>
            <a:pPr algn="just"/>
            <a:r>
              <a:rPr lang="en-US" sz="3200" dirty="0">
                <a:latin typeface="Times New Roman" panose="02020603050405020304" pitchFamily="18" charset="0"/>
                <a:cs typeface="Times New Roman" panose="02020603050405020304" pitchFamily="18" charset="0"/>
              </a:rPr>
              <a:t>	</a:t>
            </a:r>
            <a:r>
              <a:rPr lang="en-US" sz="3200" dirty="0">
                <a:solidFill>
                  <a:schemeClr val="tx1">
                    <a:lumMod val="65000"/>
                    <a:lumOff val="35000"/>
                  </a:schemeClr>
                </a:solidFill>
                <a:latin typeface="Times New Roman" panose="02020603050405020304" pitchFamily="18" charset="0"/>
                <a:cs typeface="Times New Roman" panose="02020603050405020304" pitchFamily="18" charset="0"/>
              </a:rPr>
              <a:t>The proposed system results in the probability of the students getting placed in the campus drives. The ‘CAMPUS PLACEMENT PREDICTION’ provides the help for both students and the institution .The institution can focus on the potential students by knowing the prediction of this model. The technique we used is the SUPPORT VECTOR MACHINE[SVM] which gives the accuracy of students getting placed . The project mainly gives the information about the students probability of getting placed in the campus drives which benefits both the students and the institution.</a:t>
            </a:r>
            <a:endParaRPr lang="en-IN" sz="3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3" name="object 3"/>
          <p:cNvSpPr/>
          <p:nvPr/>
        </p:nvSpPr>
        <p:spPr>
          <a:xfrm>
            <a:off x="956745" y="0"/>
            <a:ext cx="3583940" cy="1028700"/>
          </a:xfrm>
          <a:custGeom>
            <a:avLst/>
            <a:gdLst/>
            <a:ahLst/>
            <a:cxnLst/>
            <a:rect l="l" t="t" r="r" b="b"/>
            <a:pathLst>
              <a:path w="3583940" h="1028700">
                <a:moveTo>
                  <a:pt x="3583409" y="0"/>
                </a:moveTo>
                <a:lnTo>
                  <a:pt x="3583409" y="1028279"/>
                </a:lnTo>
                <a:lnTo>
                  <a:pt x="0" y="1028279"/>
                </a:lnTo>
                <a:lnTo>
                  <a:pt x="0" y="0"/>
                </a:lnTo>
              </a:path>
            </a:pathLst>
          </a:custGeom>
          <a:ln w="57150">
            <a:solidFill>
              <a:schemeClr val="tx1"/>
            </a:solidFill>
          </a:ln>
        </p:spPr>
        <p:txBody>
          <a:bodyPr wrap="square" lIns="0" tIns="0" rIns="0" bIns="0" rtlCol="0"/>
          <a:lstStyle/>
          <a:p>
            <a:endParaRPr/>
          </a:p>
        </p:txBody>
      </p:sp>
      <p:sp>
        <p:nvSpPr>
          <p:cNvPr id="4" name="object 4"/>
          <p:cNvSpPr/>
          <p:nvPr/>
        </p:nvSpPr>
        <p:spPr>
          <a:xfrm>
            <a:off x="8270231" y="8372971"/>
            <a:ext cx="4780915" cy="1914525"/>
          </a:xfrm>
          <a:custGeom>
            <a:avLst/>
            <a:gdLst/>
            <a:ahLst/>
            <a:cxnLst/>
            <a:rect l="l" t="t" r="r" b="b"/>
            <a:pathLst>
              <a:path w="4780915" h="1914525">
                <a:moveTo>
                  <a:pt x="0" y="0"/>
                </a:moveTo>
                <a:lnTo>
                  <a:pt x="4780845" y="0"/>
                </a:lnTo>
                <a:lnTo>
                  <a:pt x="4780845" y="1914027"/>
                </a:lnTo>
              </a:path>
              <a:path w="4780915" h="1914525">
                <a:moveTo>
                  <a:pt x="0" y="1914027"/>
                </a:moveTo>
                <a:lnTo>
                  <a:pt x="0" y="0"/>
                </a:lnTo>
              </a:path>
            </a:pathLst>
          </a:custGeom>
          <a:ln w="57150">
            <a:solidFill>
              <a:schemeClr val="tx1"/>
            </a:solidFill>
          </a:ln>
        </p:spPr>
        <p:txBody>
          <a:bodyPr wrap="square" lIns="0" tIns="0" rIns="0" bIns="0" rtlCol="0"/>
          <a:lstStyle/>
          <a:p>
            <a:endParaRPr/>
          </a:p>
        </p:txBody>
      </p:sp>
      <p:sp>
        <p:nvSpPr>
          <p:cNvPr id="5" name="object 5"/>
          <p:cNvSpPr/>
          <p:nvPr/>
        </p:nvSpPr>
        <p:spPr>
          <a:xfrm>
            <a:off x="15362806" y="0"/>
            <a:ext cx="2925445" cy="2919730"/>
          </a:xfrm>
          <a:custGeom>
            <a:avLst/>
            <a:gdLst/>
            <a:ahLst/>
            <a:cxnLst/>
            <a:rect l="l" t="t" r="r" b="b"/>
            <a:pathLst>
              <a:path w="2925444" h="2919730">
                <a:moveTo>
                  <a:pt x="2925195" y="2919274"/>
                </a:moveTo>
                <a:lnTo>
                  <a:pt x="0" y="2919274"/>
                </a:lnTo>
                <a:lnTo>
                  <a:pt x="0" y="0"/>
                </a:lnTo>
              </a:path>
            </a:pathLst>
          </a:custGeom>
          <a:ln w="57149">
            <a:solidFill>
              <a:schemeClr val="tx1"/>
            </a:solidFill>
          </a:ln>
        </p:spPr>
        <p:txBody>
          <a:bodyPr wrap="square" lIns="0" tIns="0" rIns="0" bIns="0" rtlCol="0"/>
          <a:lstStyle/>
          <a:p>
            <a:endParaRPr/>
          </a:p>
        </p:txBody>
      </p:sp>
      <p:sp>
        <p:nvSpPr>
          <p:cNvPr id="6" name="Title 5">
            <a:extLst>
              <a:ext uri="{FF2B5EF4-FFF2-40B4-BE49-F238E27FC236}">
                <a16:creationId xmlns:a16="http://schemas.microsoft.com/office/drawing/2014/main" id="{573E1426-75B6-43FA-ACA5-E999EA072416}"/>
              </a:ext>
            </a:extLst>
          </p:cNvPr>
          <p:cNvSpPr txBox="1">
            <a:spLocks/>
          </p:cNvSpPr>
          <p:nvPr/>
        </p:nvSpPr>
        <p:spPr>
          <a:xfrm>
            <a:off x="879710" y="2177752"/>
            <a:ext cx="15087600" cy="1015663"/>
          </a:xfrm>
          <a:prstGeom prst="rect">
            <a:avLst/>
          </a:prstGeom>
        </p:spPr>
        <p:txBody>
          <a:bodyPr wrap="square" lIns="0" tIns="0" rIns="0" bIns="0">
            <a:spAutoFit/>
          </a:bodyPr>
          <a:lstStyle>
            <a:lvl1pPr>
              <a:defRPr sz="6600" b="0" i="0">
                <a:solidFill>
                  <a:srgbClr val="535353"/>
                </a:solidFill>
                <a:latin typeface="Arial"/>
                <a:ea typeface="+mj-ea"/>
                <a:cs typeface="Arial"/>
              </a:defRPr>
            </a:lvl1pPr>
          </a:lstStyle>
          <a:p>
            <a:pPr marL="857250" indent="-8572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RESULTS:</a:t>
            </a:r>
            <a:endParaRPr lang="en-IN" b="1" kern="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TotalTime>
  <Words>680</Words>
  <Application>Microsoft Office PowerPoint</Application>
  <PresentationFormat>Custom</PresentationFormat>
  <Paragraphs>34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Campus Placement Prediction</dc:title>
  <dc:creator>Aditya Papal</dc:creator>
  <cp:lastModifiedBy>Aditya Papal</cp:lastModifiedBy>
  <cp:revision>6</cp:revision>
  <dcterms:created xsi:type="dcterms:W3CDTF">2023-07-16T16:29:07Z</dcterms:created>
  <dcterms:modified xsi:type="dcterms:W3CDTF">2023-07-16T17:13:08Z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2023-07-16T00:00:00Z</vt:filetime>
  </property>
</Properties>
</file>