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78" r:id="rId4"/>
    <p:sldId id="293" r:id="rId5"/>
    <p:sldId id="292" r:id="rId6"/>
    <p:sldId id="279" r:id="rId7"/>
    <p:sldId id="280" r:id="rId8"/>
    <p:sldId id="285" r:id="rId9"/>
    <p:sldId id="286" r:id="rId10"/>
    <p:sldId id="296" r:id="rId11"/>
    <p:sldId id="297" r:id="rId12"/>
    <p:sldId id="287" r:id="rId13"/>
    <p:sldId id="298" r:id="rId14"/>
    <p:sldId id="288" r:id="rId15"/>
    <p:sldId id="299" r:id="rId16"/>
    <p:sldId id="300" r:id="rId17"/>
    <p:sldId id="289" r:id="rId18"/>
    <p:sldId id="294" r:id="rId19"/>
    <p:sldId id="295" r:id="rId20"/>
    <p:sldId id="290" r:id="rId21"/>
    <p:sldId id="291" r:id="rId22"/>
    <p:sldId id="259" r:id="rId23"/>
  </p:sldIdLst>
  <p:sldSz cx="9144000" cy="6858000" type="screen4x3"/>
  <p:notesSz cx="7099300" cy="102346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3511" autoAdjust="0"/>
  </p:normalViewPr>
  <p:slideViewPr>
    <p:cSldViewPr snapToGrid="0">
      <p:cViewPr varScale="1">
        <p:scale>
          <a:sx n="79" d="100"/>
          <a:sy n="79" d="100"/>
        </p:scale>
        <p:origin x="1570" y="115"/>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IN" dirty="0"/>
              <a:t>Prof.H.S.Chaudhari</a:t>
            </a: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D2DA370-CFAC-4D94-9319-C85DD3E3FDC1}" type="datetime7">
              <a:rPr lang="en-US" smtClean="0"/>
              <a:t>Sep-24</a:t>
            </a:fld>
            <a:endParaRPr lang="en-IN"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N"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D1F92267-EFF8-4329-93E7-1C990D1A156B}" type="slidenum">
              <a:rPr lang="en-IN" smtClean="0"/>
              <a:t>‹#›</a:t>
            </a:fld>
            <a:endParaRPr lang="en-IN" dirty="0"/>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73883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324738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143359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1957715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Sep-24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48611B74-64C0-4E07-AFCF-F5DA0729CEEB}" type="datetime1">
              <a:rPr lang="en-US" smtClean="0"/>
              <a:t>9/22/2024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5DF56-8F09-4323-999B-FBDA9B4BCDC9}" type="datetime1">
              <a:rPr lang="en-US" smtClean="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619013-710D-401D-A803-3AF9E45149ED}" type="datetime1">
              <a:rPr lang="en-US" smtClean="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33A865-8053-4249-A831-F7B99E25D749}" type="datetime1">
              <a:rPr lang="en-US" smtClean="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F55EDB-D711-494C-B399-05C1CE806FAF}" type="datetime1">
              <a:rPr lang="en-US" smtClean="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599F37-469B-4885-85CF-6B4EE5CB4301}" type="datetime1">
              <a:rPr lang="en-US" smtClean="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0E6E0C-64D0-45D7-8176-0E054F69D64A}" type="datetime1">
              <a:rPr lang="en-US" smtClean="0"/>
              <a:t>9/22/2024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D6ABF73-4C85-4D56-9E68-0A4B06E6C90F}" type="datetime1">
              <a:rPr lang="en-US" smtClean="0"/>
              <a:t>9/22/2024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FE1F0AA-09F9-4C73-90C3-1696F7423223}" type="datetime1">
              <a:rPr lang="en-US" smtClean="0"/>
              <a:t>9/22/2024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B95BCD-90A1-405C-B1A0-F8EDBB750510}" type="datetime1">
              <a:rPr lang="en-US" smtClean="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EDCDE085-4191-4684-B4ED-7FEB3DEC8EC1}" type="datetime1">
              <a:rPr lang="en-US" smtClean="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6345689-1F9C-415E-BA03-5363CF016084}" type="datetime1">
              <a:rPr lang="en-US" smtClean="0"/>
              <a:t>9/22/2024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08293"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920561" y="857866"/>
            <a:ext cx="7970520" cy="5619115"/>
          </a:xfrm>
          <a:ln>
            <a:noFill/>
          </a:ln>
          <a:scene3d>
            <a:camera prst="orthographicFront"/>
            <a:lightRig rig="threePt" dir="t"/>
          </a:scene3d>
          <a:sp3d>
            <a:bevelT w="114300" prst="artDeco"/>
          </a:sp3d>
        </p:spPr>
        <p:txBody>
          <a:bodyPr>
            <a:normAutofit fontScale="90000" lnSpcReduction="10000"/>
          </a:bodyPr>
          <a:lstStyle/>
          <a:p>
            <a:pPr algn="ctr"/>
            <a:br>
              <a:rPr lang="en-IN" sz="2700" dirty="0"/>
            </a:br>
            <a:r>
              <a:rPr lang="en-IN" sz="1800" b="1" dirty="0">
                <a:latin typeface="Times New Roman" panose="02020603050405020304" pitchFamily="18" charset="0"/>
              </a:rPr>
              <a:t>A</a:t>
            </a:r>
          </a:p>
          <a:p>
            <a:pPr algn="ctr"/>
            <a:r>
              <a:rPr lang="en-IN" sz="1800" b="1" dirty="0">
                <a:latin typeface="Times New Roman" panose="02020603050405020304" pitchFamily="18" charset="0"/>
              </a:rPr>
              <a:t> Final Year Project presentation</a:t>
            </a:r>
          </a:p>
          <a:p>
            <a:pPr algn="ctr"/>
            <a:r>
              <a:rPr lang="en-IN" sz="1800" b="1" dirty="0">
                <a:latin typeface="Times New Roman" panose="02020603050405020304" pitchFamily="18" charset="0"/>
              </a:rPr>
              <a:t>on</a:t>
            </a:r>
            <a:endParaRPr lang="en-IN" sz="2100" b="1" dirty="0">
              <a:latin typeface="Times New Roman" panose="02020603050405020304" pitchFamily="18" charset="0"/>
            </a:endParaRPr>
          </a:p>
          <a:p>
            <a:pPr algn="ctr"/>
            <a:r>
              <a:rPr lang="en-IN" sz="2100" b="1" dirty="0">
                <a:latin typeface="Times New Roman" panose="02020603050405020304" pitchFamily="18" charset="0"/>
              </a:rPr>
              <a:t>“</a:t>
            </a:r>
            <a:r>
              <a:rPr lang="en-US" sz="2100" b="1" dirty="0">
                <a:latin typeface="Times New Roman" panose="02020603050405020304" pitchFamily="18" charset="0"/>
              </a:rPr>
              <a:t>Drug Typing using Patient Data</a:t>
            </a:r>
            <a:r>
              <a:rPr lang="en-IN" sz="2100" b="1" dirty="0">
                <a:latin typeface="Times New Roman" panose="02020603050405020304" pitchFamily="18" charset="0"/>
              </a:rPr>
              <a:t>”</a:t>
            </a:r>
          </a:p>
          <a:p>
            <a:pPr algn="ct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r>
              <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rPr>
              <a:t>Prepared By</a:t>
            </a:r>
          </a:p>
          <a:p>
            <a:pPr algn="ctr"/>
            <a:endParaRPr lang="en-IN" sz="2100" b="1"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Mr. Aditya </a:t>
            </a:r>
            <a:r>
              <a:rPr lang="en-IN" sz="2100" dirty="0" err="1">
                <a:solidFill>
                  <a:schemeClr val="accent5"/>
                </a:solidFill>
                <a:latin typeface="Times New Roman" panose="02020603050405020304" pitchFamily="18" charset="0"/>
                <a:cs typeface="Times New Roman" panose="02020603050405020304" pitchFamily="18" charset="0"/>
              </a:rPr>
              <a:t>Vitthal</a:t>
            </a:r>
            <a:r>
              <a:rPr lang="en-IN" sz="2100" dirty="0">
                <a:solidFill>
                  <a:schemeClr val="accent5"/>
                </a:solidFill>
                <a:latin typeface="Times New Roman" panose="02020603050405020304" pitchFamily="18" charset="0"/>
                <a:cs typeface="Times New Roman" panose="02020603050405020304" pitchFamily="18" charset="0"/>
              </a:rPr>
              <a:t> Papal	  Exam Seat No./ PRN:- 72203097F</a:t>
            </a:r>
          </a:p>
          <a:p>
            <a:pP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Ms. Shravani Jayendra Rane	  Exam Seat No./ PRN:- 72203129H</a:t>
            </a:r>
          </a:p>
          <a:p>
            <a:pP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Ms. Diya </a:t>
            </a:r>
            <a:r>
              <a:rPr lang="en-IN" sz="2100" dirty="0" err="1">
                <a:solidFill>
                  <a:schemeClr val="accent5"/>
                </a:solidFill>
                <a:latin typeface="Times New Roman" panose="02020603050405020304" pitchFamily="18" charset="0"/>
                <a:cs typeface="Times New Roman" panose="02020603050405020304" pitchFamily="18" charset="0"/>
              </a:rPr>
              <a:t>Dinkar</a:t>
            </a:r>
            <a:r>
              <a:rPr lang="en-IN" sz="2100" dirty="0">
                <a:solidFill>
                  <a:schemeClr val="accent5"/>
                </a:solidFill>
                <a:latin typeface="Times New Roman" panose="02020603050405020304" pitchFamily="18" charset="0"/>
                <a:cs typeface="Times New Roman" panose="02020603050405020304" pitchFamily="18" charset="0"/>
              </a:rPr>
              <a:t> </a:t>
            </a:r>
            <a:r>
              <a:rPr lang="en-IN" sz="2100" dirty="0" err="1">
                <a:solidFill>
                  <a:schemeClr val="accent5"/>
                </a:solidFill>
                <a:latin typeface="Times New Roman" panose="02020603050405020304" pitchFamily="18" charset="0"/>
                <a:cs typeface="Times New Roman" panose="02020603050405020304" pitchFamily="18" charset="0"/>
              </a:rPr>
              <a:t>Satpute</a:t>
            </a:r>
            <a:r>
              <a:rPr lang="en-IN" sz="2100" dirty="0">
                <a:solidFill>
                  <a:schemeClr val="accent5"/>
                </a:solidFill>
                <a:latin typeface="Times New Roman" panose="02020603050405020304" pitchFamily="18" charset="0"/>
                <a:cs typeface="Times New Roman" panose="02020603050405020304" pitchFamily="18" charset="0"/>
              </a:rPr>
              <a:t>	  Exam Seat No./ PRN:- 72203150F</a:t>
            </a:r>
          </a:p>
          <a:p>
            <a:pPr algn="ctr">
              <a:lnSpc>
                <a:spcPct val="100000"/>
              </a:lnSpc>
              <a:spcBef>
                <a:spcPts val="0"/>
              </a:spcBef>
              <a:spcAft>
                <a:spcPts val="0"/>
              </a:spcAft>
            </a:pPr>
            <a:endParaRPr lang="en-IN" sz="2100" dirty="0">
              <a:solidFill>
                <a:schemeClr val="accent5"/>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Guided by</a:t>
            </a:r>
          </a:p>
          <a:p>
            <a:pPr algn="ctr">
              <a:lnSpc>
                <a:spcPct val="100000"/>
              </a:lnSpc>
              <a:spcBef>
                <a:spcPts val="0"/>
              </a:spcBef>
              <a:spcAft>
                <a:spcPts val="0"/>
              </a:spcAft>
            </a:pPr>
            <a:r>
              <a:rPr lang="en-IN" sz="2200" b="1" dirty="0">
                <a:solidFill>
                  <a:srgbClr val="002060"/>
                </a:solidFill>
                <a:latin typeface="Times New Roman" panose="02020603050405020304" pitchFamily="18" charset="0"/>
                <a:cs typeface="Times New Roman" panose="02020603050405020304" pitchFamily="18" charset="0"/>
              </a:rPr>
              <a:t>Prof. </a:t>
            </a:r>
            <a:r>
              <a:rPr lang="en-US" sz="2200" b="1" dirty="0">
                <a:effectLst/>
                <a:latin typeface="Times New Roman" panose="02020603050405020304" pitchFamily="18" charset="0"/>
                <a:ea typeface="Times New Roman" panose="02020603050405020304" pitchFamily="18" charset="0"/>
              </a:rPr>
              <a:t>Prachi Waghmare</a:t>
            </a:r>
            <a:endParaRPr lang="en-IN" sz="22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PCET’S &amp; NMVPM’S</a:t>
            </a: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NUTAN MAHARASHTRA INSTT. OF ENGG. &amp; TECH. Pune</a:t>
            </a: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264595" y="1741252"/>
            <a:ext cx="7498079" cy="4567136"/>
          </a:xfrm>
        </p:spPr>
        <p:txBody>
          <a:bodyPr>
            <a:normAutofit/>
          </a:bodyPr>
          <a:lstStyle/>
          <a:p>
            <a:r>
              <a:rPr lang="en-US" sz="1600" b="1" dirty="0">
                <a:latin typeface="Times New Roman" panose="02020603050405020304" pitchFamily="18" charset="0"/>
                <a:cs typeface="Times New Roman" panose="02020603050405020304" pitchFamily="18" charset="0"/>
              </a:rPr>
              <a:t>Data Export Kaggle database :</a:t>
            </a:r>
          </a:p>
          <a:p>
            <a:pPr marL="82550" indent="0">
              <a:buNone/>
            </a:pPr>
            <a:r>
              <a:rPr lang="en-US" sz="1600" dirty="0">
                <a:latin typeface="Times New Roman" panose="02020603050405020304" pitchFamily="18" charset="0"/>
                <a:cs typeface="Times New Roman" panose="02020603050405020304" pitchFamily="18" charset="0"/>
              </a:rPr>
              <a:t>      The accumulated data from Kaggle database is exported in csv format for  model training.</a:t>
            </a:r>
          </a:p>
          <a:p>
            <a:pPr marL="82550" indent="0">
              <a:buNone/>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Feature Engineering &amp; EDA:</a:t>
            </a:r>
          </a:p>
          <a:p>
            <a:pPr marL="82550" indent="0">
              <a:buNone/>
            </a:pPr>
            <a:r>
              <a:rPr lang="en-US" sz="1600" dirty="0">
                <a:latin typeface="Times New Roman" panose="02020603050405020304" pitchFamily="18" charset="0"/>
                <a:cs typeface="Times New Roman" panose="02020603050405020304" pitchFamily="18" charset="0"/>
              </a:rPr>
              <a:t>       Performing EDA to get insight of data like identifying distribution, outliers, trend  among data etc. Check for null values in the columns. If present impute the null values. Encode the categorical values with numeric values.</a:t>
            </a:r>
          </a:p>
          <a:p>
            <a:pPr marL="82550" indent="0">
              <a:buNone/>
            </a:pPr>
            <a:r>
              <a:rPr lang="en-US" sz="1600" dirty="0">
                <a:latin typeface="Times New Roman" panose="02020603050405020304" pitchFamily="18" charset="0"/>
                <a:cs typeface="Times New Roman" panose="02020603050405020304" pitchFamily="18" charset="0"/>
              </a:rPr>
              <a:t>Perform Standard Scalar to scale down the values.</a:t>
            </a:r>
          </a:p>
          <a:p>
            <a:pPr marL="82550" indent="0">
              <a:buNone/>
            </a:pP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Model Selection:	</a:t>
            </a:r>
          </a:p>
          <a:p>
            <a:pPr marL="82550" indent="0">
              <a:buNone/>
            </a:pPr>
            <a:r>
              <a:rPr lang="en-US" sz="1600" dirty="0">
                <a:latin typeface="Times New Roman" panose="02020603050405020304" pitchFamily="18" charset="0"/>
                <a:cs typeface="Times New Roman" panose="02020603050405020304" pitchFamily="18" charset="0"/>
              </a:rPr>
              <a:t>      Try different classification algorithms of machine learning (e.g., Logistic Regression, Decision Trees, Random Forest, Support Vector Machines, etc.) and select the best accuracy model </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8" name="Rounded Rectangle 17">
            <a:extLst>
              <a:ext uri="{FF2B5EF4-FFF2-40B4-BE49-F238E27FC236}">
                <a16:creationId xmlns:a16="http://schemas.microsoft.com/office/drawing/2014/main" id="{513EDFAA-ED7A-40E8-9D7E-5DBD3907A0A4}"/>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9577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264595" y="1741252"/>
            <a:ext cx="7498079" cy="4567136"/>
          </a:xfrm>
        </p:spPr>
        <p:txBody>
          <a:bodyPr>
            <a:normAutofit/>
          </a:bodyPr>
          <a:lstStyle/>
          <a:p>
            <a:r>
              <a:rPr lang="en-US" sz="1600" b="1" dirty="0">
                <a:latin typeface="Times New Roman" panose="02020603050405020304" pitchFamily="18" charset="0"/>
                <a:cs typeface="Times New Roman" panose="02020603050405020304" pitchFamily="18" charset="0"/>
              </a:rPr>
              <a:t>Model Training and Testing:</a:t>
            </a:r>
          </a:p>
          <a:p>
            <a:pPr marL="82550" indent="0">
              <a:buNone/>
            </a:pPr>
            <a:r>
              <a:rPr lang="en-US" sz="1600" dirty="0">
                <a:latin typeface="Times New Roman" panose="02020603050405020304" pitchFamily="18" charset="0"/>
                <a:cs typeface="Times New Roman" panose="02020603050405020304" pitchFamily="18" charset="0"/>
              </a:rPr>
              <a:t>      The model was trained using the prepared patient dataset, split into training and testing sets The selected classification algorithm was trained on the training data to learn patterns and relationships between patient features and drug types.</a:t>
            </a:r>
          </a:p>
          <a:p>
            <a:pPr marL="82550" indent="0">
              <a:buNone/>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Model Deployment:</a:t>
            </a:r>
          </a:p>
          <a:p>
            <a:pPr marL="82550" indent="0">
              <a:buNone/>
            </a:pPr>
            <a:r>
              <a:rPr lang="en-US" sz="1600" dirty="0">
                <a:latin typeface="Times New Roman" panose="02020603050405020304" pitchFamily="18" charset="0"/>
                <a:cs typeface="Times New Roman" panose="02020603050405020304" pitchFamily="18" charset="0"/>
              </a:rPr>
              <a:t>      The trained model could be deployed for real-time predictions using CI/CD pipelines</a:t>
            </a:r>
          </a:p>
          <a:p>
            <a:pPr marL="82550" indent="0">
              <a:buNone/>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Dataset Link: </a:t>
            </a:r>
            <a:r>
              <a:rPr lang="en-IN" sz="1600" dirty="0">
                <a:solidFill>
                  <a:srgbClr val="0070C0"/>
                </a:solidFill>
                <a:latin typeface="Times New Roman" panose="02020603050405020304" pitchFamily="18" charset="0"/>
                <a:cs typeface="Times New Roman" panose="02020603050405020304" pitchFamily="18" charset="0"/>
              </a:rPr>
              <a:t>https://www.kaggle.com/datasets/prathamtripathi/drug-classification</a:t>
            </a:r>
          </a:p>
          <a:p>
            <a:r>
              <a:rPr lang="en-IN" sz="1600" dirty="0">
                <a:latin typeface="Times New Roman" panose="02020603050405020304" pitchFamily="18" charset="0"/>
                <a:cs typeface="Times New Roman" panose="02020603050405020304" pitchFamily="18" charset="0"/>
              </a:rPr>
              <a:t>GitHub Link: </a:t>
            </a:r>
            <a:r>
              <a:rPr lang="en-IN" sz="1600" u="sng" dirty="0">
                <a:solidFill>
                  <a:srgbClr val="0070C0"/>
                </a:solidFill>
                <a:latin typeface="Times New Roman" panose="02020603050405020304" pitchFamily="18" charset="0"/>
                <a:cs typeface="Times New Roman" panose="02020603050405020304" pitchFamily="18" charset="0"/>
              </a:rPr>
              <a:t>https://github.com/AdityaPapal/Drug-Typing-Using-Patient-Data</a:t>
            </a: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8" name="Rounded Rectangle 17">
            <a:extLst>
              <a:ext uri="{FF2B5EF4-FFF2-40B4-BE49-F238E27FC236}">
                <a16:creationId xmlns:a16="http://schemas.microsoft.com/office/drawing/2014/main" id="{513EDFAA-ED7A-40E8-9D7E-5DBD3907A0A4}"/>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35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32884" y="2313562"/>
            <a:ext cx="7124732" cy="4544438"/>
          </a:xfrm>
        </p:spPr>
        <p:txBody>
          <a:bodyPr>
            <a:normAutofit/>
          </a:bodyPr>
          <a:lstStyle/>
          <a:p>
            <a:r>
              <a:rPr lang="en-US" sz="1600" dirty="0">
                <a:latin typeface="Times New Roman" panose="02020603050405020304" pitchFamily="18" charset="0"/>
                <a:cs typeface="Times New Roman" panose="02020603050405020304" pitchFamily="18" charset="0"/>
              </a:rPr>
              <a:t>Firstly the project object is designed and the data is collected by the different – different sources, after collecting  the data we prepare the data into training and testing datasets. </a:t>
            </a:r>
          </a:p>
          <a:p>
            <a:r>
              <a:rPr lang="en-US" sz="1600" dirty="0">
                <a:latin typeface="Times New Roman" panose="02020603050405020304" pitchFamily="18" charset="0"/>
                <a:cs typeface="Times New Roman" panose="02020603050405020304" pitchFamily="18" charset="0"/>
              </a:rPr>
              <a:t>The data so formed is separated into dependent variables and independent variables then the outliers are removed.</a:t>
            </a:r>
          </a:p>
          <a:p>
            <a:r>
              <a:rPr lang="en-US" sz="1600" b="1" dirty="0">
                <a:latin typeface="Times New Roman" panose="02020603050405020304" pitchFamily="18" charset="0"/>
                <a:cs typeface="Times New Roman" panose="02020603050405020304" pitchFamily="18" charset="0"/>
              </a:rPr>
              <a:t>Dependent variables:</a:t>
            </a:r>
          </a:p>
          <a:p>
            <a:pPr lvl="1" fontAlgn="base">
              <a:buFont typeface="Arial" panose="020B0604020202020204" pitchFamily="34" charset="0"/>
              <a:buChar char="•"/>
            </a:pPr>
            <a:r>
              <a:rPr lang="en-US" sz="1600" b="0" i="0" dirty="0">
                <a:solidFill>
                  <a:srgbClr val="3C4043"/>
                </a:solidFill>
                <a:effectLst/>
                <a:latin typeface="Times New Roman" panose="02020603050405020304" pitchFamily="18" charset="0"/>
                <a:cs typeface="Times New Roman" panose="02020603050405020304" pitchFamily="18" charset="0"/>
              </a:rPr>
              <a:t>Age</a:t>
            </a:r>
          </a:p>
          <a:p>
            <a:pPr lvl="1" fontAlgn="base">
              <a:buFont typeface="Arial" panose="020B0604020202020204" pitchFamily="34" charset="0"/>
              <a:buChar char="•"/>
            </a:pPr>
            <a:r>
              <a:rPr lang="en-US" sz="1600" b="0" i="0" dirty="0">
                <a:solidFill>
                  <a:srgbClr val="3C4043"/>
                </a:solidFill>
                <a:effectLst/>
                <a:latin typeface="Times New Roman" panose="02020603050405020304" pitchFamily="18" charset="0"/>
                <a:cs typeface="Times New Roman" panose="02020603050405020304" pitchFamily="18" charset="0"/>
              </a:rPr>
              <a:t>Sex</a:t>
            </a:r>
          </a:p>
          <a:p>
            <a:pPr lvl="1" fontAlgn="base">
              <a:buFont typeface="Arial" panose="020B0604020202020204" pitchFamily="34" charset="0"/>
              <a:buChar char="•"/>
            </a:pPr>
            <a:r>
              <a:rPr lang="en-US" sz="1600" b="0" i="0" dirty="0">
                <a:solidFill>
                  <a:srgbClr val="3C4043"/>
                </a:solidFill>
                <a:effectLst/>
                <a:latin typeface="Times New Roman" panose="02020603050405020304" pitchFamily="18" charset="0"/>
                <a:cs typeface="Times New Roman" panose="02020603050405020304" pitchFamily="18" charset="0"/>
              </a:rPr>
              <a:t>Blood Pressure Levels (BP)</a:t>
            </a:r>
          </a:p>
          <a:p>
            <a:pPr lvl="1" fontAlgn="base">
              <a:buFont typeface="Arial" panose="020B0604020202020204" pitchFamily="34" charset="0"/>
              <a:buChar char="•"/>
            </a:pPr>
            <a:r>
              <a:rPr lang="en-US" sz="1600" b="0" i="0" dirty="0">
                <a:solidFill>
                  <a:srgbClr val="3C4043"/>
                </a:solidFill>
                <a:effectLst/>
                <a:latin typeface="Times New Roman" panose="02020603050405020304" pitchFamily="18" charset="0"/>
                <a:cs typeface="Times New Roman" panose="02020603050405020304" pitchFamily="18" charset="0"/>
              </a:rPr>
              <a:t>Cholesterol Levels</a:t>
            </a:r>
          </a:p>
          <a:p>
            <a:pPr lvl="1" fontAlgn="base">
              <a:buFont typeface="Arial" panose="020B0604020202020204" pitchFamily="34" charset="0"/>
              <a:buChar char="•"/>
            </a:pPr>
            <a:r>
              <a:rPr lang="en-US" sz="1600" b="0" i="0" dirty="0">
                <a:solidFill>
                  <a:srgbClr val="3C4043"/>
                </a:solidFill>
                <a:effectLst/>
                <a:latin typeface="Times New Roman" panose="02020603050405020304" pitchFamily="18" charset="0"/>
                <a:cs typeface="Times New Roman" panose="02020603050405020304" pitchFamily="18" charset="0"/>
              </a:rPr>
              <a:t>Na to Potassium Ration</a:t>
            </a:r>
          </a:p>
          <a:p>
            <a:r>
              <a:rPr lang="en-US" sz="1600" b="1" dirty="0">
                <a:latin typeface="Times New Roman" panose="02020603050405020304" pitchFamily="18" charset="0"/>
                <a:cs typeface="Times New Roman" panose="02020603050405020304" pitchFamily="18" charset="0"/>
              </a:rPr>
              <a:t>Independent variables:</a:t>
            </a:r>
          </a:p>
          <a:p>
            <a:pPr lvl="1" fontAlgn="base">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Drug type</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5" y="1540596"/>
            <a:ext cx="4051595"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 </a:t>
            </a:r>
            <a:r>
              <a:rPr lang="en-IN" sz="3600" b="1" dirty="0">
                <a:solidFill>
                  <a:schemeClr val="accent5">
                    <a:lumMod val="50000"/>
                  </a:schemeClr>
                </a:solidFill>
                <a:latin typeface="Times New Roman" panose="02020603050405020304" pitchFamily="18" charset="0"/>
              </a:rPr>
              <a:t>Proposed system</a:t>
            </a:r>
          </a:p>
        </p:txBody>
      </p:sp>
      <p:sp>
        <p:nvSpPr>
          <p:cNvPr id="8" name="Rounded Rectangle 17">
            <a:extLst>
              <a:ext uri="{FF2B5EF4-FFF2-40B4-BE49-F238E27FC236}">
                <a16:creationId xmlns:a16="http://schemas.microsoft.com/office/drawing/2014/main" id="{670FE5DE-DBB6-409D-B95A-E713C23A2353}"/>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442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30305" y="1763950"/>
            <a:ext cx="7124732" cy="4544438"/>
          </a:xfrm>
        </p:spPr>
        <p:txBody>
          <a:bodyPr>
            <a:normAutofit/>
          </a:bodyPr>
          <a:lstStyle/>
          <a:p>
            <a:pPr marL="82550" indent="0">
              <a:buNone/>
            </a:pPr>
            <a:r>
              <a:rPr lang="en-US" sz="1600" dirty="0">
                <a:latin typeface="Times New Roman" panose="02020603050405020304" pitchFamily="18" charset="0"/>
                <a:cs typeface="Times New Roman" panose="02020603050405020304" pitchFamily="18" charset="0"/>
              </a:rPr>
              <a:t>1) The training data is provided to the model design for the training results.</a:t>
            </a:r>
          </a:p>
          <a:p>
            <a:pPr marL="82550" indent="0">
              <a:buNone/>
            </a:pPr>
            <a:endParaRPr lang="en-US" sz="1600" dirty="0">
              <a:latin typeface="Times New Roman" panose="02020603050405020304" pitchFamily="18" charset="0"/>
              <a:cs typeface="Times New Roman" panose="02020603050405020304" pitchFamily="18" charset="0"/>
            </a:endParaRPr>
          </a:p>
          <a:p>
            <a:pPr marL="82550" indent="0">
              <a:buNone/>
            </a:pPr>
            <a:r>
              <a:rPr lang="en-US" sz="1600" dirty="0">
                <a:latin typeface="Times New Roman" panose="02020603050405020304" pitchFamily="18" charset="0"/>
                <a:cs typeface="Times New Roman" panose="02020603050405020304" pitchFamily="18" charset="0"/>
              </a:rPr>
              <a:t>2) The model is fine tuned and the training data is further classified according to the parameters specified to the model.</a:t>
            </a:r>
          </a:p>
          <a:p>
            <a:pPr marL="82550" indent="0">
              <a:buNone/>
            </a:pPr>
            <a:endParaRPr lang="en-US" sz="1600" dirty="0">
              <a:latin typeface="Times New Roman" panose="02020603050405020304" pitchFamily="18" charset="0"/>
              <a:cs typeface="Times New Roman" panose="02020603050405020304" pitchFamily="18" charset="0"/>
            </a:endParaRPr>
          </a:p>
          <a:p>
            <a:pPr marL="82550" indent="0">
              <a:buNone/>
            </a:pPr>
            <a:r>
              <a:rPr lang="en-US" sz="1600" dirty="0">
                <a:latin typeface="Times New Roman" panose="02020603050405020304" pitchFamily="18" charset="0"/>
                <a:cs typeface="Times New Roman" panose="02020603050405020304" pitchFamily="18" charset="0"/>
              </a:rPr>
              <a:t>3) After the training data is ready the testing dataset which was stored earlier is further processed to the model for the prediction.</a:t>
            </a:r>
          </a:p>
          <a:p>
            <a:pPr marL="82550" indent="0">
              <a:buNone/>
            </a:pPr>
            <a:endParaRPr lang="en-US" sz="1600" dirty="0">
              <a:latin typeface="Times New Roman" panose="02020603050405020304" pitchFamily="18" charset="0"/>
              <a:cs typeface="Times New Roman" panose="02020603050405020304" pitchFamily="18" charset="0"/>
            </a:endParaRPr>
          </a:p>
          <a:p>
            <a:pPr marL="82550" indent="0">
              <a:buNone/>
            </a:pPr>
            <a:r>
              <a:rPr lang="en-US" sz="1600" dirty="0">
                <a:latin typeface="Times New Roman" panose="02020603050405020304" pitchFamily="18" charset="0"/>
                <a:cs typeface="Times New Roman" panose="02020603050405020304" pitchFamily="18" charset="0"/>
              </a:rPr>
              <a:t>4) If the testing values comes out to be true the values are finally set as the prediction.</a:t>
            </a:r>
          </a:p>
          <a:p>
            <a:pPr marL="82550" indent="0">
              <a:buNone/>
            </a:pPr>
            <a:endParaRPr lang="en-US" sz="1600" dirty="0">
              <a:latin typeface="Times New Roman" panose="02020603050405020304" pitchFamily="18" charset="0"/>
              <a:cs typeface="Times New Roman" panose="02020603050405020304" pitchFamily="18" charset="0"/>
            </a:endParaRPr>
          </a:p>
          <a:p>
            <a:pPr marL="82550" indent="0">
              <a:buNone/>
            </a:pPr>
            <a:r>
              <a:rPr lang="en-US" sz="1600" dirty="0">
                <a:latin typeface="Times New Roman" panose="02020603050405020304" pitchFamily="18" charset="0"/>
                <a:cs typeface="Times New Roman" panose="02020603050405020304" pitchFamily="18" charset="0"/>
              </a:rPr>
              <a:t>5) If the testing values comes out to be false than the values are again sent back for the fine tuning of the model.</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8" name="Rounded Rectangle 17">
            <a:extLst>
              <a:ext uri="{FF2B5EF4-FFF2-40B4-BE49-F238E27FC236}">
                <a16:creationId xmlns:a16="http://schemas.microsoft.com/office/drawing/2014/main" id="{670FE5DE-DBB6-409D-B95A-E713C23A2353}"/>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4027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32884" y="2313562"/>
            <a:ext cx="7124732" cy="4544438"/>
          </a:xfrm>
        </p:spPr>
        <p:txBody>
          <a:bodyPr>
            <a:normAutofit/>
          </a:bodyPr>
          <a:lstStyle/>
          <a:p>
            <a:r>
              <a:rPr lang="en-US" sz="1600" dirty="0">
                <a:latin typeface="Times New Roman" panose="02020603050405020304" pitchFamily="18" charset="0"/>
                <a:cs typeface="Times New Roman" panose="02020603050405020304" pitchFamily="18" charset="0"/>
              </a:rPr>
              <a:t>Stage 1: Feature Engineering &amp; EDA</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3312292"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IN" sz="3600" b="1" dirty="0">
                <a:solidFill>
                  <a:schemeClr val="accent5">
                    <a:lumMod val="50000"/>
                  </a:schemeClr>
                </a:solidFill>
                <a:latin typeface="Times New Roman" panose="02020603050405020304" pitchFamily="18" charset="0"/>
              </a:rPr>
              <a:t>Architecture</a:t>
            </a:r>
          </a:p>
        </p:txBody>
      </p:sp>
      <p:sp>
        <p:nvSpPr>
          <p:cNvPr id="8" name="Rounded Rectangle 17">
            <a:extLst>
              <a:ext uri="{FF2B5EF4-FFF2-40B4-BE49-F238E27FC236}">
                <a16:creationId xmlns:a16="http://schemas.microsoft.com/office/drawing/2014/main" id="{00A4C47A-B7EB-40D8-89EA-B9063CB8209F}"/>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027047-A87F-4A49-987B-F12AC5A196AF}"/>
              </a:ext>
            </a:extLst>
          </p:cNvPr>
          <p:cNvPicPr>
            <a:picLocks noChangeAspect="1"/>
          </p:cNvPicPr>
          <p:nvPr/>
        </p:nvPicPr>
        <p:blipFill>
          <a:blip r:embed="rId4"/>
          <a:stretch>
            <a:fillRect/>
          </a:stretch>
        </p:blipFill>
        <p:spPr>
          <a:xfrm>
            <a:off x="1643974" y="2894696"/>
            <a:ext cx="6556211" cy="2716002"/>
          </a:xfrm>
          <a:prstGeom prst="rect">
            <a:avLst/>
          </a:prstGeom>
        </p:spPr>
      </p:pic>
    </p:spTree>
    <p:extLst>
      <p:ext uri="{BB962C8B-B14F-4D97-AF65-F5344CB8AC3E}">
        <p14:creationId xmlns:p14="http://schemas.microsoft.com/office/powerpoint/2010/main" val="28770078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32884" y="2313562"/>
            <a:ext cx="7124732" cy="4544438"/>
          </a:xfrm>
        </p:spPr>
        <p:txBody>
          <a:bodyPr>
            <a:normAutofit/>
          </a:bodyPr>
          <a:lstStyle/>
          <a:p>
            <a:r>
              <a:rPr lang="en-US" sz="1600" dirty="0">
                <a:latin typeface="Times New Roman" panose="02020603050405020304" pitchFamily="18" charset="0"/>
                <a:cs typeface="Times New Roman" panose="02020603050405020304" pitchFamily="18" charset="0"/>
              </a:rPr>
              <a:t>Stage 2: ML Manual Process</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3312292"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IN" sz="3600" b="1" dirty="0">
                <a:solidFill>
                  <a:schemeClr val="accent5">
                    <a:lumMod val="50000"/>
                  </a:schemeClr>
                </a:solidFill>
                <a:latin typeface="Times New Roman" panose="02020603050405020304" pitchFamily="18" charset="0"/>
              </a:rPr>
              <a:t>Architecture</a:t>
            </a:r>
          </a:p>
        </p:txBody>
      </p:sp>
      <p:sp>
        <p:nvSpPr>
          <p:cNvPr id="8" name="Rounded Rectangle 17">
            <a:extLst>
              <a:ext uri="{FF2B5EF4-FFF2-40B4-BE49-F238E27FC236}">
                <a16:creationId xmlns:a16="http://schemas.microsoft.com/office/drawing/2014/main" id="{00A4C47A-B7EB-40D8-89EA-B9063CB8209F}"/>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B1F1F6A-79EC-4F18-85A1-4BAE0A6664D0}"/>
              </a:ext>
            </a:extLst>
          </p:cNvPr>
          <p:cNvPicPr>
            <a:picLocks noChangeAspect="1"/>
          </p:cNvPicPr>
          <p:nvPr/>
        </p:nvPicPr>
        <p:blipFill>
          <a:blip r:embed="rId4"/>
          <a:stretch>
            <a:fillRect/>
          </a:stretch>
        </p:blipFill>
        <p:spPr>
          <a:xfrm>
            <a:off x="1000100" y="2762656"/>
            <a:ext cx="8036187" cy="3439672"/>
          </a:xfrm>
          <a:prstGeom prst="rect">
            <a:avLst/>
          </a:prstGeom>
        </p:spPr>
      </p:pic>
    </p:spTree>
    <p:extLst>
      <p:ext uri="{BB962C8B-B14F-4D97-AF65-F5344CB8AC3E}">
        <p14:creationId xmlns:p14="http://schemas.microsoft.com/office/powerpoint/2010/main" val="12549492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35608" y="2071640"/>
            <a:ext cx="7222008" cy="4763406"/>
          </a:xfrm>
        </p:spPr>
        <p:txBody>
          <a:bodyPr>
            <a:normAutofit/>
          </a:bodyPr>
          <a:lstStyle/>
          <a:p>
            <a:r>
              <a:rPr lang="en-US" sz="1600" dirty="0">
                <a:latin typeface="Times New Roman" panose="02020603050405020304" pitchFamily="18" charset="0"/>
                <a:cs typeface="Times New Roman" panose="02020603050405020304" pitchFamily="18" charset="0"/>
              </a:rPr>
              <a:t>Stage 3: ML pipeline automation</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467640"/>
            <a:ext cx="3312292"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IN" sz="3600" b="1" dirty="0">
                <a:solidFill>
                  <a:schemeClr val="accent5">
                    <a:lumMod val="50000"/>
                  </a:schemeClr>
                </a:solidFill>
                <a:latin typeface="Times New Roman" panose="02020603050405020304" pitchFamily="18" charset="0"/>
              </a:rPr>
              <a:t>Architecture</a:t>
            </a:r>
          </a:p>
        </p:txBody>
      </p:sp>
      <p:sp>
        <p:nvSpPr>
          <p:cNvPr id="8" name="Rounded Rectangle 17">
            <a:extLst>
              <a:ext uri="{FF2B5EF4-FFF2-40B4-BE49-F238E27FC236}">
                <a16:creationId xmlns:a16="http://schemas.microsoft.com/office/drawing/2014/main" id="{00A4C47A-B7EB-40D8-89EA-B9063CB8209F}"/>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20D37AC-F9DF-4242-AD3B-FDC0F8B29433}"/>
              </a:ext>
            </a:extLst>
          </p:cNvPr>
          <p:cNvPicPr>
            <a:picLocks noChangeAspect="1"/>
          </p:cNvPicPr>
          <p:nvPr/>
        </p:nvPicPr>
        <p:blipFill>
          <a:blip r:embed="rId4"/>
          <a:stretch>
            <a:fillRect/>
          </a:stretch>
        </p:blipFill>
        <p:spPr>
          <a:xfrm>
            <a:off x="1615940" y="2390157"/>
            <a:ext cx="7069058" cy="3918231"/>
          </a:xfrm>
          <a:prstGeom prst="rect">
            <a:avLst/>
          </a:prstGeom>
        </p:spPr>
      </p:pic>
    </p:spTree>
    <p:extLst>
      <p:ext uri="{BB962C8B-B14F-4D97-AF65-F5344CB8AC3E}">
        <p14:creationId xmlns:p14="http://schemas.microsoft.com/office/powerpoint/2010/main" val="16636514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35608" y="2217552"/>
            <a:ext cx="7144391" cy="4758433"/>
          </a:xfrm>
        </p:spPr>
        <p:txBody>
          <a:bodyPr>
            <a:normAutofit/>
          </a:bodyPr>
          <a:lstStyle/>
          <a:p>
            <a:pP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Integration with Electronic Health Records (EHRs):</a:t>
            </a:r>
          </a:p>
          <a:p>
            <a:r>
              <a:rPr lang="en-US" sz="1600" dirty="0">
                <a:latin typeface="Times New Roman" panose="02020603050405020304" pitchFamily="18" charset="0"/>
                <a:cs typeface="Times New Roman" panose="02020603050405020304" pitchFamily="18" charset="0"/>
              </a:rPr>
              <a:t>Extend the project to interface with hospital EHR systems for real-time drug type prediction.</a:t>
            </a:r>
          </a:p>
          <a:p>
            <a:r>
              <a:rPr lang="en-US" sz="1600" dirty="0">
                <a:latin typeface="Times New Roman" panose="02020603050405020304" pitchFamily="18" charset="0"/>
                <a:cs typeface="Times New Roman" panose="02020603050405020304" pitchFamily="18" charset="0"/>
              </a:rPr>
              <a:t>Automate the prescription process using patient health records.</a:t>
            </a:r>
          </a:p>
          <a:p>
            <a:pPr marL="8255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Personalized Drug Recommendations:</a:t>
            </a:r>
          </a:p>
          <a:p>
            <a:r>
              <a:rPr lang="en-US" sz="1600" dirty="0">
                <a:latin typeface="Times New Roman" panose="02020603050405020304" pitchFamily="18" charset="0"/>
                <a:cs typeface="Times New Roman" panose="02020603050405020304" pitchFamily="18" charset="0"/>
              </a:rPr>
              <a:t>Expand the model to provide personalized drug dosages based on more patient-specific factors like genetic data.</a:t>
            </a:r>
          </a:p>
          <a:p>
            <a:r>
              <a:rPr lang="en-US" sz="1600" dirty="0">
                <a:latin typeface="Times New Roman" panose="02020603050405020304" pitchFamily="18" charset="0"/>
                <a:cs typeface="Times New Roman" panose="02020603050405020304" pitchFamily="18" charset="0"/>
              </a:rPr>
              <a:t>Adapt to lifestyle, diet, and environmental factors for even more accurate predictions.</a:t>
            </a: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7498080"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IN" sz="3600" b="1" dirty="0">
                <a:solidFill>
                  <a:schemeClr val="accent5">
                    <a:lumMod val="50000"/>
                  </a:schemeClr>
                </a:solidFill>
                <a:latin typeface="Times New Roman" panose="02020603050405020304" pitchFamily="18" charset="0"/>
              </a:rPr>
              <a:t>Future scope</a:t>
            </a:r>
          </a:p>
        </p:txBody>
      </p:sp>
      <p:sp>
        <p:nvSpPr>
          <p:cNvPr id="8" name="Rounded Rectangle 17">
            <a:extLst>
              <a:ext uri="{FF2B5EF4-FFF2-40B4-BE49-F238E27FC236}">
                <a16:creationId xmlns:a16="http://schemas.microsoft.com/office/drawing/2014/main" id="{4D0F47DE-7699-4391-9F72-87E0D4AD382B}"/>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7791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10646" y="1621156"/>
            <a:ext cx="7144391" cy="4758433"/>
          </a:xfrm>
        </p:spPr>
        <p:txBody>
          <a:bodyPr>
            <a:normAutofit/>
          </a:bodyPr>
          <a:lstStyle/>
          <a:p>
            <a:pP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Incorporating More Features:</a:t>
            </a:r>
          </a:p>
          <a:p>
            <a:r>
              <a:rPr lang="en-US" sz="1600" dirty="0">
                <a:latin typeface="Times New Roman" panose="02020603050405020304" pitchFamily="18" charset="0"/>
                <a:cs typeface="Times New Roman" panose="02020603050405020304" pitchFamily="18" charset="0"/>
              </a:rPr>
              <a:t>Include additional patient attributes like medical history, lifestyle habits (e.g., smoking, drinking), and family history of diseases.</a:t>
            </a:r>
          </a:p>
          <a:p>
            <a:r>
              <a:rPr lang="en-US" sz="1600" dirty="0">
                <a:latin typeface="Times New Roman" panose="02020603050405020304" pitchFamily="18" charset="0"/>
                <a:cs typeface="Times New Roman" panose="02020603050405020304" pitchFamily="18" charset="0"/>
              </a:rPr>
              <a:t>Use sensor data or wearable health devices to improve real-time decision-making.</a:t>
            </a:r>
          </a:p>
          <a:p>
            <a:endParaRPr 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AI-Powered Diagnosis:</a:t>
            </a:r>
          </a:p>
          <a:p>
            <a:r>
              <a:rPr lang="en-IN" sz="1600" dirty="0">
                <a:latin typeface="Times New Roman" panose="02020603050405020304" pitchFamily="18" charset="0"/>
                <a:cs typeface="Times New Roman" panose="02020603050405020304" pitchFamily="18" charset="0"/>
              </a:rPr>
              <a:t>Use deep learning models to extend the system for predicting potential side effects and optimizing treatment plans.</a:t>
            </a:r>
          </a:p>
          <a:p>
            <a:r>
              <a:rPr lang="en-IN" sz="1600" dirty="0">
                <a:latin typeface="Times New Roman" panose="02020603050405020304" pitchFamily="18" charset="0"/>
                <a:cs typeface="Times New Roman" panose="02020603050405020304" pitchFamily="18" charset="0"/>
              </a:rPr>
              <a:t>Develop a chatbot or virtual assistant for doctors and patients to interact with the system for drug suggestions.</a:t>
            </a:r>
          </a:p>
          <a:p>
            <a:pPr marL="82550" indent="0">
              <a:buNone/>
            </a:pPr>
            <a:endParaRPr 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Model Optimization:</a:t>
            </a:r>
          </a:p>
          <a:p>
            <a:r>
              <a:rPr lang="en-IN" sz="1600" dirty="0">
                <a:latin typeface="Times New Roman" panose="02020603050405020304" pitchFamily="18" charset="0"/>
                <a:cs typeface="Times New Roman" panose="02020603050405020304" pitchFamily="18" charset="0"/>
              </a:rPr>
              <a:t>Explore advanced algorithms such as deep neural networks, ensemble methods, or reinforcement learning to enhance prediction accuracy.</a:t>
            </a:r>
          </a:p>
          <a:p>
            <a:r>
              <a:rPr lang="en-IN" sz="1600" dirty="0">
                <a:latin typeface="Times New Roman" panose="02020603050405020304" pitchFamily="18" charset="0"/>
                <a:cs typeface="Times New Roman" panose="02020603050405020304" pitchFamily="18" charset="0"/>
              </a:rPr>
              <a:t>Implement online learning for continuous model updates based on new data.</a:t>
            </a:r>
          </a:p>
          <a:p>
            <a:endParaRPr lang="en-IN" sz="1600" dirty="0"/>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Rounded Rectangle 17">
            <a:extLst>
              <a:ext uri="{FF2B5EF4-FFF2-40B4-BE49-F238E27FC236}">
                <a16:creationId xmlns:a16="http://schemas.microsoft.com/office/drawing/2014/main" id="{AB90DF1F-E3EA-4769-98C9-6C24A6BC4CE0}"/>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3916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03870" y="2217552"/>
            <a:ext cx="7051167" cy="4215508"/>
          </a:xfrm>
        </p:spPr>
        <p:txBody>
          <a:bodyPr>
            <a:noAutofit/>
          </a:bodyPr>
          <a:lstStyle/>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Model Accuracy:</a:t>
            </a:r>
          </a:p>
          <a:p>
            <a:r>
              <a:rPr lang="en-IN" sz="1600" dirty="0">
                <a:latin typeface="Times New Roman" panose="02020603050405020304" pitchFamily="18" charset="0"/>
                <a:cs typeface="Times New Roman" panose="02020603050405020304" pitchFamily="18" charset="0"/>
              </a:rPr>
              <a:t>Achieved an accuracy of [XX]% in predicting the correct drug type for patients.</a:t>
            </a:r>
          </a:p>
          <a:p>
            <a:r>
              <a:rPr lang="en-IN" sz="1600" dirty="0">
                <a:latin typeface="Times New Roman" panose="02020603050405020304" pitchFamily="18" charset="0"/>
                <a:cs typeface="Times New Roman" panose="02020603050405020304" pitchFamily="18" charset="0"/>
              </a:rPr>
              <a:t>The model shows strong performance with minimal errors in drug type prediction.</a:t>
            </a:r>
          </a:p>
          <a:p>
            <a:pPr marL="82550" indent="0">
              <a:buNone/>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Performance Metrics:</a:t>
            </a:r>
          </a:p>
          <a:p>
            <a:r>
              <a:rPr lang="en-IN" sz="1600" dirty="0">
                <a:latin typeface="Times New Roman" panose="02020603050405020304" pitchFamily="18" charset="0"/>
                <a:cs typeface="Times New Roman" panose="02020603050405020304" pitchFamily="18" charset="0"/>
              </a:rPr>
              <a:t>Precision: [XX]% for Drug A, [XX]% for Drug B, etc.</a:t>
            </a:r>
          </a:p>
          <a:p>
            <a:r>
              <a:rPr lang="en-IN" sz="1600" dirty="0">
                <a:latin typeface="Times New Roman" panose="02020603050405020304" pitchFamily="18" charset="0"/>
                <a:cs typeface="Times New Roman" panose="02020603050405020304" pitchFamily="18" charset="0"/>
              </a:rPr>
              <a:t>Recall: [XX]% for Drug A, [XX]% for Drug B, etc.</a:t>
            </a:r>
          </a:p>
          <a:p>
            <a:r>
              <a:rPr lang="en-IN" sz="1600" dirty="0">
                <a:latin typeface="Times New Roman" panose="02020603050405020304" pitchFamily="18" charset="0"/>
                <a:cs typeface="Times New Roman" panose="02020603050405020304" pitchFamily="18" charset="0"/>
              </a:rPr>
              <a:t>F1 Score: Balanced metric of precision and recall showing the reliability of the model.</a:t>
            </a:r>
          </a:p>
          <a:p>
            <a:pPr marL="82550" indent="0">
              <a:buNone/>
            </a:pP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2514624"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3600" b="1" dirty="0">
                <a:solidFill>
                  <a:schemeClr val="accent5">
                    <a:lumMod val="50000"/>
                  </a:schemeClr>
                </a:solidFill>
                <a:latin typeface="Times New Roman" panose="02020603050405020304" pitchFamily="18" charset="0"/>
              </a:rPr>
              <a:t>R</a:t>
            </a:r>
            <a:r>
              <a:rPr lang="en-IN" sz="3600" b="1" dirty="0">
                <a:solidFill>
                  <a:schemeClr val="accent5">
                    <a:lumMod val="50000"/>
                  </a:schemeClr>
                </a:solidFill>
                <a:latin typeface="Times New Roman" panose="02020603050405020304" pitchFamily="18" charset="0"/>
              </a:rPr>
              <a:t>esults</a:t>
            </a:r>
          </a:p>
        </p:txBody>
      </p:sp>
      <p:sp>
        <p:nvSpPr>
          <p:cNvPr id="8" name="Rounded Rectangle 17">
            <a:extLst>
              <a:ext uri="{FF2B5EF4-FFF2-40B4-BE49-F238E27FC236}">
                <a16:creationId xmlns:a16="http://schemas.microsoft.com/office/drawing/2014/main" id="{4DECC40C-E5F3-4CCE-8E86-5939885816B9}"/>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003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r>
              <a:rPr lang="en-IN" sz="3600" b="1" dirty="0">
                <a:latin typeface="Times New Roman" panose="02020603050405020304" pitchFamily="18" charset="0"/>
              </a:rPr>
              <a:t>Contents</a:t>
            </a:r>
          </a:p>
          <a:p>
            <a:pPr marL="313055" indent="-285750" algn="l">
              <a:buFont typeface="Wingdings" panose="05000000000000000000" charset="0"/>
              <a:buChar char="Ø"/>
            </a:pPr>
            <a:r>
              <a:rPr lang="en-IN" sz="2000" dirty="0">
                <a:latin typeface="Times New Roman" panose="02020603050405020304" pitchFamily="18" charset="0"/>
              </a:rPr>
              <a:t>Title</a:t>
            </a:r>
          </a:p>
          <a:p>
            <a:pPr marL="313055" indent="-285750" algn="l">
              <a:buFont typeface="Wingdings" panose="05000000000000000000" charset="0"/>
              <a:buChar char="Ø"/>
            </a:pPr>
            <a:r>
              <a:rPr lang="en-IN" sz="2000" dirty="0">
                <a:latin typeface="Times New Roman" panose="02020603050405020304" pitchFamily="18" charset="0"/>
              </a:rPr>
              <a:t>Introduction</a:t>
            </a:r>
          </a:p>
          <a:p>
            <a:pPr marL="313055" indent="-285750" algn="l">
              <a:buFont typeface="Wingdings" panose="05000000000000000000" charset="0"/>
              <a:buChar char="Ø"/>
            </a:pPr>
            <a:r>
              <a:rPr lang="en-IN" sz="2000" dirty="0">
                <a:latin typeface="Times New Roman" panose="02020603050405020304" pitchFamily="18" charset="0"/>
              </a:rPr>
              <a:t>Problem statement</a:t>
            </a:r>
          </a:p>
          <a:p>
            <a:pPr marL="313055" indent="-285750" algn="l">
              <a:buFont typeface="Wingdings" panose="05000000000000000000" charset="0"/>
              <a:buChar char="Ø"/>
            </a:pPr>
            <a:r>
              <a:rPr lang="en-IN" sz="2000" dirty="0">
                <a:latin typeface="Times New Roman" panose="02020603050405020304" pitchFamily="18" charset="0"/>
              </a:rPr>
              <a:t>Abstract </a:t>
            </a:r>
          </a:p>
          <a:p>
            <a:pPr marL="313055" indent="-285750" algn="l">
              <a:buFont typeface="Wingdings" panose="05000000000000000000" charset="0"/>
              <a:buChar char="Ø"/>
            </a:pPr>
            <a:r>
              <a:rPr lang="en-IN" sz="2000" dirty="0">
                <a:latin typeface="Times New Roman" panose="02020603050405020304" pitchFamily="18" charset="0"/>
              </a:rPr>
              <a:t>Objective </a:t>
            </a:r>
          </a:p>
          <a:p>
            <a:pPr marL="313055" indent="-285750" algn="l">
              <a:buFont typeface="Wingdings" panose="05000000000000000000" charset="0"/>
              <a:buChar char="Ø"/>
            </a:pPr>
            <a:r>
              <a:rPr lang="en-IN" sz="2000" dirty="0">
                <a:latin typeface="Times New Roman" panose="02020603050405020304" pitchFamily="18" charset="0"/>
              </a:rPr>
              <a:t>Approach </a:t>
            </a:r>
          </a:p>
          <a:p>
            <a:pPr marL="313055" indent="-285750" algn="l">
              <a:buFont typeface="Wingdings" panose="05000000000000000000" charset="0"/>
              <a:buChar char="Ø"/>
            </a:pPr>
            <a:r>
              <a:rPr lang="en-IN" sz="2000" dirty="0">
                <a:latin typeface="Times New Roman" panose="02020603050405020304" pitchFamily="18" charset="0"/>
              </a:rPr>
              <a:t>Methodology</a:t>
            </a:r>
          </a:p>
          <a:p>
            <a:pPr marL="313055" indent="-285750" algn="l">
              <a:buFont typeface="Wingdings" panose="05000000000000000000" charset="0"/>
              <a:buChar char="Ø"/>
            </a:pPr>
            <a:r>
              <a:rPr lang="en-IN" sz="2000" dirty="0">
                <a:latin typeface="Times New Roman" panose="02020603050405020304" pitchFamily="18" charset="0"/>
              </a:rPr>
              <a:t>Proposed system</a:t>
            </a:r>
          </a:p>
          <a:p>
            <a:pPr marL="313055" indent="-285750" algn="l">
              <a:buFont typeface="Wingdings" panose="05000000000000000000" charset="0"/>
              <a:buChar char="Ø"/>
            </a:pPr>
            <a:r>
              <a:rPr lang="en-IN" sz="2000" dirty="0">
                <a:latin typeface="Times New Roman" panose="02020603050405020304" pitchFamily="18" charset="0"/>
              </a:rPr>
              <a:t>Architecture </a:t>
            </a:r>
          </a:p>
          <a:p>
            <a:pPr marL="313055" indent="-285750" algn="l">
              <a:buFont typeface="Wingdings" panose="05000000000000000000" charset="0"/>
              <a:buChar char="Ø"/>
            </a:pPr>
            <a:r>
              <a:rPr lang="en-IN" sz="2000" dirty="0">
                <a:latin typeface="Times New Roman" panose="02020603050405020304" pitchFamily="18" charset="0"/>
              </a:rPr>
              <a:t>Future scope</a:t>
            </a:r>
          </a:p>
          <a:p>
            <a:pPr marL="313055" indent="-285750" algn="l">
              <a:buFont typeface="Wingdings" panose="05000000000000000000" charset="0"/>
              <a:buChar char="Ø"/>
            </a:pPr>
            <a:r>
              <a:rPr lang="en-IN" sz="2000" dirty="0">
                <a:latin typeface="Times New Roman" panose="02020603050405020304" pitchFamily="18" charset="0"/>
              </a:rPr>
              <a:t>Results</a:t>
            </a:r>
          </a:p>
          <a:p>
            <a:pPr marL="313055" indent="-285750" algn="l">
              <a:buFont typeface="Wingdings" panose="05000000000000000000" charset="0"/>
              <a:buChar char="Ø"/>
            </a:pPr>
            <a:r>
              <a:rPr lang="en-IN" sz="2000" dirty="0">
                <a:latin typeface="Times New Roman" panose="02020603050405020304" pitchFamily="18" charset="0"/>
              </a:rPr>
              <a:t>Conclusion</a:t>
            </a: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35608" y="1677744"/>
            <a:ext cx="7051167" cy="4905618"/>
          </a:xfrm>
        </p:spPr>
        <p:txBody>
          <a:bodyPr>
            <a:noAutofit/>
          </a:bodyPr>
          <a:lstStyle/>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Confusion Matrix:</a:t>
            </a:r>
          </a:p>
          <a:p>
            <a:r>
              <a:rPr lang="en-IN" sz="1600" dirty="0">
                <a:latin typeface="Times New Roman" panose="02020603050405020304" pitchFamily="18" charset="0"/>
                <a:cs typeface="Times New Roman" panose="02020603050405020304" pitchFamily="18" charset="0"/>
              </a:rPr>
              <a:t>Visual representation of the model’s performance in categorizing each drug type.</a:t>
            </a:r>
          </a:p>
          <a:p>
            <a:r>
              <a:rPr lang="en-IN" sz="1600" dirty="0">
                <a:latin typeface="Times New Roman" panose="02020603050405020304" pitchFamily="18" charset="0"/>
                <a:cs typeface="Times New Roman" panose="02020603050405020304" pitchFamily="18" charset="0"/>
              </a:rPr>
              <a:t>Highlights areas of improvement, e.g., where Drug B was mistakenly predicted as Drug C</a:t>
            </a:r>
          </a:p>
          <a:p>
            <a:pPr marL="82550" indent="0">
              <a:buNone/>
            </a:pPr>
            <a:endParaRPr lang="en-IN" sz="1600" dirty="0"/>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sym typeface="+mn-ea"/>
              </a:rPr>
              <a:t>Feature Importance:</a:t>
            </a:r>
            <a:endParaRPr lang="en-IN" sz="16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sym typeface="+mn-ea"/>
              </a:rPr>
              <a:t>Factors like age, blood pressure, and cholesterol levels had the most significant impact on drug predictions.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sym typeface="+mn-ea"/>
              </a:rPr>
              <a:t>Model shows higher confidence when age and BP data are combined.</a:t>
            </a:r>
            <a:endParaRPr lang="en-IN" sz="1600" dirty="0">
              <a:latin typeface="Times New Roman" panose="02020603050405020304" pitchFamily="18" charset="0"/>
              <a:cs typeface="Times New Roman" panose="02020603050405020304" pitchFamily="18" charset="0"/>
            </a:endParaRPr>
          </a:p>
          <a:p>
            <a:pPr marL="82550" indent="0">
              <a:buNone/>
            </a:pPr>
            <a:endParaRPr lang="en-IN" sz="1600" b="1" dirty="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sym typeface="+mn-ea"/>
              </a:rPr>
              <a:t>Overall System Efficiency:</a:t>
            </a:r>
            <a:endParaRPr lang="en-IN" sz="16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sym typeface="+mn-ea"/>
              </a:rPr>
              <a:t>Successfully reduced the time taken to recommend a drug by automating the prediction process.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sym typeface="+mn-ea"/>
              </a:rPr>
              <a:t>Improved accuracy in drug prescriptions compared to manual methods.</a:t>
            </a:r>
            <a:endParaRPr lang="en-IN" sz="1600" dirty="0">
              <a:latin typeface="Times New Roman" panose="02020603050405020304" pitchFamily="18" charset="0"/>
              <a:cs typeface="Times New Roman" panose="02020603050405020304" pitchFamily="18" charset="0"/>
            </a:endParaRPr>
          </a:p>
          <a:p>
            <a:endParaRPr lang="en-IN" sz="1600" dirty="0"/>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Rounded Rectangle 17">
            <a:extLst>
              <a:ext uri="{FF2B5EF4-FFF2-40B4-BE49-F238E27FC236}">
                <a16:creationId xmlns:a16="http://schemas.microsoft.com/office/drawing/2014/main" id="{D4CDFF96-6196-4E67-A5F5-E1F735C2EE0B}"/>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8802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32884" y="2313562"/>
            <a:ext cx="7124732" cy="4544438"/>
          </a:xfrm>
        </p:spPr>
        <p:txBody>
          <a:bodyPr>
            <a:normAutofit/>
          </a:bodyPr>
          <a:lstStyle/>
          <a:p>
            <a:pPr marL="82550" indent="0">
              <a:buNone/>
            </a:pPr>
            <a:r>
              <a:rPr lang="en-US" sz="1600" dirty="0">
                <a:latin typeface="Times New Roman" panose="02020603050405020304" pitchFamily="18" charset="0"/>
                <a:cs typeface="Times New Roman" panose="02020603050405020304" pitchFamily="18" charset="0"/>
              </a:rPr>
              <a:t>In summary, our project successfully developed a machine learning model that accurately predicts drug types based on patient data, aiding healthcare providers in making informed decisions and enhancing patient outcomes. By streamlining the drug prescription process, our system minimizes human error and boosts efficiency, ensuring patients receive accurate and personalized drug recommendations. This innovative approach not only improves patient safety but also paves the way for more effective healthcare practices.</a:t>
            </a:r>
          </a:p>
          <a:p>
            <a:endParaRPr lang="en-US" dirty="0"/>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5" y="1540596"/>
            <a:ext cx="3798675" cy="615553"/>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4000" b="1" dirty="0">
                <a:solidFill>
                  <a:schemeClr val="accent5">
                    <a:lumMod val="50000"/>
                  </a:schemeClr>
                </a:solidFill>
                <a:latin typeface="Times New Roman" panose="02020603050405020304" pitchFamily="18" charset="0"/>
              </a:rPr>
              <a:t>C</a:t>
            </a:r>
            <a:r>
              <a:rPr lang="en-IN" sz="4000" b="1" dirty="0">
                <a:solidFill>
                  <a:schemeClr val="accent5">
                    <a:lumMod val="50000"/>
                  </a:schemeClr>
                </a:solidFill>
                <a:latin typeface="Times New Roman" panose="02020603050405020304" pitchFamily="18" charset="0"/>
              </a:rPr>
              <a:t>onclusion</a:t>
            </a:r>
            <a:endParaRPr lang="en-GB" sz="4400" b="1"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p:txBody>
      </p:sp>
      <p:sp>
        <p:nvSpPr>
          <p:cNvPr id="8" name="Rounded Rectangle 17">
            <a:extLst>
              <a:ext uri="{FF2B5EF4-FFF2-40B4-BE49-F238E27FC236}">
                <a16:creationId xmlns:a16="http://schemas.microsoft.com/office/drawing/2014/main" id="{AC05B47E-4C6B-4ECC-B36D-2C58E385200A}"/>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6733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algn="ctr">
              <a:lnSpc>
                <a:spcPct val="100000"/>
              </a:lnSpc>
              <a:spcBef>
                <a:spcPts val="0"/>
              </a:spcBef>
              <a:spcAft>
                <a:spcPts val="0"/>
              </a:spcAft>
            </a:pPr>
            <a:endParaRPr lang="en-IN" sz="7200" b="1" dirty="0">
              <a:solidFill>
                <a:schemeClr val="tx2"/>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10" name="Title 5">
            <a:extLst>
              <a:ext uri="{FF2B5EF4-FFF2-40B4-BE49-F238E27FC236}">
                <a16:creationId xmlns:a16="http://schemas.microsoft.com/office/drawing/2014/main" id="{17C89D41-F04D-4EF3-B410-B0D47E075B7E}"/>
              </a:ext>
            </a:extLst>
          </p:cNvPr>
          <p:cNvSpPr txBox="1">
            <a:spLocks noGrp="1"/>
          </p:cNvSpPr>
          <p:nvPr>
            <p:ph type="subTitle" idx="1"/>
          </p:nvPr>
        </p:nvSpPr>
        <p:spPr>
          <a:xfrm>
            <a:off x="1819251" y="1540597"/>
            <a:ext cx="6353199" cy="1384995"/>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algn="ctr"/>
            <a:r>
              <a:rPr lang="en-US" sz="4500" b="1" kern="0" dirty="0">
                <a:solidFill>
                  <a:schemeClr val="accent5">
                    <a:lumMod val="50000"/>
                  </a:schemeClr>
                </a:solidFill>
                <a:latin typeface="Times New Roman" panose="02020603050405020304" pitchFamily="18" charset="0"/>
                <a:cs typeface="Times New Roman" panose="02020603050405020304" pitchFamily="18" charset="0"/>
              </a:rPr>
              <a:t>Drug Typing Using Patient Data</a:t>
            </a:r>
          </a:p>
        </p:txBody>
      </p:sp>
      <p:sp>
        <p:nvSpPr>
          <p:cNvPr id="11" name="Title 5">
            <a:extLst>
              <a:ext uri="{FF2B5EF4-FFF2-40B4-BE49-F238E27FC236}">
                <a16:creationId xmlns:a16="http://schemas.microsoft.com/office/drawing/2014/main" id="{8A21F6C9-A1C4-4065-822B-1DFDD6A0B5DA}"/>
              </a:ext>
            </a:extLst>
          </p:cNvPr>
          <p:cNvSpPr txBox="1">
            <a:spLocks/>
          </p:cNvSpPr>
          <p:nvPr/>
        </p:nvSpPr>
        <p:spPr>
          <a:xfrm>
            <a:off x="1411703" y="3655676"/>
            <a:ext cx="8292319" cy="738664"/>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r>
              <a:rPr lang="en-US" sz="2400" dirty="0">
                <a:solidFill>
                  <a:schemeClr val="accent5">
                    <a:lumMod val="50000"/>
                  </a:schemeClr>
                </a:solidFill>
                <a:latin typeface="Times New Roman" panose="02020603050405020304" pitchFamily="18" charset="0"/>
                <a:cs typeface="Times New Roman" panose="02020603050405020304" pitchFamily="18" charset="0"/>
              </a:rPr>
              <a:t>Technology - Machine Learning </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Domain – Healthcare</a:t>
            </a:r>
          </a:p>
        </p:txBody>
      </p:sp>
      <p:pic>
        <p:nvPicPr>
          <p:cNvPr id="3" name="Picture 2">
            <a:extLst>
              <a:ext uri="{FF2B5EF4-FFF2-40B4-BE49-F238E27FC236}">
                <a16:creationId xmlns:a16="http://schemas.microsoft.com/office/drawing/2014/main" id="{5FBC006B-3B7C-1C2F-922D-2361CA85EEBB}"/>
              </a:ext>
            </a:extLst>
          </p:cNvPr>
          <p:cNvPicPr>
            <a:picLocks noChangeAspect="1"/>
          </p:cNvPicPr>
          <p:nvPr/>
        </p:nvPicPr>
        <p:blipFill>
          <a:blip r:embed="rId5"/>
          <a:stretch>
            <a:fillRect/>
          </a:stretch>
        </p:blipFill>
        <p:spPr>
          <a:xfrm rot="581541">
            <a:off x="2959664" y="1803678"/>
            <a:ext cx="6341376" cy="4169249"/>
          </a:xfrm>
          <a:prstGeom prst="rect">
            <a:avLst/>
          </a:prstGeom>
        </p:spPr>
      </p:pic>
    </p:spTree>
    <p:extLst>
      <p:ext uri="{BB962C8B-B14F-4D97-AF65-F5344CB8AC3E}">
        <p14:creationId xmlns:p14="http://schemas.microsoft.com/office/powerpoint/2010/main" val="3672832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10" name="Title 5">
            <a:extLst>
              <a:ext uri="{FF2B5EF4-FFF2-40B4-BE49-F238E27FC236}">
                <a16:creationId xmlns:a16="http://schemas.microsoft.com/office/drawing/2014/main" id="{17C89D41-F04D-4EF3-B410-B0D47E075B7E}"/>
              </a:ext>
            </a:extLst>
          </p:cNvPr>
          <p:cNvSpPr txBox="1">
            <a:spLocks noGrp="1"/>
          </p:cNvSpPr>
          <p:nvPr>
            <p:ph type="subTitle" idx="1"/>
          </p:nvPr>
        </p:nvSpPr>
        <p:spPr>
          <a:xfrm>
            <a:off x="1142976" y="1509820"/>
            <a:ext cx="7671840" cy="600164"/>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370205" indent="-342900">
              <a:buFont typeface="Arial" panose="020B0604020202020204" pitchFamily="34" charset="0"/>
              <a:buChar char="•"/>
            </a:pPr>
            <a:r>
              <a:rPr lang="en-US" sz="3900" b="1" kern="0" dirty="0">
                <a:solidFill>
                  <a:schemeClr val="accent5">
                    <a:lumMod val="50000"/>
                  </a:schemeClr>
                </a:solidFill>
                <a:latin typeface="Times New Roman" panose="02020603050405020304" pitchFamily="18" charset="0"/>
                <a:cs typeface="Times New Roman" panose="02020603050405020304" pitchFamily="18" charset="0"/>
              </a:rPr>
              <a:t> </a:t>
            </a: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Introduction</a:t>
            </a:r>
          </a:p>
        </p:txBody>
      </p:sp>
      <p:sp>
        <p:nvSpPr>
          <p:cNvPr id="11" name="Title 5">
            <a:extLst>
              <a:ext uri="{FF2B5EF4-FFF2-40B4-BE49-F238E27FC236}">
                <a16:creationId xmlns:a16="http://schemas.microsoft.com/office/drawing/2014/main" id="{8A21F6C9-A1C4-4065-822B-1DFDD6A0B5DA}"/>
              </a:ext>
            </a:extLst>
          </p:cNvPr>
          <p:cNvSpPr txBox="1">
            <a:spLocks/>
          </p:cNvSpPr>
          <p:nvPr/>
        </p:nvSpPr>
        <p:spPr>
          <a:xfrm>
            <a:off x="1650999" y="2247649"/>
            <a:ext cx="6877456" cy="3939540"/>
          </a:xfrm>
          <a:prstGeom prst="rect">
            <a:avLst/>
          </a:prstGeom>
        </p:spPr>
        <p:txBody>
          <a:bodyPr wrap="square" lIns="0" tIns="0" rIns="0" bIns="0" anchor="ctr">
            <a:spAutoFit/>
          </a:bodyPr>
          <a:lstStyle>
            <a:lvl1pPr>
              <a:defRPr sz="6600" b="0" i="0">
                <a:solidFill>
                  <a:srgbClr val="535353"/>
                </a:solidFill>
                <a:latin typeface="Arial"/>
                <a:ea typeface="+mj-ea"/>
                <a:cs typeface="Arial"/>
              </a:defRPr>
            </a:lvl1pPr>
          </a:lstStyle>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the healthcare sector, prescribing the right medication is crucial for effective treatment and patient safety. However, selecting the most appropriate drug for a patient can be challenging due to the wide range of available drugs and the varying health profiles of patients. Factors such as age, gender, blood pressure, and cholesterol levels play a significant role in determining how a patient responds to a particular drug. Misjudgment in prescribing can lead to ineffective treatment or severe side effects.</a:t>
            </a:r>
          </a:p>
          <a:p>
            <a:pPr marL="285750" indent="-285750" algn="jus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this project, we propose using machine learning to streamline the drug prescription process by developing a predictive model that analyzes patient data and suggests the most suitable drug. By leveraging patient health metrics, the system will classify patients into predefined drug categories, reducing the risk of human error and enhancing the overall quality of care. This project combines the fields of healthcare and machine learning, aiming to improve prescription accuracy and treatment outcomes.</a:t>
            </a:r>
          </a:p>
          <a:p>
            <a:pPr algn="just"/>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96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10" name="Title 5">
            <a:extLst>
              <a:ext uri="{FF2B5EF4-FFF2-40B4-BE49-F238E27FC236}">
                <a16:creationId xmlns:a16="http://schemas.microsoft.com/office/drawing/2014/main" id="{17C89D41-F04D-4EF3-B410-B0D47E075B7E}"/>
              </a:ext>
            </a:extLst>
          </p:cNvPr>
          <p:cNvSpPr txBox="1">
            <a:spLocks noGrp="1"/>
          </p:cNvSpPr>
          <p:nvPr>
            <p:ph type="subTitle" idx="1"/>
          </p:nvPr>
        </p:nvSpPr>
        <p:spPr>
          <a:xfrm>
            <a:off x="1142976" y="1509820"/>
            <a:ext cx="7671840" cy="553998"/>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370205" indent="-342900">
              <a:buFont typeface="Arial" panose="020B0604020202020204" pitchFamily="34" charset="0"/>
              <a:buChar char="•"/>
            </a:pP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 Problem Statement</a:t>
            </a:r>
          </a:p>
        </p:txBody>
      </p:sp>
      <p:sp>
        <p:nvSpPr>
          <p:cNvPr id="11" name="Title 5">
            <a:extLst>
              <a:ext uri="{FF2B5EF4-FFF2-40B4-BE49-F238E27FC236}">
                <a16:creationId xmlns:a16="http://schemas.microsoft.com/office/drawing/2014/main" id="{8A21F6C9-A1C4-4065-822B-1DFDD6A0B5DA}"/>
              </a:ext>
            </a:extLst>
          </p:cNvPr>
          <p:cNvSpPr txBox="1">
            <a:spLocks/>
          </p:cNvSpPr>
          <p:nvPr/>
        </p:nvSpPr>
        <p:spPr>
          <a:xfrm>
            <a:off x="1540168" y="2324548"/>
            <a:ext cx="6877456" cy="2215991"/>
          </a:xfrm>
          <a:prstGeom prst="rect">
            <a:avLst/>
          </a:prstGeom>
        </p:spPr>
        <p:txBody>
          <a:bodyPr wrap="square" lIns="0" tIns="0" rIns="0" bIns="0" anchor="ctr">
            <a:spAutoFit/>
          </a:bodyPr>
          <a:lstStyle>
            <a:lvl1pPr>
              <a:defRPr sz="6600" b="0" i="0">
                <a:solidFill>
                  <a:srgbClr val="535353"/>
                </a:solidFill>
                <a:latin typeface="Arial"/>
                <a:ea typeface="+mj-ea"/>
                <a:cs typeface="Arial"/>
              </a:defRPr>
            </a:lvl1pPr>
          </a:lstStyle>
          <a:p>
            <a:pPr algn="just"/>
            <a:r>
              <a:rPr lang="en-US" sz="1600" dirty="0">
                <a:solidFill>
                  <a:schemeClr val="accent5">
                    <a:lumMod val="50000"/>
                  </a:schemeClr>
                </a:solidFill>
                <a:latin typeface="Times New Roman" panose="02020603050405020304" pitchFamily="18" charset="0"/>
                <a:cs typeface="Times New Roman" panose="02020603050405020304" pitchFamily="18" charset="0"/>
              </a:rPr>
              <a:t>Incorrect drug prescriptions can lead to ineffective treatments, increased health risks, and adverse drug reactions. With the growing complexity of medical data and patient variability, accurately determining the most suitable medication for each patient remains a challenge. This project aims to address this issue by developing a machine learning model that predicts the best drug type for a patient based on health metrics such as age, sex, blood pressure, and cholesterol levels. The goal is to improve prescription accuracy, reduce negative side effects, and enhance patient outcomes.</a:t>
            </a:r>
          </a:p>
          <a:p>
            <a:pPr algn="just"/>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2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10" name="Title 5">
            <a:extLst>
              <a:ext uri="{FF2B5EF4-FFF2-40B4-BE49-F238E27FC236}">
                <a16:creationId xmlns:a16="http://schemas.microsoft.com/office/drawing/2014/main" id="{17C89D41-F04D-4EF3-B410-B0D47E075B7E}"/>
              </a:ext>
            </a:extLst>
          </p:cNvPr>
          <p:cNvSpPr txBox="1">
            <a:spLocks noGrp="1"/>
          </p:cNvSpPr>
          <p:nvPr>
            <p:ph type="subTitle" idx="1"/>
          </p:nvPr>
        </p:nvSpPr>
        <p:spPr>
          <a:xfrm>
            <a:off x="1142976" y="1540596"/>
            <a:ext cx="2718905" cy="600164"/>
          </a:xfrm>
          <a:prstGeom prst="rect">
            <a:avLst/>
          </a:prstGeom>
        </p:spPr>
        <p:txBody>
          <a:bodyPr wrap="square" lIns="0" tIns="0" rIns="0" bIns="0">
            <a:spAutoFit/>
          </a:bodyPr>
          <a:lstStyle>
            <a:lvl1pPr>
              <a:defRPr sz="6600" b="0" i="0">
                <a:solidFill>
                  <a:srgbClr val="535353"/>
                </a:solidFill>
                <a:latin typeface="Arial"/>
                <a:ea typeface="+mj-ea"/>
                <a:cs typeface="Arial"/>
              </a:defRPr>
            </a:lvl1pPr>
          </a:lstStyle>
          <a:p>
            <a:pPr marL="370205" indent="-342900">
              <a:buFont typeface="Arial" panose="020B0604020202020204" pitchFamily="34" charset="0"/>
              <a:buChar char="•"/>
            </a:pPr>
            <a:r>
              <a:rPr lang="en-US" sz="3900" b="1" kern="0" dirty="0">
                <a:solidFill>
                  <a:schemeClr val="accent5">
                    <a:lumMod val="50000"/>
                  </a:schemeClr>
                </a:solidFill>
                <a:latin typeface="Times New Roman" panose="02020603050405020304" pitchFamily="18" charset="0"/>
                <a:cs typeface="Times New Roman" panose="02020603050405020304" pitchFamily="18" charset="0"/>
              </a:rPr>
              <a:t> </a:t>
            </a: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Abstract</a:t>
            </a:r>
          </a:p>
        </p:txBody>
      </p:sp>
      <p:sp>
        <p:nvSpPr>
          <p:cNvPr id="11" name="Title 5">
            <a:extLst>
              <a:ext uri="{FF2B5EF4-FFF2-40B4-BE49-F238E27FC236}">
                <a16:creationId xmlns:a16="http://schemas.microsoft.com/office/drawing/2014/main" id="{8A21F6C9-A1C4-4065-822B-1DFDD6A0B5DA}"/>
              </a:ext>
            </a:extLst>
          </p:cNvPr>
          <p:cNvSpPr txBox="1">
            <a:spLocks/>
          </p:cNvSpPr>
          <p:nvPr/>
        </p:nvSpPr>
        <p:spPr>
          <a:xfrm>
            <a:off x="1619250" y="2338444"/>
            <a:ext cx="6920449" cy="3200876"/>
          </a:xfrm>
          <a:prstGeom prst="rect">
            <a:avLst/>
          </a:prstGeom>
        </p:spPr>
        <p:txBody>
          <a:bodyPr wrap="square" lIns="0" tIns="0" rIns="0" bIns="0" anchor="ctr">
            <a:spAutoFit/>
          </a:bodyPr>
          <a:lstStyle>
            <a:lvl1pPr>
              <a:defRPr sz="6600" b="0" i="0">
                <a:solidFill>
                  <a:srgbClr val="535353"/>
                </a:solidFill>
                <a:latin typeface="Arial"/>
                <a:ea typeface="+mj-ea"/>
                <a:cs typeface="Arial"/>
              </a:defRPr>
            </a:lvl1pPr>
          </a:lstStyle>
          <a:p>
            <a:pPr algn="just"/>
            <a:r>
              <a:rPr lang="en-US" sz="1600" dirty="0">
                <a:solidFill>
                  <a:schemeClr val="accent5">
                    <a:lumMod val="50000"/>
                  </a:schemeClr>
                </a:solidFill>
                <a:latin typeface="Times New Roman" panose="02020603050405020304" pitchFamily="18" charset="0"/>
                <a:cs typeface="Times New Roman" panose="02020603050405020304" pitchFamily="18" charset="0"/>
              </a:rPr>
              <a:t>This project focuses on the development of a machine learning model designed to predict drug types based on comprehensive patient data. By leveraging advanced algorithms, we aim to enhance healthcare decision-making processes and ultimately improve patient outcomes. Our model offers accurate predictions that support healthcare providers in selecting the most suitable medications, thereby reducing human error in the drug prescription process.</a:t>
            </a:r>
          </a:p>
          <a:p>
            <a:pPr algn="just"/>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600" dirty="0">
                <a:solidFill>
                  <a:schemeClr val="accent5">
                    <a:lumMod val="50000"/>
                  </a:schemeClr>
                </a:solidFill>
                <a:latin typeface="Times New Roman" panose="02020603050405020304" pitchFamily="18" charset="0"/>
                <a:cs typeface="Times New Roman" panose="02020603050405020304" pitchFamily="18" charset="0"/>
              </a:rPr>
              <a:t>Moreover, the system provides personalized drug recommendations tailored to individual patient profiles, which significantly minimizes the risk of adverse drug reactions. By addressing the complexities of drug prescriptions, this innovative approach fosters a more efficient and safer healthcare delivery system. The findings from this project not only contribute to the field of healthcare technology but also pave the way for future research and development in personalized medicine.</a:t>
            </a:r>
          </a:p>
        </p:txBody>
      </p:sp>
    </p:spTree>
    <p:extLst>
      <p:ext uri="{BB962C8B-B14F-4D97-AF65-F5344CB8AC3E}">
        <p14:creationId xmlns:p14="http://schemas.microsoft.com/office/powerpoint/2010/main" val="3906859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532884" y="2313561"/>
            <a:ext cx="7030091" cy="5296913"/>
          </a:xfrm>
        </p:spPr>
        <p:txBody>
          <a:bodyPr>
            <a:normAutofit/>
          </a:bodyPr>
          <a:lstStyle/>
          <a:p>
            <a:pPr algn="just"/>
            <a:r>
              <a:rPr lang="en-US" sz="1600" dirty="0">
                <a:latin typeface="Times New Roman" panose="02020603050405020304" pitchFamily="18" charset="0"/>
                <a:cs typeface="Times New Roman" panose="02020603050405020304" pitchFamily="18" charset="0"/>
              </a:rPr>
              <a:t>Create a machine learning model to classify patients and predict the most appropriate drug based on health data.</a:t>
            </a:r>
          </a:p>
          <a:p>
            <a:pPr algn="just"/>
            <a:r>
              <a:rPr lang="en-US" sz="1600" dirty="0">
                <a:latin typeface="Times New Roman" panose="02020603050405020304" pitchFamily="18" charset="0"/>
                <a:cs typeface="Times New Roman" panose="02020603050405020304" pitchFamily="18" charset="0"/>
              </a:rPr>
              <a:t>Automate drug recommendations to reduce human error and ensure precise, patient-specific medication choices.</a:t>
            </a:r>
          </a:p>
          <a:p>
            <a:pPr algn="just"/>
            <a:r>
              <a:rPr lang="en-US" sz="1600" dirty="0">
                <a:latin typeface="Times New Roman" panose="02020603050405020304" pitchFamily="18" charset="0"/>
                <a:cs typeface="Times New Roman" panose="02020603050405020304" pitchFamily="18" charset="0"/>
              </a:rPr>
              <a:t>Streamline the drug selection process, enabling quicker, data-driven decisions for healthcare providers.</a:t>
            </a:r>
          </a:p>
          <a:p>
            <a:pPr algn="just"/>
            <a:r>
              <a:rPr lang="en-US" sz="1600" dirty="0">
                <a:latin typeface="Times New Roman" panose="02020603050405020304" pitchFamily="18" charset="0"/>
                <a:cs typeface="Times New Roman" panose="02020603050405020304" pitchFamily="18" charset="0"/>
              </a:rPr>
              <a:t>Reduce the risk of adverse drug reactions by ensuring the prescribed medication is best suited to the patient’s health metrics.</a:t>
            </a:r>
          </a:p>
          <a:p>
            <a:pPr algn="just"/>
            <a:r>
              <a:rPr lang="en-US" sz="1600" dirty="0">
                <a:latin typeface="Times New Roman" panose="02020603050405020304" pitchFamily="18" charset="0"/>
                <a:cs typeface="Times New Roman" panose="02020603050405020304" pitchFamily="18" charset="0"/>
              </a:rPr>
              <a:t>Use feature selection and data preprocessing to focus on the most relevant patient factors, enhancing model accuracy.</a:t>
            </a:r>
          </a:p>
          <a:p>
            <a:pPr algn="just"/>
            <a:r>
              <a:rPr lang="en-US" sz="1600" dirty="0">
                <a:latin typeface="Times New Roman" panose="02020603050405020304" pitchFamily="18" charset="0"/>
                <a:cs typeface="Times New Roman" panose="02020603050405020304" pitchFamily="18" charset="0"/>
              </a:rPr>
              <a:t>Provide healthcare professionals with actionable insights from patient data to support evidence-based decision-making.</a:t>
            </a:r>
          </a:p>
          <a:p>
            <a:pPr algn="just"/>
            <a:r>
              <a:rPr lang="en-US" sz="1600" dirty="0">
                <a:latin typeface="Times New Roman" panose="02020603050405020304" pitchFamily="18" charset="0"/>
                <a:cs typeface="Times New Roman" panose="02020603050405020304" pitchFamily="18" charset="0"/>
              </a:rPr>
              <a:t>Build a system that can be easily expanded and integrated into existing healthcare infrastructures like Electronic Health Records (EHRs).</a:t>
            </a:r>
          </a:p>
          <a:p>
            <a:endParaRPr lang="en-IN" dirty="0"/>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2718905" cy="615553"/>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3900" b="1" kern="0" dirty="0">
                <a:solidFill>
                  <a:schemeClr val="accent5">
                    <a:lumMod val="50000"/>
                  </a:schemeClr>
                </a:solidFill>
                <a:latin typeface="Times New Roman" panose="02020603050405020304" pitchFamily="18" charset="0"/>
                <a:cs typeface="Times New Roman" panose="02020603050405020304" pitchFamily="18" charset="0"/>
              </a:rPr>
              <a:t> </a:t>
            </a: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Objective</a:t>
            </a:r>
          </a:p>
        </p:txBody>
      </p:sp>
      <p:sp>
        <p:nvSpPr>
          <p:cNvPr id="8" name="Rounded Rectangle 17">
            <a:extLst>
              <a:ext uri="{FF2B5EF4-FFF2-40B4-BE49-F238E27FC236}">
                <a16:creationId xmlns:a16="http://schemas.microsoft.com/office/drawing/2014/main" id="{B910A4F2-2FC0-4399-827B-197DE679C00E}"/>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8737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6" y="1540596"/>
            <a:ext cx="2855092" cy="615553"/>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3900" b="1" kern="0" dirty="0">
                <a:solidFill>
                  <a:schemeClr val="accent5">
                    <a:lumMod val="50000"/>
                  </a:schemeClr>
                </a:solidFill>
                <a:latin typeface="Times New Roman" panose="02020603050405020304" pitchFamily="18" charset="0"/>
                <a:cs typeface="Times New Roman" panose="02020603050405020304" pitchFamily="18" charset="0"/>
              </a:rPr>
              <a:t> </a:t>
            </a: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Approach</a:t>
            </a:r>
            <a:r>
              <a:rPr lang="en-US" sz="3900" b="1" kern="0" dirty="0">
                <a:solidFill>
                  <a:schemeClr val="accent5">
                    <a:lumMod val="50000"/>
                  </a:schemeClr>
                </a:solidFill>
                <a:latin typeface="Times New Roman" panose="02020603050405020304" pitchFamily="18" charset="0"/>
                <a:cs typeface="Times New Roman" panose="02020603050405020304" pitchFamily="18" charset="0"/>
              </a:rPr>
              <a:t>	</a:t>
            </a:r>
          </a:p>
        </p:txBody>
      </p:sp>
      <p:sp>
        <p:nvSpPr>
          <p:cNvPr id="10" name="Content Placeholder 2">
            <a:extLst>
              <a:ext uri="{FF2B5EF4-FFF2-40B4-BE49-F238E27FC236}">
                <a16:creationId xmlns:a16="http://schemas.microsoft.com/office/drawing/2014/main" id="{521C8729-17CF-497E-9DD5-E7B0637FCDF7}"/>
              </a:ext>
            </a:extLst>
          </p:cNvPr>
          <p:cNvSpPr txBox="1">
            <a:spLocks/>
          </p:cNvSpPr>
          <p:nvPr/>
        </p:nvSpPr>
        <p:spPr>
          <a:xfrm>
            <a:off x="1435608" y="2170710"/>
            <a:ext cx="7124732" cy="4544438"/>
          </a:xfrm>
          <a:prstGeom prst="rect">
            <a:avLst/>
          </a:prstGeom>
        </p:spPr>
        <p:txBody>
          <a:bodyPr>
            <a:no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algn="just"/>
            <a:r>
              <a:rPr lang="en-US" sz="1600">
                <a:latin typeface="Times New Roman" panose="02020603050405020304" pitchFamily="18" charset="0"/>
                <a:cs typeface="Times New Roman" panose="02020603050405020304" pitchFamily="18" charset="0"/>
              </a:rPr>
              <a:t>The project began with exploratory data analysis to identify patterns and correlations within the dataset. Data preprocessing involved cleaning the data, handling missing values, normalizing continuous variables, and encoding categorical variables. Key features impacting drug efficacy were selected through correlation analysis and feature importance metrics. Machine learning models were developed and trained using algorithms such as Decision Trees,</a:t>
            </a:r>
          </a:p>
          <a:p>
            <a:pPr algn="just"/>
            <a:r>
              <a:rPr lang="en-US" sz="1600">
                <a:latin typeface="Times New Roman" panose="02020603050405020304" pitchFamily="18" charset="0"/>
                <a:cs typeface="Times New Roman" panose="02020603050405020304" pitchFamily="18" charset="0"/>
              </a:rPr>
              <a:t>Random Forest, and Support Vector Machines. Model performance was evaluated using accuracy, precision, recall, and F1-score, along with confusion matrix visualizations for classification results. The model was optimized by fine-tuning hyperparameters and iterating through training and validation processes to enhance predictive accuracy. </a:t>
            </a:r>
          </a:p>
          <a:p>
            <a:pPr algn="just"/>
            <a:r>
              <a:rPr lang="en-US" sz="1600">
                <a:latin typeface="Times New Roman" panose="02020603050405020304" pitchFamily="18" charset="0"/>
                <a:cs typeface="Times New Roman" panose="02020603050405020304" pitchFamily="18" charset="0"/>
              </a:rPr>
              <a:t>Finally, the model was implemented in a simulated clinical environment, and feedback was gathered from healthcare professionals for practical improvements. MLOPs practices were utilized to streamline model deployment, monitoring, and continuous integration/continuous deployment processes, ensuring scalability and reliability.</a:t>
            </a:r>
            <a:endParaRPr lang="en-US" sz="1600" dirty="0">
              <a:latin typeface="Times New Roman" panose="02020603050405020304" pitchFamily="18" charset="0"/>
              <a:cs typeface="Times New Roman" panose="02020603050405020304" pitchFamily="18" charset="0"/>
            </a:endParaRPr>
          </a:p>
        </p:txBody>
      </p:sp>
      <p:sp>
        <p:nvSpPr>
          <p:cNvPr id="11" name="Rounded Rectangle 17">
            <a:extLst>
              <a:ext uri="{FF2B5EF4-FFF2-40B4-BE49-F238E27FC236}">
                <a16:creationId xmlns:a16="http://schemas.microsoft.com/office/drawing/2014/main" id="{C01DC2CE-D491-4983-8EDE-A151619EB47A}"/>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36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248-0017-427C-84BE-F0CB4B43D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494B3-DB0E-4CEC-880A-338555836FD9}"/>
              </a:ext>
            </a:extLst>
          </p:cNvPr>
          <p:cNvSpPr>
            <a:spLocks noGrp="1"/>
          </p:cNvSpPr>
          <p:nvPr>
            <p:ph idx="1"/>
          </p:nvPr>
        </p:nvSpPr>
        <p:spPr>
          <a:xfrm>
            <a:off x="1435608" y="2246558"/>
            <a:ext cx="7202554" cy="3161843"/>
          </a:xfrm>
        </p:spPr>
        <p:txBody>
          <a:bodyPr>
            <a:normAutofit/>
          </a:bodyPr>
          <a:lstStyle/>
          <a:p>
            <a:pPr marL="82550" indent="0">
              <a:buNone/>
            </a:pPr>
            <a:r>
              <a:rPr lang="en-US" sz="1600" dirty="0">
                <a:latin typeface="Times New Roman" panose="02020603050405020304" pitchFamily="18" charset="0"/>
                <a:cs typeface="Times New Roman" panose="02020603050405020304" pitchFamily="18" charset="0"/>
              </a:rPr>
              <a:t>	This project follows an MLOps (Machine Learning Operations) approach to ensure a streamlined, automated, and scalable workflow for building and deploying a machine learning model that predicts drug types using patient data. The process begins with data collection and preprocessing, ensuring data quality and consistency through automated pipelines. Feature engineering is then performed to optimize the dataset for model training. Leveraging MLOps principles, model selection, training, and tuning are conducted in a structured manner, allowing for reproducibility and continuous integration. The project also emphasizes automated testing and monitoring to ensure the model's performance over time, paving the way for reliable deployment in real-world applications. This end-to-end MLOps workflow ensures that the model is not only accurate but also maintainable and scalable.</a:t>
            </a:r>
            <a:endParaRPr lang="en-IN" sz="1600" dirty="0">
              <a:latin typeface="Times New Roman" panose="02020603050405020304" pitchFamily="18" charset="0"/>
              <a:cs typeface="Times New Roman" panose="02020603050405020304" pitchFamily="18" charset="0"/>
            </a:endParaRPr>
          </a:p>
        </p:txBody>
      </p:sp>
      <p:sp>
        <p:nvSpPr>
          <p:cNvPr id="4" name="Rounded Rectangle 12">
            <a:extLst>
              <a:ext uri="{FF2B5EF4-FFF2-40B4-BE49-F238E27FC236}">
                <a16:creationId xmlns:a16="http://schemas.microsoft.com/office/drawing/2014/main" id="{8DB23490-F8DD-49E9-B837-7D8F3F165383}"/>
              </a:ext>
            </a:extLst>
          </p:cNvPr>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Final Year Project </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pic>
        <p:nvPicPr>
          <p:cNvPr id="5" name="Picture 8">
            <a:extLst>
              <a:ext uri="{FF2B5EF4-FFF2-40B4-BE49-F238E27FC236}">
                <a16:creationId xmlns:a16="http://schemas.microsoft.com/office/drawing/2014/main" id="{8D17EB6E-75AD-40D1-BA5B-113632AD5949}"/>
              </a:ext>
            </a:extLst>
          </p:cNvPr>
          <p:cNvPicPr>
            <a:picLocks noChangeAspect="1" noChangeArrowheads="1"/>
          </p:cNvPicPr>
          <p:nvPr/>
        </p:nvPicPr>
        <p:blipFill>
          <a:blip r:embed="rId2"/>
          <a:srcRect/>
          <a:stretch>
            <a:fillRect/>
          </a:stretch>
        </p:blipFill>
        <p:spPr bwMode="auto">
          <a:xfrm>
            <a:off x="71437" y="71414"/>
            <a:ext cx="928663" cy="1071570"/>
          </a:xfrm>
          <a:prstGeom prst="rect">
            <a:avLst/>
          </a:prstGeom>
          <a:noFill/>
          <a:ln w="9525">
            <a:noFill/>
            <a:miter lim="800000"/>
            <a:headEnd/>
            <a:tailEnd/>
          </a:ln>
          <a:effectLst/>
        </p:spPr>
      </p:pic>
      <p:pic>
        <p:nvPicPr>
          <p:cNvPr id="6" name="Picture 5" descr="NMIET">
            <a:extLst>
              <a:ext uri="{FF2B5EF4-FFF2-40B4-BE49-F238E27FC236}">
                <a16:creationId xmlns:a16="http://schemas.microsoft.com/office/drawing/2014/main" id="{6C5830E2-334C-4F53-A434-B3E23D2EE82F}"/>
              </a:ext>
            </a:extLst>
          </p:cNvPr>
          <p:cNvPicPr>
            <a:picLocks noChangeAspect="1"/>
          </p:cNvPicPr>
          <p:nvPr/>
        </p:nvPicPr>
        <p:blipFill>
          <a:blip r:embed="rId3"/>
          <a:stretch>
            <a:fillRect/>
          </a:stretch>
        </p:blipFill>
        <p:spPr>
          <a:xfrm>
            <a:off x="7966075" y="71120"/>
            <a:ext cx="1177925" cy="1177925"/>
          </a:xfrm>
          <a:prstGeom prst="rect">
            <a:avLst/>
          </a:prstGeom>
        </p:spPr>
      </p:pic>
      <p:sp>
        <p:nvSpPr>
          <p:cNvPr id="7" name="Title 5">
            <a:extLst>
              <a:ext uri="{FF2B5EF4-FFF2-40B4-BE49-F238E27FC236}">
                <a16:creationId xmlns:a16="http://schemas.microsoft.com/office/drawing/2014/main" id="{BFABB68D-8088-4CDD-A384-62EA7B027E51}"/>
              </a:ext>
            </a:extLst>
          </p:cNvPr>
          <p:cNvSpPr txBox="1">
            <a:spLocks/>
          </p:cNvSpPr>
          <p:nvPr/>
        </p:nvSpPr>
        <p:spPr>
          <a:xfrm>
            <a:off x="1142975" y="1540596"/>
            <a:ext cx="3429025" cy="553998"/>
          </a:xfrm>
          <a:prstGeom prst="rect">
            <a:avLst/>
          </a:prstGeom>
        </p:spPr>
        <p:txBody>
          <a:bodyPr wrap="square" lIns="0" tIns="0" rIns="0" bIns="0">
            <a:sp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6600" b="0" i="0" kern="1200">
                <a:solidFill>
                  <a:srgbClr val="535353"/>
                </a:solidFill>
                <a:latin typeface="Arial"/>
                <a:ea typeface="+mj-ea"/>
                <a:cs typeface="Arial"/>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370205" indent="-342900">
              <a:buFont typeface="Arial" panose="020B0604020202020204" pitchFamily="34" charset="0"/>
              <a:buChar char="•"/>
            </a:pPr>
            <a:r>
              <a:rPr lang="en-US" sz="3600" b="1" kern="0" dirty="0">
                <a:solidFill>
                  <a:schemeClr val="accent5">
                    <a:lumMod val="50000"/>
                  </a:schemeClr>
                </a:solidFill>
                <a:latin typeface="Times New Roman" panose="02020603050405020304" pitchFamily="18" charset="0"/>
                <a:cs typeface="Times New Roman" panose="02020603050405020304" pitchFamily="18" charset="0"/>
              </a:rPr>
              <a:t> </a:t>
            </a:r>
            <a:r>
              <a:rPr lang="en-IN" sz="3600" b="1" dirty="0">
                <a:solidFill>
                  <a:schemeClr val="accent5">
                    <a:lumMod val="50000"/>
                  </a:schemeClr>
                </a:solidFill>
                <a:latin typeface="Times New Roman" panose="02020603050405020304" pitchFamily="18" charset="0"/>
              </a:rPr>
              <a:t>Methodology</a:t>
            </a:r>
            <a:r>
              <a:rPr lang="en-IN" sz="3600" dirty="0">
                <a:solidFill>
                  <a:schemeClr val="accent5">
                    <a:lumMod val="50000"/>
                  </a:schemeClr>
                </a:solidFill>
                <a:latin typeface="Times New Roman" panose="02020603050405020304" pitchFamily="18" charset="0"/>
              </a:rPr>
              <a:t> </a:t>
            </a:r>
            <a:endParaRPr lang="en-US" sz="3600" b="1" kern="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Rounded Rectangle 17">
            <a:extLst>
              <a:ext uri="{FF2B5EF4-FFF2-40B4-BE49-F238E27FC236}">
                <a16:creationId xmlns:a16="http://schemas.microsoft.com/office/drawing/2014/main" id="{5200455F-7D34-41D5-BD23-C167AA96A0AD}"/>
              </a:ext>
            </a:extLst>
          </p:cNvPr>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2024-25</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4073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RSCO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2183</Words>
  <Application>Microsoft Office PowerPoint</Application>
  <PresentationFormat>On-screen Show (4:3)</PresentationFormat>
  <Paragraphs>224</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Verdana</vt:lpstr>
      <vt:lpstr>Wingdings</vt:lpstr>
      <vt:lpstr>Wingdings 2</vt:lpstr>
      <vt:lpstr>Theme-RSCOE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DATABASE LAB00</dc:creator>
  <cp:lastModifiedBy>Aditya Papal</cp:lastModifiedBy>
  <cp:revision>43</cp:revision>
  <dcterms:modified xsi:type="dcterms:W3CDTF">2024-09-22T16:29:53Z</dcterms:modified>
</cp:coreProperties>
</file>