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10-08-2024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45087" y="-108536"/>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88199"/>
            <a:ext cx="3965230" cy="1384995"/>
          </a:xfrm>
          <a:prstGeom prst="rect">
            <a:avLst/>
          </a:prstGeom>
          <a:noFill/>
        </p:spPr>
        <p:txBody>
          <a:bodyPr wrap="square" rtlCol="0">
            <a:spAutoFit/>
          </a:bodyPr>
          <a:lstStyle/>
          <a:p>
            <a:r>
              <a:rPr lang="en-US" sz="2800" b="1" dirty="0">
                <a:solidFill>
                  <a:srgbClr val="161D23"/>
                </a:solidFill>
                <a:latin typeface="Arial" panose="020B0604020202020204" pitchFamily="34" charset="0"/>
                <a:ea typeface="Tahoma" panose="020B0604030504040204" pitchFamily="34" charset="0"/>
                <a:cs typeface="Arial" panose="020B0604020202020204" pitchFamily="34" charset="0"/>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latin typeface="Arial" panose="020B0604020202020204" pitchFamily="34" charset="0"/>
                <a:cs typeface="Arial" panose="020B0604020202020204" pitchFamily="34" charset="0"/>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2550711" cy="276999"/>
          </a:xfrm>
          <a:prstGeom prst="rect">
            <a:avLst/>
          </a:prstGeom>
          <a:noFill/>
        </p:spPr>
        <p:txBody>
          <a:bodyPr wrap="square" rtlCol="0" anchor="ctr">
            <a:spAutoFit/>
          </a:bodyPr>
          <a:lstStyle/>
          <a:p>
            <a:r>
              <a:rPr lang="en-US" sz="1200" dirty="0">
                <a:solidFill>
                  <a:srgbClr val="161D23"/>
                </a:solidFill>
              </a:rPr>
              <a:t>ADITYA NARESH PARTOLE</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38284"/>
            <a:ext cx="2527250" cy="276999"/>
          </a:xfrm>
          <a:prstGeom prst="rect">
            <a:avLst/>
          </a:prstGeom>
          <a:noFill/>
        </p:spPr>
        <p:txBody>
          <a:bodyPr wrap="square" rtlCol="0" anchor="ctr">
            <a:spAutoFit/>
          </a:bodyPr>
          <a:lstStyle/>
          <a:p>
            <a:r>
              <a:rPr lang="en-US" sz="1200" dirty="0">
                <a:solidFill>
                  <a:srgbClr val="161D23"/>
                </a:solidFill>
              </a:rPr>
              <a:t>STU62deabc22d8c81658760130</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298897" cy="276999"/>
          </a:xfrm>
          <a:prstGeom prst="rect">
            <a:avLst/>
          </a:prstGeom>
          <a:noFill/>
        </p:spPr>
        <p:txBody>
          <a:bodyPr wrap="square" rtlCol="0" anchor="ctr">
            <a:spAutoFit/>
          </a:bodyPr>
          <a:lstStyle/>
          <a:p>
            <a:r>
              <a:rPr lang="en-US" sz="1200" dirty="0">
                <a:solidFill>
                  <a:srgbClr val="161D23"/>
                </a:solidFill>
              </a:rPr>
              <a:t>Vishwakarma Institute of Technology, Pune</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rPr>
              <a:t>9561493042	</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550713" cy="276999"/>
          </a:xfrm>
          <a:prstGeom prst="rect">
            <a:avLst/>
          </a:prstGeom>
          <a:noFill/>
        </p:spPr>
        <p:txBody>
          <a:bodyPr wrap="square" rtlCol="0" anchor="ctr">
            <a:spAutoFit/>
          </a:bodyPr>
          <a:lstStyle/>
          <a:p>
            <a:r>
              <a:rPr lang="en-US" sz="1200" dirty="0">
                <a:solidFill>
                  <a:srgbClr val="161D23"/>
                </a:solidFill>
              </a:rPr>
              <a:t>aditya.partole21@vit.edu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AEA81E1-956B-92F5-D0C2-B79FAEFFA231}"/>
              </a:ext>
            </a:extLst>
          </p:cNvPr>
          <p:cNvPicPr>
            <a:picLocks noChangeAspect="1"/>
          </p:cNvPicPr>
          <p:nvPr/>
        </p:nvPicPr>
        <p:blipFill rotWithShape="1">
          <a:blip r:embed="rId3"/>
          <a:srcRect l="4375" t="18980" r="27968" b="13291"/>
          <a:stretch/>
        </p:blipFill>
        <p:spPr>
          <a:xfrm>
            <a:off x="1456840" y="1167778"/>
            <a:ext cx="6548033" cy="348356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893100"/>
          </a:xfrm>
          <a:prstGeom prst="rect">
            <a:avLst/>
          </a:prstGeom>
          <a:noFill/>
        </p:spPr>
        <p:txBody>
          <a:bodyPr wrap="square" rtlCol="0">
            <a:spAutoFit/>
          </a:bodyPr>
          <a:lstStyle/>
          <a:p>
            <a:pPr>
              <a:spcAft>
                <a:spcPts val="800"/>
              </a:spcAft>
            </a:pPr>
            <a:r>
              <a:rPr lang="en-GB" dirty="0">
                <a:latin typeface="Edu SA Beginner SemiBold" pitchFamily="2" charset="0"/>
              </a:rPr>
              <a:t>This project leveraged Microsoft Power BI, particularly utilizing Power Query Editor for effective data cleaning. Through the analysis, it was found that there are a total of 1072 unicorn companies spanning across 6 continents, 46 countries, and 257 cities, representing 15 unique industries. "Tiger Global Management" emerged as the leading investor, followed by "Accel" and "Sequoia Capital". The most prevalent industry among unicorn companies was "Fintech", with North America producing the highest number of unicorn companies. On average, it takes approximately 7 years for a company to achieve unicorn status from its founding date. The total funding raised for these companies amounted to $592 billion, with a combined valuation reaching $4000 billion.</a:t>
            </a:r>
            <a:endParaRPr lang="en-US" dirty="0">
              <a:latin typeface="Edu SA Beginner SemiBold" pitchFamily="2" charset="0"/>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GB" sz="1600" b="1" dirty="0">
                  <a:latin typeface="+mj-lt"/>
                </a:rPr>
                <a:t>Power BI Enabled Comprehensive Analysis on Unicorn Businesses </a:t>
              </a: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GB" dirty="0">
                    <a:ln w="0"/>
                    <a:solidFill>
                      <a:schemeClr val="tx1"/>
                    </a:solidFill>
                    <a:effectLst>
                      <a:outerShdw blurRad="38100" dist="19050" dir="2700000" algn="tl" rotWithShape="0">
                        <a:schemeClr val="dk1">
                          <a:alpha val="40000"/>
                        </a:schemeClr>
                      </a:outerShdw>
                    </a:effectLst>
                    <a:latin typeface="Edu SA Beginner SemiBold" pitchFamily="2" charset="0"/>
                  </a:rPr>
                  <a:t>Leveraged Microsoft Power BI, including Power Query Editor, for data cleaning and analysis.</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GB" b="0" i="0" dirty="0">
                    <a:solidFill>
                      <a:schemeClr val="tx1"/>
                    </a:solidFill>
                    <a:effectLst/>
                    <a:latin typeface="Edu SA Beginner SemiBold" pitchFamily="2" charset="0"/>
                  </a:rPr>
                  <a:t>North America led in producing the highest number of unicorn companies, with an average of 7 years for companies to achieve unicorn status, and a total funding of $592 billion and a valuation of $4000 billion.</a:t>
                </a:r>
                <a:endParaRPr lang="en-US" sz="1400" dirty="0">
                  <a:solidFill>
                    <a:schemeClr val="tx1"/>
                  </a:solidFill>
                  <a:latin typeface="Edu SA Beginner SemiBold" pitchFamily="2"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7" name="TextBox 6">
            <a:extLst>
              <a:ext uri="{FF2B5EF4-FFF2-40B4-BE49-F238E27FC236}">
                <a16:creationId xmlns:a16="http://schemas.microsoft.com/office/drawing/2014/main" id="{C8AA352E-3D43-6212-58B1-1D639176786B}"/>
              </a:ext>
            </a:extLst>
          </p:cNvPr>
          <p:cNvSpPr txBox="1"/>
          <p:nvPr/>
        </p:nvSpPr>
        <p:spPr>
          <a:xfrm>
            <a:off x="1464469" y="2310140"/>
            <a:ext cx="6865144" cy="523220"/>
          </a:xfrm>
          <a:prstGeom prst="rect">
            <a:avLst/>
          </a:prstGeom>
          <a:noFill/>
        </p:spPr>
        <p:txBody>
          <a:bodyPr wrap="square">
            <a:spAutoFit/>
          </a:bodyPr>
          <a:lstStyle/>
          <a:p>
            <a:r>
              <a:rPr lang="en-GB" b="0" i="0">
                <a:solidFill>
                  <a:schemeClr val="tx1"/>
                </a:solidFill>
                <a:effectLst/>
                <a:latin typeface="Edu SA Beginner SemiBold" pitchFamily="2" charset="0"/>
              </a:rPr>
              <a:t>Identified 1072 unicorn companies across 6 continents, 46 countries, and 257 cities, spanning 15 unique industries.</a:t>
            </a:r>
            <a:endParaRPr lang="en-GB" dirty="0">
              <a:solidFill>
                <a:schemeClr val="tx1"/>
              </a:solidFill>
              <a:latin typeface="Edu SA Beginner SemiBold" pitchFamily="2" charset="0"/>
            </a:endParaRPr>
          </a:p>
        </p:txBody>
      </p:sp>
      <p:sp>
        <p:nvSpPr>
          <p:cNvPr id="9" name="TextBox 8">
            <a:extLst>
              <a:ext uri="{FF2B5EF4-FFF2-40B4-BE49-F238E27FC236}">
                <a16:creationId xmlns:a16="http://schemas.microsoft.com/office/drawing/2014/main" id="{58FA0522-12A1-8C24-C7D2-816EF10B2E43}"/>
              </a:ext>
            </a:extLst>
          </p:cNvPr>
          <p:cNvSpPr txBox="1"/>
          <p:nvPr/>
        </p:nvSpPr>
        <p:spPr>
          <a:xfrm>
            <a:off x="1464468" y="3219383"/>
            <a:ext cx="6943647" cy="523220"/>
          </a:xfrm>
          <a:prstGeom prst="rect">
            <a:avLst/>
          </a:prstGeom>
          <a:noFill/>
        </p:spPr>
        <p:txBody>
          <a:bodyPr wrap="square">
            <a:spAutoFit/>
          </a:bodyPr>
          <a:lstStyle/>
          <a:p>
            <a:r>
              <a:rPr lang="en-GB" b="0" i="0" dirty="0">
                <a:solidFill>
                  <a:schemeClr val="tx1"/>
                </a:solidFill>
                <a:effectLst/>
                <a:latin typeface="Edu SA Beginner SemiBold" pitchFamily="2" charset="0"/>
              </a:rPr>
              <a:t>"Tiger Global Management" emerged as the top investor, with "Fintech" being the most prevalent industry.</a:t>
            </a:r>
            <a:endParaRPr lang="en-GB" dirty="0">
              <a:solidFill>
                <a:schemeClr val="tx1"/>
              </a:solidFill>
              <a:latin typeface="Edu SA Beginner SemiBold" pitchFamily="2" charset="0"/>
            </a:endParaRP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329618" cy="2964914"/>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GB" b="1" dirty="0">
                <a:latin typeface="Edu SA Beginner SemiBold" pitchFamily="2" charset="0"/>
              </a:rPr>
              <a:t>Find out which investor has invested in the most unicorns.</a:t>
            </a:r>
          </a:p>
          <a:p>
            <a:pPr marL="173736" indent="-173736">
              <a:spcAft>
                <a:spcPts val="800"/>
              </a:spcAft>
              <a:buFont typeface="Arial" panose="020B0604020202020204" pitchFamily="34" charset="0"/>
              <a:buChar char="•"/>
            </a:pPr>
            <a:r>
              <a:rPr lang="en-GB" b="1" dirty="0">
                <a:latin typeface="Edu SA Beginner SemiBold" pitchFamily="2" charset="0"/>
              </a:rPr>
              <a:t>Determine the industry with the highest number of unicorns.</a:t>
            </a:r>
          </a:p>
          <a:p>
            <a:pPr marL="173736" indent="-173736">
              <a:spcAft>
                <a:spcPts val="800"/>
              </a:spcAft>
              <a:buFont typeface="Arial" panose="020B0604020202020204" pitchFamily="34" charset="0"/>
              <a:buChar char="•"/>
            </a:pPr>
            <a:r>
              <a:rPr lang="en-GB" b="1" dirty="0">
                <a:latin typeface="Edu SA Beginner SemiBold" pitchFamily="2" charset="0"/>
              </a:rPr>
              <a:t>Identify the year that produced the most unicorns.</a:t>
            </a:r>
          </a:p>
          <a:p>
            <a:pPr marL="173736" indent="-173736">
              <a:spcAft>
                <a:spcPts val="800"/>
              </a:spcAft>
              <a:buFont typeface="Arial" panose="020B0604020202020204" pitchFamily="34" charset="0"/>
              <a:buChar char="•"/>
            </a:pPr>
            <a:r>
              <a:rPr lang="en-GB" b="1" dirty="0">
                <a:latin typeface="Edu SA Beginner SemiBold" pitchFamily="2" charset="0"/>
              </a:rPr>
              <a:t>Calculate the total number of unicorns.</a:t>
            </a:r>
          </a:p>
          <a:p>
            <a:pPr marL="173736" indent="-173736">
              <a:spcAft>
                <a:spcPts val="800"/>
              </a:spcAft>
              <a:buFont typeface="Arial" panose="020B0604020202020204" pitchFamily="34" charset="0"/>
              <a:buChar char="•"/>
            </a:pPr>
            <a:r>
              <a:rPr lang="en-GB" b="1" dirty="0">
                <a:latin typeface="Edu SA Beginner SemiBold" pitchFamily="2" charset="0"/>
              </a:rPr>
              <a:t>Determine the total number of continents, countries, and cities where the unicorns are located.</a:t>
            </a:r>
          </a:p>
          <a:p>
            <a:pPr marL="173736" indent="-173736">
              <a:spcAft>
                <a:spcPts val="800"/>
              </a:spcAft>
              <a:buFont typeface="Arial" panose="020B0604020202020204" pitchFamily="34" charset="0"/>
              <a:buChar char="•"/>
            </a:pPr>
            <a:r>
              <a:rPr lang="en-GB" b="1" dirty="0">
                <a:latin typeface="Edu SA Beginner SemiBold" pitchFamily="2" charset="0"/>
              </a:rPr>
              <a:t>Find out the number of unique industries represented by unicorns.</a:t>
            </a:r>
          </a:p>
          <a:p>
            <a:pPr marL="173736" indent="-173736">
              <a:spcAft>
                <a:spcPts val="800"/>
              </a:spcAft>
              <a:buFont typeface="Arial" panose="020B0604020202020204" pitchFamily="34" charset="0"/>
              <a:buChar char="•"/>
            </a:pPr>
            <a:r>
              <a:rPr lang="en-GB" b="1" dirty="0">
                <a:latin typeface="Edu SA Beginner SemiBold" pitchFamily="2" charset="0"/>
              </a:rPr>
              <a:t>Calculate the total funding raised and total valuation accumulated.</a:t>
            </a:r>
          </a:p>
          <a:p>
            <a:pPr marL="173736" indent="-173736">
              <a:spcAft>
                <a:spcPts val="800"/>
              </a:spcAft>
              <a:buFont typeface="Arial" panose="020B0604020202020204" pitchFamily="34" charset="0"/>
              <a:buChar char="•"/>
            </a:pPr>
            <a:r>
              <a:rPr lang="en-GB" b="1" dirty="0">
                <a:latin typeface="Edu SA Beginner SemiBold" pitchFamily="2" charset="0"/>
              </a:rPr>
              <a:t>Calculate the average number of years it takes for a company to become a unicorn.</a:t>
            </a:r>
            <a:endParaRPr lang="en-IN" b="1" dirty="0">
              <a:latin typeface="Edu SA Beginner SemiBold" pitchFamily="2" charset="0"/>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157992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a:latin typeface="Edu SA Beginner" pitchFamily="2" charset="0"/>
              </a:rPr>
              <a:t>Data collections, data cleaning, data pre-processing</a:t>
            </a:r>
          </a:p>
          <a:p>
            <a:pPr marL="173736" indent="-173736">
              <a:spcAft>
                <a:spcPts val="800"/>
              </a:spcAft>
              <a:buFont typeface="Arial" panose="020B0604020202020204" pitchFamily="34" charset="0"/>
              <a:buChar char="•"/>
            </a:pPr>
            <a:r>
              <a:rPr lang="en-US" b="1" dirty="0">
                <a:latin typeface="Edu SA Beginner" pitchFamily="2" charset="0"/>
              </a:rPr>
              <a:t>Creating and filtering columns through DAX functions</a:t>
            </a:r>
          </a:p>
          <a:p>
            <a:pPr marL="173736" indent="-173736">
              <a:spcAft>
                <a:spcPts val="800"/>
              </a:spcAft>
              <a:buFont typeface="Arial" panose="020B0604020202020204" pitchFamily="34" charset="0"/>
              <a:buChar char="•"/>
            </a:pPr>
            <a:r>
              <a:rPr lang="en-US" b="1" dirty="0">
                <a:latin typeface="Edu SA Beginner" pitchFamily="2" charset="0"/>
              </a:rPr>
              <a:t>Basic visualizations</a:t>
            </a:r>
          </a:p>
          <a:p>
            <a:pPr marL="173736" indent="-173736">
              <a:spcAft>
                <a:spcPts val="800"/>
              </a:spcAft>
              <a:buFont typeface="Arial" panose="020B0604020202020204" pitchFamily="34" charset="0"/>
              <a:buChar char="•"/>
            </a:pPr>
            <a:r>
              <a:rPr lang="en-US" b="1" dirty="0">
                <a:latin typeface="Edu SA Beginner" pitchFamily="2" charset="0"/>
              </a:rPr>
              <a:t>Formatting text, color, and background</a:t>
            </a:r>
          </a:p>
          <a:p>
            <a:pPr marL="173736" indent="-173736">
              <a:spcAft>
                <a:spcPts val="800"/>
              </a:spcAft>
              <a:buFont typeface="Arial" panose="020B0604020202020204" pitchFamily="34" charset="0"/>
              <a:buChar char="•"/>
            </a:pPr>
            <a:r>
              <a:rPr lang="en-US" b="1" dirty="0">
                <a:latin typeface="Edu SA Beginner" pitchFamily="2" charset="0"/>
              </a:rPr>
              <a:t>Story telling and sharing</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18035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GB" dirty="0">
                <a:latin typeface="Edu SA Beginner SemiBold" pitchFamily="2" charset="0"/>
              </a:rPr>
              <a:t>The solution was implemented using Microsoft Power BI.</a:t>
            </a:r>
          </a:p>
          <a:p>
            <a:pPr marL="173736" indent="-173736">
              <a:spcAft>
                <a:spcPts val="800"/>
              </a:spcAft>
              <a:buFont typeface="Arial" panose="020B0604020202020204" pitchFamily="34" charset="0"/>
              <a:buChar char="•"/>
            </a:pPr>
            <a:r>
              <a:rPr lang="en-GB" dirty="0">
                <a:latin typeface="Edu SA Beginner SemiBold" pitchFamily="2" charset="0"/>
              </a:rPr>
              <a:t>There are a total of 1072 unicorn companies.</a:t>
            </a:r>
          </a:p>
          <a:p>
            <a:pPr marL="173736" indent="-173736">
              <a:spcAft>
                <a:spcPts val="800"/>
              </a:spcAft>
              <a:buFont typeface="Arial" panose="020B0604020202020204" pitchFamily="34" charset="0"/>
              <a:buChar char="•"/>
            </a:pPr>
            <a:r>
              <a:rPr lang="en-GB" dirty="0">
                <a:latin typeface="Edu SA Beginner SemiBold" pitchFamily="2" charset="0"/>
              </a:rPr>
              <a:t>These unicorn companies are spread across 6 continents, 46 countries, and 257 cities, representing 15 unique industries.</a:t>
            </a:r>
          </a:p>
          <a:p>
            <a:pPr marL="173736" indent="-173736">
              <a:spcAft>
                <a:spcPts val="800"/>
              </a:spcAft>
              <a:buFont typeface="Arial" panose="020B0604020202020204" pitchFamily="34" charset="0"/>
              <a:buChar char="•"/>
            </a:pPr>
            <a:r>
              <a:rPr lang="en-GB" dirty="0">
                <a:latin typeface="Edu SA Beginner SemiBold" pitchFamily="2" charset="0"/>
              </a:rPr>
              <a:t>The majority of investments are made by "Tiger Global Management," totalling 41, followed by "Accel" with 32, and "Sequoia Capital" with 30 investments.</a:t>
            </a:r>
          </a:p>
          <a:p>
            <a:pPr marL="173736" indent="-173736">
              <a:spcAft>
                <a:spcPts val="800"/>
              </a:spcAft>
              <a:buFont typeface="Arial" panose="020B0604020202020204" pitchFamily="34" charset="0"/>
              <a:buChar char="•"/>
            </a:pPr>
            <a:r>
              <a:rPr lang="en-GB" dirty="0">
                <a:latin typeface="Edu SA Beginner SemiBold" pitchFamily="2" charset="0"/>
              </a:rPr>
              <a:t>The most prevalent industry among unicorn companies is "Fintech," boasting 224 companies, followed by "Internet Software &amp; Services" (205) and "E-commerce &amp; Direct-to-Consumer" (111).</a:t>
            </a:r>
          </a:p>
          <a:p>
            <a:pPr marL="173736" indent="-173736">
              <a:spcAft>
                <a:spcPts val="800"/>
              </a:spcAft>
              <a:buFont typeface="Arial" panose="020B0604020202020204" pitchFamily="34" charset="0"/>
              <a:buChar char="•"/>
            </a:pPr>
            <a:r>
              <a:rPr lang="en-GB" dirty="0">
                <a:latin typeface="Edu SA Beginner SemiBold" pitchFamily="2" charset="0"/>
              </a:rPr>
              <a:t>North America leads in producing the highest number of unicorn companies.</a:t>
            </a:r>
          </a:p>
          <a:p>
            <a:pPr marL="173736" indent="-173736">
              <a:spcAft>
                <a:spcPts val="800"/>
              </a:spcAft>
              <a:buFont typeface="Arial" panose="020B0604020202020204" pitchFamily="34" charset="0"/>
              <a:buChar char="•"/>
            </a:pPr>
            <a:r>
              <a:rPr lang="en-GB" dirty="0">
                <a:latin typeface="Edu SA Beginner SemiBold" pitchFamily="2" charset="0"/>
              </a:rPr>
              <a:t>On average, it takes 7 years for a company to achieve unicorn status from its founding date.</a:t>
            </a:r>
          </a:p>
          <a:p>
            <a:pPr marL="173736" indent="-173736">
              <a:spcAft>
                <a:spcPts val="800"/>
              </a:spcAft>
              <a:buFont typeface="Arial" panose="020B0604020202020204" pitchFamily="34" charset="0"/>
              <a:buChar char="•"/>
            </a:pPr>
            <a:r>
              <a:rPr lang="en-GB" dirty="0">
                <a:latin typeface="Edu SA Beginner SemiBold" pitchFamily="2" charset="0"/>
              </a:rPr>
              <a:t>The overall funding for these companies amounted to $592 billion, with a combined valuation reaching $4000 billion.</a:t>
            </a:r>
            <a:endParaRPr lang="en-US" dirty="0">
              <a:latin typeface="Edu SA Beginner SemiBold" pitchFamily="2" charset="0"/>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587419" cy="264687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GB" dirty="0">
                <a:latin typeface="Edu SA Beginner SemiBold" pitchFamily="2" charset="0"/>
              </a:rPr>
              <a:t>Microsoft Power BI, including Power Query Editor, was utilized for data cleaning.</a:t>
            </a:r>
          </a:p>
          <a:p>
            <a:pPr marL="173736" indent="-173736">
              <a:spcAft>
                <a:spcPts val="800"/>
              </a:spcAft>
              <a:buFont typeface="Arial" panose="020B0604020202020204" pitchFamily="34" charset="0"/>
              <a:buChar char="•"/>
            </a:pPr>
            <a:r>
              <a:rPr lang="en-GB" dirty="0">
                <a:latin typeface="Edu SA Beginner SemiBold" pitchFamily="2" charset="0"/>
              </a:rPr>
              <a:t>Multiple slicers, such as for year, continent, country, city, company, and industry, were created to enable better filtering.</a:t>
            </a:r>
          </a:p>
          <a:p>
            <a:pPr marL="173736" indent="-173736">
              <a:spcAft>
                <a:spcPts val="800"/>
              </a:spcAft>
              <a:buFont typeface="Arial" panose="020B0604020202020204" pitchFamily="34" charset="0"/>
              <a:buChar char="•"/>
            </a:pPr>
            <a:r>
              <a:rPr lang="en-GB" dirty="0">
                <a:latin typeface="Edu SA Beginner SemiBold" pitchFamily="2" charset="0"/>
              </a:rPr>
              <a:t>Stacked column charts were employed to analyse companies joined year-wise.</a:t>
            </a:r>
          </a:p>
          <a:p>
            <a:pPr marL="173736" indent="-173736">
              <a:spcAft>
                <a:spcPts val="800"/>
              </a:spcAft>
              <a:buFont typeface="Arial" panose="020B0604020202020204" pitchFamily="34" charset="0"/>
              <a:buChar char="•"/>
            </a:pPr>
            <a:r>
              <a:rPr lang="en-GB" dirty="0">
                <a:latin typeface="Edu SA Beginner SemiBold" pitchFamily="2" charset="0"/>
              </a:rPr>
              <a:t>Stacked bar charts were utilized to analyse investors who invested in the most unicorns and to identify industries with the highest number of unicorn companies.</a:t>
            </a:r>
          </a:p>
          <a:p>
            <a:pPr marL="173736" indent="-173736">
              <a:spcAft>
                <a:spcPts val="800"/>
              </a:spcAft>
              <a:buFont typeface="Arial" panose="020B0604020202020204" pitchFamily="34" charset="0"/>
              <a:buChar char="•"/>
            </a:pPr>
            <a:r>
              <a:rPr lang="en-GB" dirty="0">
                <a:latin typeface="Edu SA Beginner SemiBold" pitchFamily="2" charset="0"/>
              </a:rPr>
              <a:t>Filled map charts were used to visualize the distribution of unicorn companies across different countries.</a:t>
            </a:r>
          </a:p>
          <a:p>
            <a:pPr marL="173736" indent="-173736">
              <a:spcAft>
                <a:spcPts val="800"/>
              </a:spcAft>
              <a:buFont typeface="Arial" panose="020B0604020202020204" pitchFamily="34" charset="0"/>
              <a:buChar char="•"/>
            </a:pPr>
            <a:r>
              <a:rPr lang="en-GB" dirty="0" err="1">
                <a:latin typeface="Edu SA Beginner SemiBold" pitchFamily="2" charset="0"/>
              </a:rPr>
              <a:t>Treemaps</a:t>
            </a:r>
            <a:r>
              <a:rPr lang="en-GB" dirty="0">
                <a:latin typeface="Edu SA Beginner SemiBold" pitchFamily="2" charset="0"/>
              </a:rPr>
              <a:t> were employed to examine the relationship between valuation and funding by company.</a:t>
            </a:r>
          </a:p>
          <a:p>
            <a:pPr marL="173736" indent="-173736">
              <a:spcAft>
                <a:spcPts val="800"/>
              </a:spcAft>
              <a:buFont typeface="Arial" panose="020B0604020202020204" pitchFamily="34" charset="0"/>
              <a:buChar char="•"/>
            </a:pPr>
            <a:r>
              <a:rPr lang="en-GB" dirty="0">
                <a:latin typeface="Edu SA Beginner SemiBold" pitchFamily="2" charset="0"/>
              </a:rPr>
              <a:t>Cards were utilized to present other key findings.</a:t>
            </a:r>
            <a:endParaRPr lang="en-US" dirty="0">
              <a:latin typeface="Edu SA Beginner SemiBold" pitchFamily="2" charset="0"/>
            </a:endParaRP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96E7075-D3E8-5EDD-0A98-A78C60F7CBD9}"/>
              </a:ext>
            </a:extLst>
          </p:cNvPr>
          <p:cNvPicPr>
            <a:picLocks noChangeAspect="1"/>
          </p:cNvPicPr>
          <p:nvPr/>
        </p:nvPicPr>
        <p:blipFill rotWithShape="1">
          <a:blip r:embed="rId3"/>
          <a:srcRect l="42422" t="72778" r="27265" b="13292"/>
          <a:stretch/>
        </p:blipFill>
        <p:spPr>
          <a:xfrm>
            <a:off x="4915384" y="2571750"/>
            <a:ext cx="2771775" cy="716493"/>
          </a:xfrm>
          <a:prstGeom prst="rect">
            <a:avLst/>
          </a:prstGeom>
        </p:spPr>
      </p:pic>
      <p:sp>
        <p:nvSpPr>
          <p:cNvPr id="2" name="Rectangle 1">
            <a:extLst>
              <a:ext uri="{FF2B5EF4-FFF2-40B4-BE49-F238E27FC236}">
                <a16:creationId xmlns:a16="http://schemas.microsoft.com/office/drawing/2014/main" id="{70806F96-2A4F-434D-7577-5057ED9EF6AD}"/>
              </a:ext>
            </a:extLst>
          </p:cNvPr>
          <p:cNvSpPr/>
          <p:nvPr/>
        </p:nvSpPr>
        <p:spPr>
          <a:xfrm>
            <a:off x="1728304" y="1831040"/>
            <a:ext cx="3115159" cy="2308324"/>
          </a:xfrm>
          <a:prstGeom prst="rect">
            <a:avLst/>
          </a:prstGeom>
          <a:noFill/>
        </p:spPr>
        <p:txBody>
          <a:bodyPr wrap="square" lIns="91440" tIns="45720" rIns="91440" bIns="45720">
            <a:spAutoFit/>
          </a:bodyPr>
          <a:lstStyle/>
          <a:p>
            <a:pPr algn="ctr"/>
            <a:r>
              <a:rPr lang="en-GB" sz="1600" b="0" cap="none" spc="0" dirty="0">
                <a:ln w="0"/>
                <a:solidFill>
                  <a:schemeClr val="tx1"/>
                </a:solidFill>
                <a:effectLst>
                  <a:outerShdw blurRad="38100" dist="19050" dir="2700000" algn="tl" rotWithShape="0">
                    <a:schemeClr val="dk1">
                      <a:alpha val="40000"/>
                    </a:schemeClr>
                  </a:outerShdw>
                </a:effectLst>
                <a:latin typeface="Edu SA Beginner SemiBold" pitchFamily="2" charset="0"/>
              </a:rPr>
              <a:t>On average, it takes 7 years for companies to become unicorns, indicating the substantial time and investment required. These companies have collectively amassed $592 billion in funding and hold a combined valuation of $4000 billion, underscoring their immense economic impact and market significance.</a:t>
            </a:r>
            <a:endParaRPr lang="en-US" sz="1600" b="0" cap="none" spc="0" dirty="0">
              <a:ln w="0"/>
              <a:solidFill>
                <a:schemeClr val="tx1"/>
              </a:solidFill>
              <a:effectLst>
                <a:outerShdw blurRad="38100" dist="19050" dir="2700000" algn="tl" rotWithShape="0">
                  <a:schemeClr val="dk1">
                    <a:alpha val="40000"/>
                  </a:schemeClr>
                </a:outerShdw>
              </a:effectLst>
              <a:latin typeface="Edu SA Beginner SemiBold" pitchFamily="2" charset="0"/>
            </a:endParaRPr>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6290E6B-5164-0861-D2E4-A547A8EC00EB}"/>
              </a:ext>
            </a:extLst>
          </p:cNvPr>
          <p:cNvPicPr>
            <a:picLocks noChangeAspect="1"/>
          </p:cNvPicPr>
          <p:nvPr/>
        </p:nvPicPr>
        <p:blipFill rotWithShape="1">
          <a:blip r:embed="rId3"/>
          <a:srcRect l="2500" t="19874" r="25890" b="8097"/>
          <a:stretch/>
        </p:blipFill>
        <p:spPr>
          <a:xfrm>
            <a:off x="1456840" y="1243419"/>
            <a:ext cx="6548033" cy="3524992"/>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2945</TotalTime>
  <Words>782</Words>
  <Application>Microsoft Office PowerPoint</Application>
  <PresentationFormat>On-screen Show (16:9)</PresentationFormat>
  <Paragraphs>65</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Edu SA Beginner</vt:lpstr>
      <vt:lpstr>Edu SA Beginner SemiBold</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Partole</dc:creator>
  <cp:lastModifiedBy>Aditya Partole</cp:lastModifiedBy>
  <cp:revision>56</cp:revision>
  <dcterms:modified xsi:type="dcterms:W3CDTF">2024-08-10T17:17:52Z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