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C2A7C2-8604-4161-A6DE-A829FA15DEC8}"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90F19A-980A-46DA-B248-8468332E850D}" type="slidenum">
              <a:rPr lang="en-IN" smtClean="0"/>
              <a:t>‹#›</a:t>
            </a:fld>
            <a:endParaRPr lang="en-IN"/>
          </a:p>
        </p:txBody>
      </p:sp>
    </p:spTree>
    <p:extLst>
      <p:ext uri="{BB962C8B-B14F-4D97-AF65-F5344CB8AC3E}">
        <p14:creationId xmlns:p14="http://schemas.microsoft.com/office/powerpoint/2010/main" val="760962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C2A7C2-8604-4161-A6DE-A829FA15DEC8}" type="datetimeFigureOut">
              <a:rPr lang="en-IN" smtClean="0"/>
              <a:t>23-04-2023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90F19A-980A-46DA-B248-8468332E850D}" type="slidenum">
              <a:rPr lang="en-IN" smtClean="0"/>
              <a:t>‹#›</a:t>
            </a:fld>
            <a:endParaRPr lang="en-IN"/>
          </a:p>
        </p:txBody>
      </p:sp>
    </p:spTree>
    <p:extLst>
      <p:ext uri="{BB962C8B-B14F-4D97-AF65-F5344CB8AC3E}">
        <p14:creationId xmlns:p14="http://schemas.microsoft.com/office/powerpoint/2010/main" val="345827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FC2A7C2-8604-4161-A6DE-A829FA15DEC8}"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90F19A-980A-46DA-B248-8468332E850D}" type="slidenum">
              <a:rPr lang="en-IN" smtClean="0"/>
              <a:t>‹#›</a:t>
            </a:fld>
            <a:endParaRPr lang="en-IN"/>
          </a:p>
        </p:txBody>
      </p:sp>
    </p:spTree>
    <p:extLst>
      <p:ext uri="{BB962C8B-B14F-4D97-AF65-F5344CB8AC3E}">
        <p14:creationId xmlns:p14="http://schemas.microsoft.com/office/powerpoint/2010/main" val="1089641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FC2A7C2-8604-4161-A6DE-A829FA15DEC8}"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90F19A-980A-46DA-B248-8468332E850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89638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C2A7C2-8604-4161-A6DE-A829FA15DEC8}"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90F19A-980A-46DA-B248-8468332E850D}" type="slidenum">
              <a:rPr lang="en-IN" smtClean="0"/>
              <a:t>‹#›</a:t>
            </a:fld>
            <a:endParaRPr lang="en-IN"/>
          </a:p>
        </p:txBody>
      </p:sp>
    </p:spTree>
    <p:extLst>
      <p:ext uri="{BB962C8B-B14F-4D97-AF65-F5344CB8AC3E}">
        <p14:creationId xmlns:p14="http://schemas.microsoft.com/office/powerpoint/2010/main" val="567839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FC2A7C2-8604-4161-A6DE-A829FA15DEC8}" type="datetimeFigureOut">
              <a:rPr lang="en-IN" smtClean="0"/>
              <a:t>23-04-2023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90F19A-980A-46DA-B248-8468332E850D}" type="slidenum">
              <a:rPr lang="en-IN" smtClean="0"/>
              <a:t>‹#›</a:t>
            </a:fld>
            <a:endParaRPr lang="en-IN"/>
          </a:p>
        </p:txBody>
      </p:sp>
    </p:spTree>
    <p:extLst>
      <p:ext uri="{BB962C8B-B14F-4D97-AF65-F5344CB8AC3E}">
        <p14:creationId xmlns:p14="http://schemas.microsoft.com/office/powerpoint/2010/main" val="2913871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FC2A7C2-8604-4161-A6DE-A829FA15DEC8}" type="datetimeFigureOut">
              <a:rPr lang="en-IN" smtClean="0"/>
              <a:t>23-04-2023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90F19A-980A-46DA-B248-8468332E850D}" type="slidenum">
              <a:rPr lang="en-IN" smtClean="0"/>
              <a:t>‹#›</a:t>
            </a:fld>
            <a:endParaRPr lang="en-IN"/>
          </a:p>
        </p:txBody>
      </p:sp>
    </p:spTree>
    <p:extLst>
      <p:ext uri="{BB962C8B-B14F-4D97-AF65-F5344CB8AC3E}">
        <p14:creationId xmlns:p14="http://schemas.microsoft.com/office/powerpoint/2010/main" val="18041182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C2A7C2-8604-4161-A6DE-A829FA15DEC8}"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90F19A-980A-46DA-B248-8468332E850D}" type="slidenum">
              <a:rPr lang="en-IN" smtClean="0"/>
              <a:t>‹#›</a:t>
            </a:fld>
            <a:endParaRPr lang="en-IN"/>
          </a:p>
        </p:txBody>
      </p:sp>
    </p:spTree>
    <p:extLst>
      <p:ext uri="{BB962C8B-B14F-4D97-AF65-F5344CB8AC3E}">
        <p14:creationId xmlns:p14="http://schemas.microsoft.com/office/powerpoint/2010/main" val="202194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C2A7C2-8604-4161-A6DE-A829FA15DEC8}"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90F19A-980A-46DA-B248-8468332E850D}" type="slidenum">
              <a:rPr lang="en-IN" smtClean="0"/>
              <a:t>‹#›</a:t>
            </a:fld>
            <a:endParaRPr lang="en-IN"/>
          </a:p>
        </p:txBody>
      </p:sp>
    </p:spTree>
    <p:extLst>
      <p:ext uri="{BB962C8B-B14F-4D97-AF65-F5344CB8AC3E}">
        <p14:creationId xmlns:p14="http://schemas.microsoft.com/office/powerpoint/2010/main" val="2717530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FC2A7C2-8604-4161-A6DE-A829FA15DEC8}"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90F19A-980A-46DA-B248-8468332E850D}" type="slidenum">
              <a:rPr lang="en-IN" smtClean="0"/>
              <a:t>‹#›</a:t>
            </a:fld>
            <a:endParaRPr lang="en-IN"/>
          </a:p>
        </p:txBody>
      </p:sp>
    </p:spTree>
    <p:extLst>
      <p:ext uri="{BB962C8B-B14F-4D97-AF65-F5344CB8AC3E}">
        <p14:creationId xmlns:p14="http://schemas.microsoft.com/office/powerpoint/2010/main" val="2460117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C2A7C2-8604-4161-A6DE-A829FA15DEC8}"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90F19A-980A-46DA-B248-8468332E850D}" type="slidenum">
              <a:rPr lang="en-IN" smtClean="0"/>
              <a:t>‹#›</a:t>
            </a:fld>
            <a:endParaRPr lang="en-IN"/>
          </a:p>
        </p:txBody>
      </p:sp>
    </p:spTree>
    <p:extLst>
      <p:ext uri="{BB962C8B-B14F-4D97-AF65-F5344CB8AC3E}">
        <p14:creationId xmlns:p14="http://schemas.microsoft.com/office/powerpoint/2010/main" val="314183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C2A7C2-8604-4161-A6DE-A829FA15DEC8}" type="datetimeFigureOut">
              <a:rPr lang="en-IN" smtClean="0"/>
              <a:t>23-04-2023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90F19A-980A-46DA-B248-8468332E850D}" type="slidenum">
              <a:rPr lang="en-IN" smtClean="0"/>
              <a:t>‹#›</a:t>
            </a:fld>
            <a:endParaRPr lang="en-IN"/>
          </a:p>
        </p:txBody>
      </p:sp>
    </p:spTree>
    <p:extLst>
      <p:ext uri="{BB962C8B-B14F-4D97-AF65-F5344CB8AC3E}">
        <p14:creationId xmlns:p14="http://schemas.microsoft.com/office/powerpoint/2010/main" val="344980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C2A7C2-8604-4161-A6DE-A829FA15DEC8}" type="datetimeFigureOut">
              <a:rPr lang="en-IN" smtClean="0"/>
              <a:t>23-04-2023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90F19A-980A-46DA-B248-8468332E850D}" type="slidenum">
              <a:rPr lang="en-IN" smtClean="0"/>
              <a:t>‹#›</a:t>
            </a:fld>
            <a:endParaRPr lang="en-IN"/>
          </a:p>
        </p:txBody>
      </p:sp>
    </p:spTree>
    <p:extLst>
      <p:ext uri="{BB962C8B-B14F-4D97-AF65-F5344CB8AC3E}">
        <p14:creationId xmlns:p14="http://schemas.microsoft.com/office/powerpoint/2010/main" val="1781592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FC2A7C2-8604-4161-A6DE-A829FA15DEC8}" type="datetimeFigureOut">
              <a:rPr lang="en-IN" smtClean="0"/>
              <a:t>23-04-2023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390F19A-980A-46DA-B248-8468332E850D}" type="slidenum">
              <a:rPr lang="en-IN" smtClean="0"/>
              <a:t>‹#›</a:t>
            </a:fld>
            <a:endParaRPr lang="en-IN"/>
          </a:p>
        </p:txBody>
      </p:sp>
    </p:spTree>
    <p:extLst>
      <p:ext uri="{BB962C8B-B14F-4D97-AF65-F5344CB8AC3E}">
        <p14:creationId xmlns:p14="http://schemas.microsoft.com/office/powerpoint/2010/main" val="2559907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FC2A7C2-8604-4161-A6DE-A829FA15DEC8}" type="datetimeFigureOut">
              <a:rPr lang="en-IN" smtClean="0"/>
              <a:t>23-04-2023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390F19A-980A-46DA-B248-8468332E850D}" type="slidenum">
              <a:rPr lang="en-IN" smtClean="0"/>
              <a:t>‹#›</a:t>
            </a:fld>
            <a:endParaRPr lang="en-IN"/>
          </a:p>
        </p:txBody>
      </p:sp>
    </p:spTree>
    <p:extLst>
      <p:ext uri="{BB962C8B-B14F-4D97-AF65-F5344CB8AC3E}">
        <p14:creationId xmlns:p14="http://schemas.microsoft.com/office/powerpoint/2010/main" val="3784129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FC2A7C2-8604-4161-A6DE-A829FA15DEC8}" type="datetimeFigureOut">
              <a:rPr lang="en-IN" smtClean="0"/>
              <a:t>23-04-2023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390F19A-980A-46DA-B248-8468332E850D}" type="slidenum">
              <a:rPr lang="en-IN" smtClean="0"/>
              <a:t>‹#›</a:t>
            </a:fld>
            <a:endParaRPr lang="en-IN"/>
          </a:p>
        </p:txBody>
      </p:sp>
    </p:spTree>
    <p:extLst>
      <p:ext uri="{BB962C8B-B14F-4D97-AF65-F5344CB8AC3E}">
        <p14:creationId xmlns:p14="http://schemas.microsoft.com/office/powerpoint/2010/main" val="3588083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C2A7C2-8604-4161-A6DE-A829FA15DEC8}" type="datetimeFigureOut">
              <a:rPr lang="en-IN" smtClean="0"/>
              <a:t>23-04-2023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90F19A-980A-46DA-B248-8468332E850D}" type="slidenum">
              <a:rPr lang="en-IN" smtClean="0"/>
              <a:t>‹#›</a:t>
            </a:fld>
            <a:endParaRPr lang="en-IN"/>
          </a:p>
        </p:txBody>
      </p:sp>
    </p:spTree>
    <p:extLst>
      <p:ext uri="{BB962C8B-B14F-4D97-AF65-F5344CB8AC3E}">
        <p14:creationId xmlns:p14="http://schemas.microsoft.com/office/powerpoint/2010/main" val="2396409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FC2A7C2-8604-4161-A6DE-A829FA15DEC8}" type="datetimeFigureOut">
              <a:rPr lang="en-IN" smtClean="0"/>
              <a:t>23-04-2023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390F19A-980A-46DA-B248-8468332E850D}" type="slidenum">
              <a:rPr lang="en-IN" smtClean="0"/>
              <a:t>‹#›</a:t>
            </a:fld>
            <a:endParaRPr lang="en-IN"/>
          </a:p>
        </p:txBody>
      </p:sp>
    </p:spTree>
    <p:extLst>
      <p:ext uri="{BB962C8B-B14F-4D97-AF65-F5344CB8AC3E}">
        <p14:creationId xmlns:p14="http://schemas.microsoft.com/office/powerpoint/2010/main" val="2237934361"/>
      </p:ext>
    </p:extLst>
  </p:cSld>
  <p:clrMap bg1="dk1" tx1="lt1" bg2="dk2" tx2="lt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 id="214748386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7A8F9-2228-93CD-6A71-8043159EF1ED}"/>
              </a:ext>
            </a:extLst>
          </p:cNvPr>
          <p:cNvSpPr>
            <a:spLocks noGrp="1"/>
          </p:cNvSpPr>
          <p:nvPr>
            <p:ph type="ctrTitle"/>
          </p:nvPr>
        </p:nvSpPr>
        <p:spPr>
          <a:xfrm>
            <a:off x="1524000" y="564776"/>
            <a:ext cx="9144000" cy="1143000"/>
          </a:xfrm>
        </p:spPr>
        <p:txBody>
          <a:bodyPr/>
          <a:lstStyle/>
          <a:p>
            <a:pPr algn="ctr"/>
            <a:r>
              <a:rPr lang="en-IN" sz="5000" dirty="0"/>
              <a:t>Electricity Billing System</a:t>
            </a:r>
          </a:p>
        </p:txBody>
      </p:sp>
      <p:sp>
        <p:nvSpPr>
          <p:cNvPr id="3" name="Subtitle 2">
            <a:extLst>
              <a:ext uri="{FF2B5EF4-FFF2-40B4-BE49-F238E27FC236}">
                <a16:creationId xmlns:a16="http://schemas.microsoft.com/office/drawing/2014/main" id="{C642FC2E-3FC7-9E05-8A9B-C64B459A4C28}"/>
              </a:ext>
            </a:extLst>
          </p:cNvPr>
          <p:cNvSpPr>
            <a:spLocks noGrp="1"/>
          </p:cNvSpPr>
          <p:nvPr>
            <p:ph type="subTitle" idx="1"/>
          </p:nvPr>
        </p:nvSpPr>
        <p:spPr>
          <a:xfrm>
            <a:off x="1524000" y="2608729"/>
            <a:ext cx="9144000" cy="3334871"/>
          </a:xfrm>
        </p:spPr>
        <p:txBody>
          <a:bodyPr>
            <a:normAutofit lnSpcReduction="10000"/>
          </a:bodyPr>
          <a:lstStyle/>
          <a:p>
            <a:pPr algn="l"/>
            <a:r>
              <a:rPr lang="en-IN" dirty="0"/>
              <a:t>Batch-1</a:t>
            </a:r>
          </a:p>
          <a:p>
            <a:pPr algn="l"/>
            <a:r>
              <a:rPr lang="en-IN" dirty="0"/>
              <a:t>Group-1</a:t>
            </a:r>
          </a:p>
          <a:p>
            <a:pPr algn="l"/>
            <a:r>
              <a:rPr lang="en-IN" b="1" u="sng" dirty="0"/>
              <a:t>Group Members</a:t>
            </a:r>
            <a:r>
              <a:rPr lang="en-IN" b="1" dirty="0"/>
              <a:t>:</a:t>
            </a:r>
          </a:p>
          <a:p>
            <a:pPr algn="l"/>
            <a:r>
              <a:rPr lang="en-IN" dirty="0"/>
              <a:t>Prathamesh </a:t>
            </a:r>
            <a:r>
              <a:rPr lang="en-IN" dirty="0" err="1"/>
              <a:t>Pandharpurkar</a:t>
            </a:r>
            <a:r>
              <a:rPr lang="en-IN" dirty="0"/>
              <a:t>(09)-12110108</a:t>
            </a:r>
          </a:p>
          <a:p>
            <a:pPr algn="l"/>
            <a:r>
              <a:rPr lang="en-IN" dirty="0"/>
              <a:t>Paras Bhosale(10)-12110184</a:t>
            </a:r>
          </a:p>
          <a:p>
            <a:pPr algn="l"/>
            <a:r>
              <a:rPr lang="en-IN" dirty="0"/>
              <a:t>Aditya </a:t>
            </a:r>
            <a:r>
              <a:rPr lang="en-IN" dirty="0" err="1"/>
              <a:t>Partole</a:t>
            </a:r>
            <a:r>
              <a:rPr lang="en-IN" dirty="0"/>
              <a:t>(12)-12110870</a:t>
            </a:r>
          </a:p>
          <a:p>
            <a:pPr algn="l"/>
            <a:r>
              <a:rPr lang="en-IN" dirty="0"/>
              <a:t>Dinesh Patil(16)-12110496</a:t>
            </a:r>
          </a:p>
          <a:p>
            <a:pPr algn="l"/>
            <a:r>
              <a:rPr lang="en-IN" dirty="0"/>
              <a:t>Sumedh Patti(21)-12110157</a:t>
            </a:r>
          </a:p>
        </p:txBody>
      </p:sp>
    </p:spTree>
    <p:extLst>
      <p:ext uri="{BB962C8B-B14F-4D97-AF65-F5344CB8AC3E}">
        <p14:creationId xmlns:p14="http://schemas.microsoft.com/office/powerpoint/2010/main" val="1980248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A4038-01F9-4461-AA24-4784E6841885}"/>
              </a:ext>
            </a:extLst>
          </p:cNvPr>
          <p:cNvSpPr>
            <a:spLocks noGrp="1"/>
          </p:cNvSpPr>
          <p:nvPr>
            <p:ph type="title"/>
          </p:nvPr>
        </p:nvSpPr>
        <p:spPr/>
        <p:txBody>
          <a:bodyPr>
            <a:normAutofit fontScale="90000"/>
          </a:bodyPr>
          <a:lstStyle/>
          <a:p>
            <a:pPr algn="ctr"/>
            <a:r>
              <a:rPr lang="en-IN" sz="4500" dirty="0"/>
              <a:t>Introduction</a:t>
            </a:r>
            <a:br>
              <a:rPr lang="en-IN" dirty="0"/>
            </a:br>
            <a:endParaRPr lang="en-IN" dirty="0"/>
          </a:p>
        </p:txBody>
      </p:sp>
      <p:sp>
        <p:nvSpPr>
          <p:cNvPr id="3" name="Content Placeholder 2">
            <a:extLst>
              <a:ext uri="{FF2B5EF4-FFF2-40B4-BE49-F238E27FC236}">
                <a16:creationId xmlns:a16="http://schemas.microsoft.com/office/drawing/2014/main" id="{368EA6C8-28FB-C57F-545D-9D630BEA34F2}"/>
              </a:ext>
            </a:extLst>
          </p:cNvPr>
          <p:cNvSpPr>
            <a:spLocks noGrp="1"/>
          </p:cNvSpPr>
          <p:nvPr>
            <p:ph idx="1"/>
          </p:nvPr>
        </p:nvSpPr>
        <p:spPr>
          <a:xfrm>
            <a:off x="838200" y="1519238"/>
            <a:ext cx="10515600" cy="4859151"/>
          </a:xfrm>
        </p:spPr>
        <p:txBody>
          <a:bodyPr>
            <a:normAutofit/>
          </a:bodyPr>
          <a:lstStyle/>
          <a:p>
            <a:r>
              <a:rPr lang="en-US" dirty="0"/>
              <a:t>Today, we're going to discuss the topic of electricity billing systems. We all know how important it is to keep accurate and up-to-date bill records in the </a:t>
            </a:r>
            <a:r>
              <a:rPr lang="en-IN" dirty="0"/>
              <a:t>electricity</a:t>
            </a:r>
            <a:r>
              <a:rPr lang="en-US" dirty="0"/>
              <a:t> industry. Electricity </a:t>
            </a:r>
            <a:r>
              <a:rPr lang="en-IN" dirty="0"/>
              <a:t>billing</a:t>
            </a:r>
            <a:r>
              <a:rPr lang="en-US" dirty="0"/>
              <a:t> systems are designed to help us do just that. </a:t>
            </a:r>
          </a:p>
          <a:p>
            <a:r>
              <a:rPr lang="en-US" b="0" i="0" dirty="0">
                <a:solidFill>
                  <a:srgbClr val="D1D5DB"/>
                </a:solidFill>
                <a:effectLst/>
              </a:rPr>
              <a:t>Electricity billing systems play a vital role in the electricity industry, enabling power companies to manage and bill their customers for the amount of electricity consumed. These systems have revolutionized the way electricity billing is done, moving away from traditional paper-based billing methods to digital and automated billing systems. </a:t>
            </a:r>
          </a:p>
          <a:p>
            <a:r>
              <a:rPr lang="en-US" b="0" i="0" dirty="0">
                <a:solidFill>
                  <a:srgbClr val="D1D5DB"/>
                </a:solidFill>
                <a:effectLst/>
              </a:rPr>
              <a:t>The system offers a user-friendly interface, a secure payment system, and an automated billing process, ensuring that bills are generated accurately and quickly.</a:t>
            </a:r>
          </a:p>
          <a:p>
            <a:r>
              <a:rPr lang="en-US" dirty="0"/>
              <a:t>In this presentation, we'll discuss the main features of electricity billing systems, the benefits they offer, and the challenges associated with implementing and maintaining them. </a:t>
            </a:r>
          </a:p>
        </p:txBody>
      </p:sp>
    </p:spTree>
    <p:extLst>
      <p:ext uri="{BB962C8B-B14F-4D97-AF65-F5344CB8AC3E}">
        <p14:creationId xmlns:p14="http://schemas.microsoft.com/office/powerpoint/2010/main" val="3540676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5E2A2-F115-B5B1-6E0F-E7EE1F73E3FC}"/>
              </a:ext>
            </a:extLst>
          </p:cNvPr>
          <p:cNvSpPr>
            <a:spLocks noGrp="1"/>
          </p:cNvSpPr>
          <p:nvPr>
            <p:ph type="title"/>
          </p:nvPr>
        </p:nvSpPr>
        <p:spPr/>
        <p:txBody>
          <a:bodyPr>
            <a:normAutofit fontScale="90000"/>
          </a:bodyPr>
          <a:lstStyle/>
          <a:p>
            <a:r>
              <a:rPr lang="en-US" sz="4500" dirty="0"/>
              <a:t>What is an </a:t>
            </a:r>
            <a:r>
              <a:rPr lang="en-IN" sz="4500" dirty="0"/>
              <a:t>electricity billing</a:t>
            </a:r>
            <a:r>
              <a:rPr lang="en-US" sz="4500" dirty="0"/>
              <a:t> system?</a:t>
            </a:r>
            <a:endParaRPr lang="en-IN" sz="4500" dirty="0"/>
          </a:p>
        </p:txBody>
      </p:sp>
      <p:sp>
        <p:nvSpPr>
          <p:cNvPr id="3" name="Content Placeholder 2">
            <a:extLst>
              <a:ext uri="{FF2B5EF4-FFF2-40B4-BE49-F238E27FC236}">
                <a16:creationId xmlns:a16="http://schemas.microsoft.com/office/drawing/2014/main" id="{1F191705-64FB-F6EC-FA99-118A97B54DAF}"/>
              </a:ext>
            </a:extLst>
          </p:cNvPr>
          <p:cNvSpPr>
            <a:spLocks noGrp="1"/>
          </p:cNvSpPr>
          <p:nvPr>
            <p:ph idx="1"/>
          </p:nvPr>
        </p:nvSpPr>
        <p:spPr>
          <a:xfrm>
            <a:off x="875201" y="1568824"/>
            <a:ext cx="8946541" cy="4195481"/>
          </a:xfrm>
        </p:spPr>
        <p:txBody>
          <a:bodyPr>
            <a:normAutofit fontScale="85000" lnSpcReduction="10000"/>
          </a:bodyPr>
          <a:lstStyle/>
          <a:p>
            <a:pPr algn="l"/>
            <a:r>
              <a:rPr lang="en-US" sz="2100" b="0" i="0" dirty="0">
                <a:solidFill>
                  <a:srgbClr val="D1D5DB"/>
                </a:solidFill>
                <a:effectLst/>
              </a:rPr>
              <a:t>An electricity billing system is a software application that is used by electricity companies to manage customer billing and payments. The system is designed to automate the billing process, making it more efficient and accurate, while reducing the workload for the company's billing and accounting departments.</a:t>
            </a:r>
          </a:p>
          <a:p>
            <a:pPr algn="l"/>
            <a:r>
              <a:rPr lang="en-US" sz="2100" b="0" i="0" dirty="0">
                <a:solidFill>
                  <a:srgbClr val="D1D5DB"/>
                </a:solidFill>
                <a:effectLst/>
              </a:rPr>
              <a:t>The main features of an electricity billing system typically include customer management, tariff management, meter reading management, billing and invoicing, payment processing, and reporting. The system is usually integrated with the utility's meter reading infrastructure, allowing for real-time tracking of electricity usage and automatic billing.</a:t>
            </a:r>
          </a:p>
          <a:p>
            <a:pPr algn="l"/>
            <a:r>
              <a:rPr lang="en-US" sz="2100" b="0" i="0" dirty="0">
                <a:solidFill>
                  <a:srgbClr val="D1D5DB"/>
                </a:solidFill>
                <a:effectLst/>
              </a:rPr>
              <a:t>In addition to billing and payment processing, the system may also provide features for managing customer accounts, such as updating customer information, handling customer complaints, and providing customer support. The system may also include features for managing the utility's financial accounts, such as tracking revenue, expenses, and taxes.</a:t>
            </a:r>
          </a:p>
          <a:p>
            <a:endParaRPr lang="en-IN" dirty="0"/>
          </a:p>
        </p:txBody>
      </p:sp>
    </p:spTree>
    <p:extLst>
      <p:ext uri="{BB962C8B-B14F-4D97-AF65-F5344CB8AC3E}">
        <p14:creationId xmlns:p14="http://schemas.microsoft.com/office/powerpoint/2010/main" val="1929946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6B148-06A3-D348-8430-A1B319ABD941}"/>
              </a:ext>
            </a:extLst>
          </p:cNvPr>
          <p:cNvSpPr>
            <a:spLocks noGrp="1"/>
          </p:cNvSpPr>
          <p:nvPr>
            <p:ph type="title"/>
          </p:nvPr>
        </p:nvSpPr>
        <p:spPr>
          <a:xfrm>
            <a:off x="646111" y="282389"/>
            <a:ext cx="9404723" cy="1400530"/>
          </a:xfrm>
        </p:spPr>
        <p:txBody>
          <a:bodyPr>
            <a:normAutofit fontScale="90000"/>
          </a:bodyPr>
          <a:lstStyle/>
          <a:p>
            <a:r>
              <a:rPr lang="en-US" sz="4500" dirty="0"/>
              <a:t> Benefits of using an </a:t>
            </a:r>
            <a:r>
              <a:rPr lang="en-IN" sz="4500" dirty="0"/>
              <a:t>electricity</a:t>
            </a:r>
            <a:r>
              <a:rPr lang="en-US" sz="4500" dirty="0"/>
              <a:t> </a:t>
            </a:r>
            <a:r>
              <a:rPr lang="en-IN" sz="4500" dirty="0"/>
              <a:t>billing</a:t>
            </a:r>
            <a:r>
              <a:rPr lang="en-US" sz="4500" dirty="0"/>
              <a:t> system</a:t>
            </a:r>
            <a:endParaRPr lang="en-IN" sz="4500" dirty="0"/>
          </a:p>
        </p:txBody>
      </p:sp>
      <p:sp>
        <p:nvSpPr>
          <p:cNvPr id="3" name="Content Placeholder 2">
            <a:extLst>
              <a:ext uri="{FF2B5EF4-FFF2-40B4-BE49-F238E27FC236}">
                <a16:creationId xmlns:a16="http://schemas.microsoft.com/office/drawing/2014/main" id="{52A41A90-1065-FE84-61DC-389A6C07DC90}"/>
              </a:ext>
            </a:extLst>
          </p:cNvPr>
          <p:cNvSpPr>
            <a:spLocks noGrp="1"/>
          </p:cNvSpPr>
          <p:nvPr>
            <p:ph idx="1"/>
          </p:nvPr>
        </p:nvSpPr>
        <p:spPr>
          <a:xfrm>
            <a:off x="646111" y="1950664"/>
            <a:ext cx="10515600" cy="4719077"/>
          </a:xfrm>
        </p:spPr>
        <p:txBody>
          <a:bodyPr>
            <a:noAutofit/>
          </a:bodyPr>
          <a:lstStyle/>
          <a:p>
            <a:pPr algn="l">
              <a:buFont typeface="+mj-lt"/>
              <a:buAutoNum type="arabicPeriod"/>
            </a:pPr>
            <a:r>
              <a:rPr lang="en-US" b="1" i="0" dirty="0">
                <a:solidFill>
                  <a:srgbClr val="D1D5DB"/>
                </a:solidFill>
                <a:effectLst/>
              </a:rPr>
              <a:t>Increased efficiency</a:t>
            </a:r>
            <a:r>
              <a:rPr lang="en-US" b="0" i="0" dirty="0">
                <a:solidFill>
                  <a:srgbClr val="D1D5DB"/>
                </a:solidFill>
                <a:effectLst/>
              </a:rPr>
              <a:t>: The system automates the billing process, reducing the time and effort required to generate and distribute bills.</a:t>
            </a:r>
          </a:p>
          <a:p>
            <a:pPr algn="l">
              <a:buFont typeface="+mj-lt"/>
              <a:buAutoNum type="arabicPeriod"/>
            </a:pPr>
            <a:r>
              <a:rPr lang="en-US" b="1" i="0" dirty="0">
                <a:solidFill>
                  <a:srgbClr val="D1D5DB"/>
                </a:solidFill>
                <a:effectLst/>
              </a:rPr>
              <a:t>Improved accuracy</a:t>
            </a:r>
            <a:r>
              <a:rPr lang="en-US" b="0" i="0" dirty="0">
                <a:solidFill>
                  <a:srgbClr val="D1D5DB"/>
                </a:solidFill>
                <a:effectLst/>
              </a:rPr>
              <a:t>: The system reduces the risk of errors and inconsistencies in billing information, ensuring that customers are charged accurately and fairly.</a:t>
            </a:r>
          </a:p>
          <a:p>
            <a:pPr algn="l">
              <a:buFont typeface="+mj-lt"/>
              <a:buAutoNum type="arabicPeriod"/>
            </a:pPr>
            <a:r>
              <a:rPr lang="en-US" b="1" i="0" dirty="0">
                <a:solidFill>
                  <a:srgbClr val="D1D5DB"/>
                </a:solidFill>
                <a:effectLst/>
              </a:rPr>
              <a:t>Enhanced customer experience</a:t>
            </a:r>
            <a:r>
              <a:rPr lang="en-US" b="0" i="0" dirty="0">
                <a:solidFill>
                  <a:srgbClr val="D1D5DB"/>
                </a:solidFill>
                <a:effectLst/>
              </a:rPr>
              <a:t>: The system allows customers to view and pay their bills online, reducing the need for manual payment processing and making it more convenient for customers to manage their accounts.</a:t>
            </a:r>
          </a:p>
          <a:p>
            <a:pPr algn="l">
              <a:buFont typeface="+mj-lt"/>
              <a:buAutoNum type="arabicPeriod"/>
            </a:pPr>
            <a:r>
              <a:rPr lang="en-US" b="1" i="0" dirty="0">
                <a:solidFill>
                  <a:srgbClr val="D1D5DB"/>
                </a:solidFill>
                <a:effectLst/>
              </a:rPr>
              <a:t>Improved data management</a:t>
            </a:r>
            <a:r>
              <a:rPr lang="en-US" b="0" i="0" dirty="0">
                <a:solidFill>
                  <a:srgbClr val="D1D5DB"/>
                </a:solidFill>
                <a:effectLst/>
              </a:rPr>
              <a:t>: The system provides a centralized location for customer billing and payment data, making it easier for companies to manage and analyze this data.</a:t>
            </a:r>
          </a:p>
          <a:p>
            <a:pPr algn="l">
              <a:buFont typeface="+mj-lt"/>
              <a:buAutoNum type="arabicPeriod"/>
            </a:pPr>
            <a:r>
              <a:rPr lang="en-US" b="1" i="0" dirty="0">
                <a:solidFill>
                  <a:srgbClr val="D1D5DB"/>
                </a:solidFill>
                <a:effectLst/>
              </a:rPr>
              <a:t>Reduced costs</a:t>
            </a:r>
            <a:r>
              <a:rPr lang="en-US" b="0" i="0" dirty="0">
                <a:solidFill>
                  <a:srgbClr val="D1D5DB"/>
                </a:solidFill>
                <a:effectLst/>
              </a:rPr>
              <a:t>: The system eliminates the need for manual billing processes, reducing the costs associated with paper bills, postage, and manual payment processing.</a:t>
            </a:r>
          </a:p>
          <a:p>
            <a:endParaRPr lang="en-US" dirty="0"/>
          </a:p>
        </p:txBody>
      </p:sp>
    </p:spTree>
    <p:extLst>
      <p:ext uri="{BB962C8B-B14F-4D97-AF65-F5344CB8AC3E}">
        <p14:creationId xmlns:p14="http://schemas.microsoft.com/office/powerpoint/2010/main" val="2246831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9BD23-2DCD-8E4D-4072-E026DF28319B}"/>
              </a:ext>
            </a:extLst>
          </p:cNvPr>
          <p:cNvSpPr>
            <a:spLocks noGrp="1"/>
          </p:cNvSpPr>
          <p:nvPr>
            <p:ph type="title"/>
          </p:nvPr>
        </p:nvSpPr>
        <p:spPr>
          <a:xfrm>
            <a:off x="565429" y="255495"/>
            <a:ext cx="9404723" cy="981635"/>
          </a:xfrm>
        </p:spPr>
        <p:txBody>
          <a:bodyPr/>
          <a:lstStyle/>
          <a:p>
            <a:r>
              <a:rPr lang="en-IN" sz="4500" dirty="0"/>
              <a:t>Challenges and limitations</a:t>
            </a:r>
          </a:p>
        </p:txBody>
      </p:sp>
      <p:sp>
        <p:nvSpPr>
          <p:cNvPr id="3" name="Content Placeholder 2">
            <a:extLst>
              <a:ext uri="{FF2B5EF4-FFF2-40B4-BE49-F238E27FC236}">
                <a16:creationId xmlns:a16="http://schemas.microsoft.com/office/drawing/2014/main" id="{3DC38A4C-4BCE-5415-6E16-18AE383379CD}"/>
              </a:ext>
            </a:extLst>
          </p:cNvPr>
          <p:cNvSpPr>
            <a:spLocks noGrp="1"/>
          </p:cNvSpPr>
          <p:nvPr>
            <p:ph idx="1"/>
          </p:nvPr>
        </p:nvSpPr>
        <p:spPr>
          <a:xfrm>
            <a:off x="376517" y="1237130"/>
            <a:ext cx="11438965" cy="5450543"/>
          </a:xfrm>
        </p:spPr>
        <p:txBody>
          <a:bodyPr>
            <a:noAutofit/>
          </a:bodyPr>
          <a:lstStyle/>
          <a:p>
            <a:pPr algn="l">
              <a:buFont typeface="+mj-lt"/>
              <a:buAutoNum type="arabicPeriod"/>
            </a:pPr>
            <a:r>
              <a:rPr lang="en-US" b="1" i="0" dirty="0">
                <a:solidFill>
                  <a:srgbClr val="D1D5DB"/>
                </a:solidFill>
                <a:effectLst/>
              </a:rPr>
              <a:t>Technical knowledge requirements: </a:t>
            </a:r>
            <a:r>
              <a:rPr lang="en-US" b="0" i="0" dirty="0">
                <a:solidFill>
                  <a:srgbClr val="D1D5DB"/>
                </a:solidFill>
                <a:effectLst/>
              </a:rPr>
              <a:t>Using an electricity billing system requires a certain level of technical knowledge, which may not be available to all users. This can be a challenge for older or less tech-savvy customers who may struggle to navigate the system.</a:t>
            </a:r>
          </a:p>
          <a:p>
            <a:pPr algn="l">
              <a:buFont typeface="+mj-lt"/>
              <a:buAutoNum type="arabicPeriod"/>
            </a:pPr>
            <a:r>
              <a:rPr lang="en-US" b="1" i="0" dirty="0">
                <a:solidFill>
                  <a:srgbClr val="D1D5DB"/>
                </a:solidFill>
                <a:effectLst/>
              </a:rPr>
              <a:t>Security risks:</a:t>
            </a:r>
            <a:r>
              <a:rPr lang="en-US" b="0" i="0" dirty="0">
                <a:solidFill>
                  <a:srgbClr val="D1D5DB"/>
                </a:solidFill>
                <a:effectLst/>
              </a:rPr>
              <a:t> An electricity billing system holds sensitive customer information, such as billing details and payment information. If the system is not properly secured, it can be vulnerable to cyberattacks and data breaches.</a:t>
            </a:r>
          </a:p>
          <a:p>
            <a:pPr algn="l">
              <a:buFont typeface="+mj-lt"/>
              <a:buAutoNum type="arabicPeriod"/>
            </a:pPr>
            <a:r>
              <a:rPr lang="en-US" b="1" i="0" dirty="0">
                <a:solidFill>
                  <a:srgbClr val="D1D5DB"/>
                </a:solidFill>
                <a:effectLst/>
              </a:rPr>
              <a:t>Cost of implementation: </a:t>
            </a:r>
            <a:r>
              <a:rPr lang="en-US" b="0" i="0" dirty="0">
                <a:solidFill>
                  <a:srgbClr val="D1D5DB"/>
                </a:solidFill>
                <a:effectLst/>
              </a:rPr>
              <a:t>Implementing an electricity billing system can be costly, both in terms of hardware and software requirements and training personnel to use the system effectively.</a:t>
            </a:r>
          </a:p>
          <a:p>
            <a:pPr algn="l">
              <a:buFont typeface="+mj-lt"/>
              <a:buAutoNum type="arabicPeriod"/>
            </a:pPr>
            <a:r>
              <a:rPr lang="en-US" b="1" i="0" dirty="0">
                <a:solidFill>
                  <a:srgbClr val="D1D5DB"/>
                </a:solidFill>
                <a:effectLst/>
              </a:rPr>
              <a:t>Technical issues: </a:t>
            </a:r>
            <a:r>
              <a:rPr lang="en-US" b="0" i="0" dirty="0">
                <a:solidFill>
                  <a:srgbClr val="D1D5DB"/>
                </a:solidFill>
                <a:effectLst/>
              </a:rPr>
              <a:t>Like any software application, an electricity billing system may experience technical issues such as bugs or glitches, which can cause disruptions in the billing process and potentially impact custom</a:t>
            </a:r>
            <a:r>
              <a:rPr lang="en-IN" b="0" i="0" dirty="0">
                <a:solidFill>
                  <a:srgbClr val="D1D5DB"/>
                </a:solidFill>
                <a:effectLst/>
              </a:rPr>
              <a:t>er satisfaction.</a:t>
            </a:r>
            <a:endParaRPr lang="en-US" b="0" i="0" dirty="0">
              <a:solidFill>
                <a:srgbClr val="D1D5DB"/>
              </a:solidFill>
              <a:effectLst/>
            </a:endParaRPr>
          </a:p>
        </p:txBody>
      </p:sp>
    </p:spTree>
    <p:extLst>
      <p:ext uri="{BB962C8B-B14F-4D97-AF65-F5344CB8AC3E}">
        <p14:creationId xmlns:p14="http://schemas.microsoft.com/office/powerpoint/2010/main" val="3998530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362B0-CBC8-CC9E-8E4E-3015638D6C10}"/>
              </a:ext>
            </a:extLst>
          </p:cNvPr>
          <p:cNvSpPr>
            <a:spLocks noGrp="1"/>
          </p:cNvSpPr>
          <p:nvPr>
            <p:ph type="title"/>
          </p:nvPr>
        </p:nvSpPr>
        <p:spPr>
          <a:xfrm>
            <a:off x="645130" y="336177"/>
            <a:ext cx="9404723" cy="838200"/>
          </a:xfrm>
        </p:spPr>
        <p:txBody>
          <a:bodyPr/>
          <a:lstStyle/>
          <a:p>
            <a:r>
              <a:rPr lang="en-IN" sz="4500" dirty="0"/>
              <a:t>Conclusion</a:t>
            </a:r>
          </a:p>
        </p:txBody>
      </p:sp>
      <p:sp>
        <p:nvSpPr>
          <p:cNvPr id="3" name="Content Placeholder 2">
            <a:extLst>
              <a:ext uri="{FF2B5EF4-FFF2-40B4-BE49-F238E27FC236}">
                <a16:creationId xmlns:a16="http://schemas.microsoft.com/office/drawing/2014/main" id="{8F9E941C-B717-5F21-1B4F-C9696C1AF1F0}"/>
              </a:ext>
            </a:extLst>
          </p:cNvPr>
          <p:cNvSpPr>
            <a:spLocks noGrp="1"/>
          </p:cNvSpPr>
          <p:nvPr>
            <p:ph idx="1"/>
          </p:nvPr>
        </p:nvSpPr>
        <p:spPr>
          <a:xfrm>
            <a:off x="430306" y="1174377"/>
            <a:ext cx="10856259" cy="5504329"/>
          </a:xfrm>
        </p:spPr>
        <p:txBody>
          <a:bodyPr>
            <a:noAutofit/>
          </a:bodyPr>
          <a:lstStyle/>
          <a:p>
            <a:pPr algn="l"/>
            <a:r>
              <a:rPr lang="en-US" b="0" i="0" dirty="0">
                <a:solidFill>
                  <a:srgbClr val="D1D5DB"/>
                </a:solidFill>
                <a:effectLst/>
              </a:rPr>
              <a:t>In conclusion, an electricity billing system offers numerous benefits for both electricity companies and their customers. It eliminates the need for manual billing processes, saves time and resources, and makes it more convenient for customers to pay their bills. However, it also comes with its challenges and limitations, such as limited remote access, technical knowledge requirements, and potential security risks.</a:t>
            </a:r>
          </a:p>
          <a:p>
            <a:pPr algn="l"/>
            <a:r>
              <a:rPr lang="en-US" b="0" i="0" dirty="0">
                <a:solidFill>
                  <a:srgbClr val="D1D5DB"/>
                </a:solidFill>
                <a:effectLst/>
              </a:rPr>
              <a:t>Despite these challenges, the benefits of an electricity billing system outweigh the limitations, and with proper implementation and training, it can greatly improve the efficiency and effectiveness of electricity billing processes. By leveraging modern technology and automation, electricity companies can provide better customer service, reduce costs, and streamline their operations. Overall, an electricity billing system is an essential tool for any modern utility company looking to stay competitive and meet the evolving needs of their customers.</a:t>
            </a:r>
          </a:p>
          <a:p>
            <a:endParaRPr lang="en-IN" dirty="0"/>
          </a:p>
        </p:txBody>
      </p:sp>
    </p:spTree>
    <p:extLst>
      <p:ext uri="{BB962C8B-B14F-4D97-AF65-F5344CB8AC3E}">
        <p14:creationId xmlns:p14="http://schemas.microsoft.com/office/powerpoint/2010/main" val="310469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ECA9-37AD-DA53-ACD6-1FD06D10837A}"/>
              </a:ext>
            </a:extLst>
          </p:cNvPr>
          <p:cNvSpPr>
            <a:spLocks noGrp="1"/>
          </p:cNvSpPr>
          <p:nvPr>
            <p:ph idx="1"/>
          </p:nvPr>
        </p:nvSpPr>
        <p:spPr>
          <a:xfrm>
            <a:off x="838200" y="618565"/>
            <a:ext cx="10515600" cy="5558398"/>
          </a:xfrm>
        </p:spPr>
        <p:txBody>
          <a:bodyPr anchor="ctr">
            <a:normAutofit/>
          </a:bodyPr>
          <a:lstStyle/>
          <a:p>
            <a:pPr marL="0" indent="0" algn="ctr">
              <a:buNone/>
            </a:pPr>
            <a:r>
              <a:rPr lang="en-IN" sz="8000" dirty="0"/>
              <a:t>Thank you</a:t>
            </a:r>
          </a:p>
        </p:txBody>
      </p:sp>
    </p:spTree>
    <p:extLst>
      <p:ext uri="{BB962C8B-B14F-4D97-AF65-F5344CB8AC3E}">
        <p14:creationId xmlns:p14="http://schemas.microsoft.com/office/powerpoint/2010/main" val="34762390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64</TotalTime>
  <Words>819</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Electricity Billing System</vt:lpstr>
      <vt:lpstr>Introduction </vt:lpstr>
      <vt:lpstr>What is an electricity billing system?</vt:lpstr>
      <vt:lpstr> Benefits of using an electricity billing system</vt:lpstr>
      <vt:lpstr>Challenges and limitations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Patient Database Management System</dc:title>
  <dc:creator>Aditya Partole</dc:creator>
  <cp:lastModifiedBy>Aditya Partole</cp:lastModifiedBy>
  <cp:revision>27</cp:revision>
  <dcterms:created xsi:type="dcterms:W3CDTF">2023-04-23T04:57:28Z</dcterms:created>
  <dcterms:modified xsi:type="dcterms:W3CDTF">2023-04-23T06:25:41Z</dcterms:modified>
</cp:coreProperties>
</file>