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ven Pro" panose="020B0604020202020204" charset="0"/>
      <p:regular r:id="rId9"/>
      <p:bold r:id="rId10"/>
    </p:embeddedFont>
    <p:embeddedFont>
      <p:font typeface="Nunito"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0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e2eafe4eb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e2eafe4eb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990ca99868f5a3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990ca99868f5a3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a27d79a9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a27d79a9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a27d79a9d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a27d79a9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27d79a9d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27d79a9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0" y="0"/>
            <a:ext cx="45834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77" name="Google Shape;277;p13"/>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298450" algn="l">
              <a:lnSpc>
                <a:spcPct val="115000"/>
              </a:lnSpc>
              <a:spcBef>
                <a:spcPts val="1600"/>
              </a:spcBef>
              <a:spcAft>
                <a:spcPts val="0"/>
              </a:spcAft>
              <a:buClr>
                <a:schemeClr val="dk2"/>
              </a:buClr>
              <a:buSzPts val="1100"/>
              <a:buChar char="○"/>
              <a:defRPr sz="1400">
                <a:solidFill>
                  <a:schemeClr val="dk2"/>
                </a:solidFill>
              </a:defRPr>
            </a:lvl2pPr>
            <a:lvl3pPr marL="1371600" lvl="2" indent="-298450" algn="l">
              <a:lnSpc>
                <a:spcPct val="115000"/>
              </a:lnSpc>
              <a:spcBef>
                <a:spcPts val="1600"/>
              </a:spcBef>
              <a:spcAft>
                <a:spcPts val="0"/>
              </a:spcAft>
              <a:buClr>
                <a:schemeClr val="dk2"/>
              </a:buClr>
              <a:buSzPts val="1100"/>
              <a:buChar char="■"/>
              <a:defRPr sz="1400">
                <a:solidFill>
                  <a:schemeClr val="dk2"/>
                </a:solidFill>
              </a:defRPr>
            </a:lvl3pPr>
            <a:lvl4pPr marL="1828800" lvl="3" indent="-298450" algn="l">
              <a:lnSpc>
                <a:spcPct val="115000"/>
              </a:lnSpc>
              <a:spcBef>
                <a:spcPts val="1600"/>
              </a:spcBef>
              <a:spcAft>
                <a:spcPts val="0"/>
              </a:spcAft>
              <a:buClr>
                <a:schemeClr val="dk2"/>
              </a:buClr>
              <a:buSzPts val="1100"/>
              <a:buChar char="●"/>
              <a:defRPr sz="1400">
                <a:solidFill>
                  <a:schemeClr val="dk2"/>
                </a:solidFill>
              </a:defRPr>
            </a:lvl4pPr>
            <a:lvl5pPr marL="2286000" lvl="4" indent="-298450" algn="l">
              <a:lnSpc>
                <a:spcPct val="115000"/>
              </a:lnSpc>
              <a:spcBef>
                <a:spcPts val="1600"/>
              </a:spcBef>
              <a:spcAft>
                <a:spcPts val="0"/>
              </a:spcAft>
              <a:buClr>
                <a:schemeClr val="dk2"/>
              </a:buClr>
              <a:buSzPts val="1100"/>
              <a:buChar char="○"/>
              <a:defRPr sz="1400">
                <a:solidFill>
                  <a:schemeClr val="dk2"/>
                </a:solidFill>
              </a:defRPr>
            </a:lvl5pPr>
            <a:lvl6pPr marL="2743200" lvl="5" indent="-298450" algn="l">
              <a:lnSpc>
                <a:spcPct val="115000"/>
              </a:lnSpc>
              <a:spcBef>
                <a:spcPts val="1600"/>
              </a:spcBef>
              <a:spcAft>
                <a:spcPts val="0"/>
              </a:spcAft>
              <a:buClr>
                <a:schemeClr val="dk2"/>
              </a:buClr>
              <a:buSzPts val="1100"/>
              <a:buChar char="■"/>
              <a:defRPr sz="1400">
                <a:solidFill>
                  <a:schemeClr val="dk2"/>
                </a:solidFill>
              </a:defRPr>
            </a:lvl6pPr>
            <a:lvl7pPr marL="3200400" lvl="6" indent="-298450" algn="l">
              <a:lnSpc>
                <a:spcPct val="115000"/>
              </a:lnSpc>
              <a:spcBef>
                <a:spcPts val="1600"/>
              </a:spcBef>
              <a:spcAft>
                <a:spcPts val="0"/>
              </a:spcAft>
              <a:buClr>
                <a:schemeClr val="dk2"/>
              </a:buClr>
              <a:buSzPts val="1100"/>
              <a:buChar char="●"/>
              <a:defRPr sz="1400">
                <a:solidFill>
                  <a:schemeClr val="dk2"/>
                </a:solidFill>
              </a:defRPr>
            </a:lvl7pPr>
            <a:lvl8pPr marL="3657600" lvl="7" indent="-298450" algn="l">
              <a:lnSpc>
                <a:spcPct val="115000"/>
              </a:lnSpc>
              <a:spcBef>
                <a:spcPts val="1600"/>
              </a:spcBef>
              <a:spcAft>
                <a:spcPts val="0"/>
              </a:spcAft>
              <a:buClr>
                <a:schemeClr val="dk2"/>
              </a:buClr>
              <a:buSzPts val="1100"/>
              <a:buChar char="○"/>
              <a:defRPr sz="1400">
                <a:solidFill>
                  <a:schemeClr val="dk2"/>
                </a:solidFill>
              </a:defRPr>
            </a:lvl8pPr>
            <a:lvl9pPr marL="4114800" lvl="8" indent="-298450" algn="l">
              <a:lnSpc>
                <a:spcPct val="115000"/>
              </a:lnSpc>
              <a:spcBef>
                <a:spcPts val="1600"/>
              </a:spcBef>
              <a:spcAft>
                <a:spcPts val="1600"/>
              </a:spcAft>
              <a:buClr>
                <a:schemeClr val="dk2"/>
              </a:buClr>
              <a:buSzPts val="1100"/>
              <a:buChar char="■"/>
              <a:defRPr sz="1400">
                <a:solidFill>
                  <a:schemeClr val="dk2"/>
                </a:solidFill>
              </a:defRPr>
            </a:lvl9pPr>
          </a:lstStyle>
          <a:p>
            <a:endParaRPr/>
          </a:p>
        </p:txBody>
      </p:sp>
      <p:sp>
        <p:nvSpPr>
          <p:cNvPr id="278" name="Google Shape;278;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279"/>
        <p:cNvGrpSpPr/>
        <p:nvPr/>
      </p:nvGrpSpPr>
      <p:grpSpPr>
        <a:xfrm>
          <a:off x="0" y="0"/>
          <a:ext cx="0" cy="0"/>
          <a:chOff x="0" y="0"/>
          <a:chExt cx="0" cy="0"/>
        </a:xfrm>
      </p:grpSpPr>
      <p:sp>
        <p:nvSpPr>
          <p:cNvPr id="280" name="Google Shape;280;p1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0" y="0"/>
            <a:ext cx="4583400" cy="5143500"/>
          </a:xfrm>
          <a:prstGeom prst="rect">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83" name="Google Shape;283;p14"/>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298450" algn="l">
              <a:lnSpc>
                <a:spcPct val="115000"/>
              </a:lnSpc>
              <a:spcBef>
                <a:spcPts val="1600"/>
              </a:spcBef>
              <a:spcAft>
                <a:spcPts val="0"/>
              </a:spcAft>
              <a:buClr>
                <a:schemeClr val="dk2"/>
              </a:buClr>
              <a:buSzPts val="1100"/>
              <a:buChar char="○"/>
              <a:defRPr sz="1400">
                <a:solidFill>
                  <a:schemeClr val="dk2"/>
                </a:solidFill>
              </a:defRPr>
            </a:lvl2pPr>
            <a:lvl3pPr marL="1371600" lvl="2" indent="-298450" algn="l">
              <a:lnSpc>
                <a:spcPct val="115000"/>
              </a:lnSpc>
              <a:spcBef>
                <a:spcPts val="1600"/>
              </a:spcBef>
              <a:spcAft>
                <a:spcPts val="0"/>
              </a:spcAft>
              <a:buClr>
                <a:schemeClr val="dk2"/>
              </a:buClr>
              <a:buSzPts val="1100"/>
              <a:buChar char="■"/>
              <a:defRPr sz="1400">
                <a:solidFill>
                  <a:schemeClr val="dk2"/>
                </a:solidFill>
              </a:defRPr>
            </a:lvl3pPr>
            <a:lvl4pPr marL="1828800" lvl="3" indent="-298450" algn="l">
              <a:lnSpc>
                <a:spcPct val="115000"/>
              </a:lnSpc>
              <a:spcBef>
                <a:spcPts val="1600"/>
              </a:spcBef>
              <a:spcAft>
                <a:spcPts val="0"/>
              </a:spcAft>
              <a:buClr>
                <a:schemeClr val="dk2"/>
              </a:buClr>
              <a:buSzPts val="1100"/>
              <a:buChar char="●"/>
              <a:defRPr sz="1400">
                <a:solidFill>
                  <a:schemeClr val="dk2"/>
                </a:solidFill>
              </a:defRPr>
            </a:lvl4pPr>
            <a:lvl5pPr marL="2286000" lvl="4" indent="-298450" algn="l">
              <a:lnSpc>
                <a:spcPct val="115000"/>
              </a:lnSpc>
              <a:spcBef>
                <a:spcPts val="1600"/>
              </a:spcBef>
              <a:spcAft>
                <a:spcPts val="0"/>
              </a:spcAft>
              <a:buClr>
                <a:schemeClr val="dk2"/>
              </a:buClr>
              <a:buSzPts val="1100"/>
              <a:buChar char="○"/>
              <a:defRPr sz="1400">
                <a:solidFill>
                  <a:schemeClr val="dk2"/>
                </a:solidFill>
              </a:defRPr>
            </a:lvl5pPr>
            <a:lvl6pPr marL="2743200" lvl="5" indent="-298450" algn="l">
              <a:lnSpc>
                <a:spcPct val="115000"/>
              </a:lnSpc>
              <a:spcBef>
                <a:spcPts val="1600"/>
              </a:spcBef>
              <a:spcAft>
                <a:spcPts val="0"/>
              </a:spcAft>
              <a:buClr>
                <a:schemeClr val="dk2"/>
              </a:buClr>
              <a:buSzPts val="1100"/>
              <a:buChar char="■"/>
              <a:defRPr sz="1400">
                <a:solidFill>
                  <a:schemeClr val="dk2"/>
                </a:solidFill>
              </a:defRPr>
            </a:lvl6pPr>
            <a:lvl7pPr marL="3200400" lvl="6" indent="-298450" algn="l">
              <a:lnSpc>
                <a:spcPct val="115000"/>
              </a:lnSpc>
              <a:spcBef>
                <a:spcPts val="1600"/>
              </a:spcBef>
              <a:spcAft>
                <a:spcPts val="0"/>
              </a:spcAft>
              <a:buClr>
                <a:schemeClr val="dk2"/>
              </a:buClr>
              <a:buSzPts val="1100"/>
              <a:buChar char="●"/>
              <a:defRPr sz="1400">
                <a:solidFill>
                  <a:schemeClr val="dk2"/>
                </a:solidFill>
              </a:defRPr>
            </a:lvl7pPr>
            <a:lvl8pPr marL="3657600" lvl="7" indent="-298450" algn="l">
              <a:lnSpc>
                <a:spcPct val="115000"/>
              </a:lnSpc>
              <a:spcBef>
                <a:spcPts val="1600"/>
              </a:spcBef>
              <a:spcAft>
                <a:spcPts val="0"/>
              </a:spcAft>
              <a:buClr>
                <a:schemeClr val="dk2"/>
              </a:buClr>
              <a:buSzPts val="1100"/>
              <a:buChar char="○"/>
              <a:defRPr sz="1400">
                <a:solidFill>
                  <a:schemeClr val="dk2"/>
                </a:solidFill>
              </a:defRPr>
            </a:lvl8pPr>
            <a:lvl9pPr marL="4114800" lvl="8" indent="-298450" algn="l">
              <a:lnSpc>
                <a:spcPct val="115000"/>
              </a:lnSpc>
              <a:spcBef>
                <a:spcPts val="1600"/>
              </a:spcBef>
              <a:spcAft>
                <a:spcPts val="1600"/>
              </a:spcAft>
              <a:buClr>
                <a:schemeClr val="dk2"/>
              </a:buClr>
              <a:buSzPts val="1100"/>
              <a:buChar char="■"/>
              <a:defRPr sz="1400">
                <a:solidFill>
                  <a:schemeClr val="dk2"/>
                </a:solidFill>
              </a:defRPr>
            </a:lvl9pPr>
          </a:lstStyle>
          <a:p>
            <a:endParaRPr/>
          </a:p>
        </p:txBody>
      </p:sp>
      <p:sp>
        <p:nvSpPr>
          <p:cNvPr id="284" name="Google Shape;28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483350" y="853125"/>
            <a:ext cx="4409400" cy="194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AI Therapist</a:t>
            </a:r>
            <a:endParaRPr sz="4400"/>
          </a:p>
        </p:txBody>
      </p:sp>
      <p:sp>
        <p:nvSpPr>
          <p:cNvPr id="290" name="Google Shape;290;p15"/>
          <p:cNvSpPr txBox="1">
            <a:spLocks noGrp="1"/>
          </p:cNvSpPr>
          <p:nvPr>
            <p:ph type="subTitle" idx="1"/>
          </p:nvPr>
        </p:nvSpPr>
        <p:spPr>
          <a:xfrm>
            <a:off x="824000" y="2992025"/>
            <a:ext cx="42555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Aditya Patil (12)</a:t>
            </a:r>
            <a:endParaRPr/>
          </a:p>
          <a:p>
            <a:pPr marL="0" lvl="0" indent="0" algn="l" rtl="0">
              <a:spcBef>
                <a:spcPts val="0"/>
              </a:spcBef>
              <a:spcAft>
                <a:spcPts val="0"/>
              </a:spcAft>
              <a:buNone/>
            </a:pPr>
            <a:r>
              <a:rPr lang="en"/>
              <a:t>Anuja Deshpande (56)</a:t>
            </a:r>
            <a:endParaRPr/>
          </a:p>
          <a:p>
            <a:pPr marL="0" lvl="0" indent="0" algn="l" rtl="0">
              <a:spcBef>
                <a:spcPts val="0"/>
              </a:spcBef>
              <a:spcAft>
                <a:spcPts val="0"/>
              </a:spcAft>
              <a:buNone/>
            </a:pPr>
            <a:r>
              <a:rPr lang="en"/>
              <a:t>Surabhi Deshpande (57)</a:t>
            </a:r>
            <a:endParaRPr/>
          </a:p>
          <a:p>
            <a:pPr marL="0" lvl="0" indent="0" algn="l" rtl="0">
              <a:spcBef>
                <a:spcPts val="0"/>
              </a:spcBef>
              <a:spcAft>
                <a:spcPts val="0"/>
              </a:spcAft>
              <a:buNone/>
            </a:pPr>
            <a:r>
              <a:rPr lang="en"/>
              <a:t>Dev Bohra (59)</a:t>
            </a:r>
            <a:endParaRPr/>
          </a:p>
          <a:p>
            <a:pPr marL="0" lvl="0" indent="0" algn="l" rtl="0">
              <a:spcBef>
                <a:spcPts val="0"/>
              </a:spcBef>
              <a:spcAft>
                <a:spcPts val="0"/>
              </a:spcAft>
              <a:buNone/>
            </a:pPr>
            <a:endParaRPr/>
          </a:p>
        </p:txBody>
      </p:sp>
      <p:sp>
        <p:nvSpPr>
          <p:cNvPr id="291" name="Google Shape;291;p15"/>
          <p:cNvSpPr txBox="1"/>
          <p:nvPr/>
        </p:nvSpPr>
        <p:spPr>
          <a:xfrm>
            <a:off x="824000" y="2248500"/>
            <a:ext cx="2107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TY-10</a:t>
            </a:r>
            <a:endParaRPr sz="3000" b="1">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body" idx="1"/>
          </p:nvPr>
        </p:nvSpPr>
        <p:spPr>
          <a:xfrm>
            <a:off x="1056750" y="584550"/>
            <a:ext cx="7030500" cy="397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Arial"/>
                <a:ea typeface="Arial"/>
                <a:cs typeface="Arial"/>
                <a:sym typeface="Arial"/>
              </a:rPr>
              <a:t> </a:t>
            </a:r>
            <a:r>
              <a:rPr lang="en" sz="2800" b="1" dirty="0">
                <a:latin typeface="Arial"/>
                <a:ea typeface="Arial"/>
                <a:cs typeface="Arial"/>
                <a:sym typeface="Arial"/>
              </a:rPr>
              <a:t>Problem Statement</a:t>
            </a:r>
            <a:endParaRPr sz="2800" b="1" dirty="0">
              <a:latin typeface="Arial"/>
              <a:ea typeface="Arial"/>
              <a:cs typeface="Arial"/>
              <a:sym typeface="Arial"/>
            </a:endParaRPr>
          </a:p>
          <a:p>
            <a:pPr marL="0" lvl="0" indent="0" algn="l" rtl="0">
              <a:spcBef>
                <a:spcPts val="1600"/>
              </a:spcBef>
              <a:spcAft>
                <a:spcPts val="0"/>
              </a:spcAft>
              <a:buNone/>
            </a:pPr>
            <a:endParaRPr sz="3000" b="1" dirty="0">
              <a:latin typeface="Arial"/>
              <a:ea typeface="Arial"/>
              <a:cs typeface="Arial"/>
              <a:sym typeface="Arial"/>
            </a:endParaRPr>
          </a:p>
          <a:p>
            <a:pPr marL="457200" lvl="0" indent="0" algn="l" rtl="0">
              <a:spcBef>
                <a:spcPts val="1600"/>
              </a:spcBef>
              <a:spcAft>
                <a:spcPts val="1600"/>
              </a:spcAft>
              <a:buNone/>
            </a:pPr>
            <a:r>
              <a:rPr lang="en" sz="2000" dirty="0">
                <a:latin typeface="Arial"/>
                <a:ea typeface="Arial"/>
                <a:cs typeface="Arial"/>
                <a:sym typeface="Arial"/>
              </a:rPr>
              <a:t>To create a system which will detect emotions from text inputed on how your day went/how you are currently feeling and give appropriate advice based on the emotions and also recommend songs as well as maintain log of emotions with timestamps.</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body" idx="1"/>
          </p:nvPr>
        </p:nvSpPr>
        <p:spPr>
          <a:xfrm>
            <a:off x="586225" y="1142725"/>
            <a:ext cx="8277600" cy="341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400" dirty="0">
              <a:latin typeface="Arial"/>
              <a:ea typeface="Arial"/>
              <a:cs typeface="Arial"/>
              <a:sym typeface="Arial"/>
            </a:endParaRPr>
          </a:p>
          <a:p>
            <a:pPr marL="457200" lvl="0" indent="0" algn="just" rtl="0">
              <a:spcBef>
                <a:spcPts val="1600"/>
              </a:spcBef>
              <a:spcAft>
                <a:spcPts val="1600"/>
              </a:spcAft>
              <a:buNone/>
            </a:pPr>
            <a:r>
              <a:rPr lang="en" sz="1400" dirty="0">
                <a:latin typeface="Arial"/>
                <a:ea typeface="Arial"/>
                <a:cs typeface="Arial"/>
                <a:sym typeface="Arial"/>
              </a:rPr>
              <a:t>AI Therapist model utilizes LSTM networks and NLP techniques to deliver personalized mental health support. The model incorporates emotion detection, customized solutions, song recommendations, and emotion tracking capabilities. By analyzing natural language input, the AI Therapist accurately identifies users' expressed emotions and provides empathetic responses. Integration with the OpenAI API enhances the model's language capabilities, allowing for detailed explanations and practical guidance. The AI Therapist also tracks and logs users' emotions over time, enabling personalized interventions based on emotional patterns. Evaluation results demonstrate the effectiveness of the AI Therapist in providing meaningful mental health support. This comprehensive approach to mental healthcare empowers individuals to improve their emotional well-being.</a:t>
            </a:r>
            <a:endParaRPr sz="1400" dirty="0">
              <a:latin typeface="Arial"/>
              <a:ea typeface="Arial"/>
              <a:cs typeface="Arial"/>
              <a:sym typeface="Arial"/>
            </a:endParaRPr>
          </a:p>
        </p:txBody>
      </p:sp>
      <p:sp>
        <p:nvSpPr>
          <p:cNvPr id="302" name="Google Shape;302;p17"/>
          <p:cNvSpPr txBox="1"/>
          <p:nvPr/>
        </p:nvSpPr>
        <p:spPr>
          <a:xfrm>
            <a:off x="1216161" y="647952"/>
            <a:ext cx="6539400" cy="6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3000" b="1" dirty="0">
                <a:solidFill>
                  <a:schemeClr val="dk2"/>
                </a:solidFill>
              </a:rPr>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363750" y="377950"/>
            <a:ext cx="3855900" cy="4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System</a:t>
            </a:r>
            <a:endParaRPr dirty="0">
              <a:solidFill>
                <a:schemeClr val="dk2"/>
              </a:solidFill>
            </a:endParaRPr>
          </a:p>
          <a:p>
            <a:pPr marL="0" lvl="0" indent="0" algn="ctr" rtl="0">
              <a:spcBef>
                <a:spcPts val="0"/>
              </a:spcBef>
              <a:spcAft>
                <a:spcPts val="0"/>
              </a:spcAft>
              <a:buNone/>
            </a:pPr>
            <a:r>
              <a:rPr lang="en" dirty="0">
                <a:solidFill>
                  <a:schemeClr val="dk2"/>
                </a:solidFill>
              </a:rPr>
              <a:t>Work Flow</a:t>
            </a:r>
            <a:endParaRPr dirty="0">
              <a:solidFill>
                <a:schemeClr val="dk2"/>
              </a:solidFill>
            </a:endParaRPr>
          </a:p>
        </p:txBody>
      </p:sp>
      <p:pic>
        <p:nvPicPr>
          <p:cNvPr id="308" name="Google Shape;308;p18"/>
          <p:cNvPicPr preferRelativeResize="0"/>
          <p:nvPr/>
        </p:nvPicPr>
        <p:blipFill>
          <a:blip r:embed="rId3">
            <a:alphaModFix/>
          </a:blip>
          <a:stretch>
            <a:fillRect/>
          </a:stretch>
        </p:blipFill>
        <p:spPr>
          <a:xfrm>
            <a:off x="4892391" y="1134850"/>
            <a:ext cx="3953125" cy="345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 and Technologies</a:t>
            </a:r>
            <a:endParaRPr/>
          </a:p>
        </p:txBody>
      </p:sp>
      <p:sp>
        <p:nvSpPr>
          <p:cNvPr id="314" name="Google Shape;314;p19"/>
          <p:cNvSpPr txBox="1">
            <a:spLocks noGrp="1"/>
          </p:cNvSpPr>
          <p:nvPr>
            <p:ph type="body" idx="1"/>
          </p:nvPr>
        </p:nvSpPr>
        <p:spPr>
          <a:xfrm>
            <a:off x="4944874" y="1041625"/>
            <a:ext cx="3855900" cy="403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1)Programming Language:</a:t>
            </a:r>
            <a:endParaRPr dirty="0"/>
          </a:p>
          <a:p>
            <a:pPr marL="457200" lvl="0" indent="-330200" algn="l" rtl="0">
              <a:spcBef>
                <a:spcPts val="1600"/>
              </a:spcBef>
              <a:spcAft>
                <a:spcPts val="0"/>
              </a:spcAft>
              <a:buSzPts val="1600"/>
              <a:buChar char="●"/>
            </a:pPr>
            <a:r>
              <a:rPr lang="en" dirty="0"/>
              <a:t>Python</a:t>
            </a:r>
            <a:endParaRPr dirty="0"/>
          </a:p>
          <a:p>
            <a:pPr marL="0" lvl="0" indent="0" algn="l" rtl="0">
              <a:spcBef>
                <a:spcPts val="1600"/>
              </a:spcBef>
              <a:spcAft>
                <a:spcPts val="0"/>
              </a:spcAft>
              <a:buNone/>
            </a:pPr>
            <a:r>
              <a:rPr lang="en" dirty="0"/>
              <a:t>2) Algorithms:</a:t>
            </a:r>
            <a:endParaRPr dirty="0"/>
          </a:p>
          <a:p>
            <a:pPr marL="457200" lvl="0" indent="-330200" algn="l" rtl="0">
              <a:spcBef>
                <a:spcPts val="1600"/>
              </a:spcBef>
              <a:spcAft>
                <a:spcPts val="0"/>
              </a:spcAft>
              <a:buSzPts val="1600"/>
              <a:buChar char="●"/>
            </a:pPr>
            <a:r>
              <a:rPr lang="en" dirty="0"/>
              <a:t>Bidirectional LSTM</a:t>
            </a:r>
            <a:endParaRPr dirty="0"/>
          </a:p>
          <a:p>
            <a:pPr marL="457200" lvl="0" indent="-330200" algn="l" rtl="0">
              <a:spcBef>
                <a:spcPts val="0"/>
              </a:spcBef>
              <a:spcAft>
                <a:spcPts val="0"/>
              </a:spcAft>
              <a:buSzPts val="1600"/>
              <a:buChar char="●"/>
            </a:pPr>
            <a:r>
              <a:rPr lang="en" dirty="0"/>
              <a:t>GLoVe</a:t>
            </a:r>
            <a:endParaRPr dirty="0"/>
          </a:p>
          <a:p>
            <a:pPr marL="0" lvl="0" indent="0" algn="l" rtl="0">
              <a:spcBef>
                <a:spcPts val="1600"/>
              </a:spcBef>
              <a:spcAft>
                <a:spcPts val="0"/>
              </a:spcAft>
              <a:buNone/>
            </a:pPr>
            <a:r>
              <a:rPr lang="en" dirty="0"/>
              <a:t>3) OpenAI API</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600"/>
              <a:t>Thank You</a:t>
            </a:r>
            <a:endParaRPr sz="56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219</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Nunito</vt:lpstr>
      <vt:lpstr>Maven Pro</vt:lpstr>
      <vt:lpstr>Momentum</vt:lpstr>
      <vt:lpstr>AI Therapist</vt:lpstr>
      <vt:lpstr>PowerPoint Presentation</vt:lpstr>
      <vt:lpstr>PowerPoint Presentation</vt:lpstr>
      <vt:lpstr>System Work Flow</vt:lpstr>
      <vt:lpstr>Tools and 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Therapist</dc:title>
  <cp:lastModifiedBy>Aditya Patil</cp:lastModifiedBy>
  <cp:revision>3</cp:revision>
  <dcterms:modified xsi:type="dcterms:W3CDTF">2023-07-04T16:57:45Z</dcterms:modified>
</cp:coreProperties>
</file>