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4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09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Patil" initials="AP" lastIdx="2" clrIdx="0">
    <p:extLst>
      <p:ext uri="{19B8F6BF-5375-455C-9EA6-DF929625EA0E}">
        <p15:presenceInfo xmlns:p15="http://schemas.microsoft.com/office/powerpoint/2012/main" userId="d2541187de60c2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000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52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171" y="2795954"/>
            <a:ext cx="4873752" cy="630936"/>
          </a:xfrm>
        </p:spPr>
        <p:txBody>
          <a:bodyPr/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 for Data Analytics</a:t>
            </a:r>
            <a:endParaRPr lang="en-US" sz="8800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171" y="3426890"/>
            <a:ext cx="4873752" cy="630936"/>
          </a:xfrm>
        </p:spPr>
        <p:txBody>
          <a:bodyPr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A Beginner's Guide</a:t>
            </a:r>
            <a:endParaRPr lang="en-US" sz="16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FF0776B-B8D5-95D4-21C8-FBBF109AF0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r="26988"/>
          <a:stretch/>
        </p:blipFill>
        <p:spPr>
          <a:xfrm>
            <a:off x="7246779" y="812292"/>
            <a:ext cx="3834628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1E7D0F4-06FE-37D2-58B4-0885E56378E3}"/>
              </a:ext>
            </a:extLst>
          </p:cNvPr>
          <p:cNvSpPr/>
          <p:nvPr/>
        </p:nvSpPr>
        <p:spPr>
          <a:xfrm>
            <a:off x="2" y="1801426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1FD3D99-A744-E3DE-2ADE-3AF4A9C55312}"/>
              </a:ext>
            </a:extLst>
          </p:cNvPr>
          <p:cNvSpPr/>
          <p:nvPr/>
        </p:nvSpPr>
        <p:spPr>
          <a:xfrm>
            <a:off x="2" y="605261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A3120F-3E59-BBD8-780A-9726F574EDCF}"/>
              </a:ext>
            </a:extLst>
          </p:cNvPr>
          <p:cNvSpPr/>
          <p:nvPr/>
        </p:nvSpPr>
        <p:spPr>
          <a:xfrm rot="10800000">
            <a:off x="1" y="121782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3AE2F-51F6-CE4D-9332-293B4651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B9972-03D8-E34C-9404-6BA22F10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3880F-1204-D1C5-CC78-E5DA5AEB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25CE-838C-816C-2627-F095C5E9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38280-4CA3-DFB2-43F8-E3B3114D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1" y="1229630"/>
            <a:ext cx="9075938" cy="4740026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9042F619-B1FA-1497-32D6-CAD3350AA608}"/>
              </a:ext>
            </a:extLst>
          </p:cNvPr>
          <p:cNvSpPr/>
          <p:nvPr/>
        </p:nvSpPr>
        <p:spPr>
          <a:xfrm>
            <a:off x="1541163" y="782239"/>
            <a:ext cx="1402672" cy="386860"/>
          </a:xfrm>
          <a:prstGeom prst="borderCallout1">
            <a:avLst>
              <a:gd name="adj1" fmla="val 53172"/>
              <a:gd name="adj2" fmla="val 528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8F84B93-5DC4-C64C-A908-A4B814CFCDFC}"/>
              </a:ext>
            </a:extLst>
          </p:cNvPr>
          <p:cNvSpPr/>
          <p:nvPr/>
        </p:nvSpPr>
        <p:spPr>
          <a:xfrm>
            <a:off x="8830483" y="210208"/>
            <a:ext cx="2011769" cy="940769"/>
          </a:xfrm>
          <a:prstGeom prst="borderCallout1">
            <a:avLst>
              <a:gd name="adj1" fmla="val 99412"/>
              <a:gd name="adj2" fmla="val 51717"/>
              <a:gd name="adj3" fmla="val 207810"/>
              <a:gd name="adj4" fmla="val 13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E0BE11B-3D66-4B61-2C4A-23623EF3CFBC}"/>
              </a:ext>
            </a:extLst>
          </p:cNvPr>
          <p:cNvSpPr/>
          <p:nvPr/>
        </p:nvSpPr>
        <p:spPr>
          <a:xfrm>
            <a:off x="10057808" y="2956809"/>
            <a:ext cx="1133383" cy="1120259"/>
          </a:xfrm>
          <a:prstGeom prst="borderCallout1">
            <a:avLst>
              <a:gd name="adj1" fmla="val 53172"/>
              <a:gd name="adj2" fmla="val 528"/>
              <a:gd name="adj3" fmla="val 123688"/>
              <a:gd name="adj4" fmla="val -133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row and columns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72752BB3-807F-893A-AA02-C2277165A2B6}"/>
              </a:ext>
            </a:extLst>
          </p:cNvPr>
          <p:cNvSpPr/>
          <p:nvPr/>
        </p:nvSpPr>
        <p:spPr>
          <a:xfrm>
            <a:off x="10057808" y="2230514"/>
            <a:ext cx="1402672" cy="486259"/>
          </a:xfrm>
          <a:prstGeom prst="borderCallout1">
            <a:avLst>
              <a:gd name="adj1" fmla="val 53172"/>
              <a:gd name="adj2" fmla="val 528"/>
              <a:gd name="adj3" fmla="val 434799"/>
              <a:gd name="adj4" fmla="val -2047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conditions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F56D14-87E9-91D4-A86E-D85965BD198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13995" y="3516939"/>
            <a:ext cx="2843813" cy="1714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74AE5630-85D0-E0F6-5041-0D68B2427EA8}"/>
              </a:ext>
            </a:extLst>
          </p:cNvPr>
          <p:cNvSpPr/>
          <p:nvPr/>
        </p:nvSpPr>
        <p:spPr>
          <a:xfrm>
            <a:off x="9923164" y="4368925"/>
            <a:ext cx="1402672" cy="832858"/>
          </a:xfrm>
          <a:prstGeom prst="borderCallout1">
            <a:avLst>
              <a:gd name="adj1" fmla="val 53172"/>
              <a:gd name="adj2" fmla="val 528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to arrange accordingly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1B7EC5E-50D5-6713-60F6-F9C6A00A25F9}"/>
              </a:ext>
            </a:extLst>
          </p:cNvPr>
          <p:cNvSpPr/>
          <p:nvPr/>
        </p:nvSpPr>
        <p:spPr>
          <a:xfrm rot="10800000">
            <a:off x="0" y="-2310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16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94A9-1E64-99BF-1349-2A30A7B9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79780"/>
            <a:ext cx="9912096" cy="1014984"/>
          </a:xfrm>
        </p:spPr>
        <p:txBody>
          <a:bodyPr/>
          <a:lstStyle/>
          <a:p>
            <a:pPr marL="457200" rtl="0" fontAlgn="base">
              <a:spcBef>
                <a:spcPts val="1200"/>
              </a:spcBef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Analysis Tools in Excel: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8A420-9E02-4662-E9AA-E3C2C60D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42661-4DA6-B205-82FD-9C8216C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0828-EE48-945E-8DA3-3C68D84E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8546D-480D-2266-17D3-ECBEE0262582}"/>
              </a:ext>
            </a:extLst>
          </p:cNvPr>
          <p:cNvSpPr txBox="1"/>
          <p:nvPr/>
        </p:nvSpPr>
        <p:spPr>
          <a:xfrm>
            <a:off x="0" y="1197620"/>
            <a:ext cx="12192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"What-If Analysis“</a:t>
            </a:r>
          </a:p>
          <a:p>
            <a:pPr lvl="1"/>
            <a:endParaRPr lang="en-US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Goal Seek: This allows you to determine the necessary input value to achieve a specific output.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Tables: Helps in analyzing multiple scenarios by changing one or two input values to see how they impact results.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Solver</a:t>
            </a:r>
          </a:p>
          <a:p>
            <a:pPr lvl="1"/>
            <a:endParaRPr lang="en-US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powerful tool used for optimization problems, where you define a target value, adjustable inputs, and 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Validation</a:t>
            </a:r>
          </a:p>
          <a:p>
            <a:pPr lvl="1"/>
            <a:endParaRPr lang="en-US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conditions such as only allowing text inputs of a certain length or enforcing a specific format.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users with informative messages when invalid data is entered, improving data specific-quality.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7F99223-8977-4755-8B9B-BFFAA4074575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A05CDC6-2B13-E221-930B-F4E46F205367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9B1BEA2-20E7-8261-4073-8EA396679F05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E41FB79-F103-5BA3-8622-10DAC859D50B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914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58433AB-5564-E1F7-1F8F-5B11E69AEBDA}"/>
              </a:ext>
            </a:extLst>
          </p:cNvPr>
          <p:cNvSpPr/>
          <p:nvPr/>
        </p:nvSpPr>
        <p:spPr>
          <a:xfrm>
            <a:off x="11205100" y="1803737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8CBE21E-1F3C-8400-E4F4-DA32C938A2AD}"/>
              </a:ext>
            </a:extLst>
          </p:cNvPr>
          <p:cNvSpPr/>
          <p:nvPr/>
        </p:nvSpPr>
        <p:spPr>
          <a:xfrm>
            <a:off x="11205100" y="60757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553CDB-21AB-45A5-9092-8B912146041C}"/>
              </a:ext>
            </a:extLst>
          </p:cNvPr>
          <p:cNvSpPr/>
          <p:nvPr/>
        </p:nvSpPr>
        <p:spPr>
          <a:xfrm rot="10800000">
            <a:off x="11205099" y="122013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C56D24-8594-BA8C-A8CE-12FE7AF4D965}"/>
              </a:ext>
            </a:extLst>
          </p:cNvPr>
          <p:cNvSpPr/>
          <p:nvPr/>
        </p:nvSpPr>
        <p:spPr>
          <a:xfrm rot="10800000">
            <a:off x="11205098" y="1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B433D-7533-1DE6-D83C-78E51E1E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42878"/>
            <a:ext cx="9912096" cy="1014984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4D88F-BF2F-619B-1629-4EF9452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D7953-B503-2FAC-C713-EF30D656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01C1A-2128-94B1-D6DF-00BB2412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71F2E-2392-521F-201E-28307A08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8" y="1880297"/>
            <a:ext cx="5695168" cy="1715412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39A7DDD6-B8C0-61FD-8DFF-69642432D462}"/>
              </a:ext>
            </a:extLst>
          </p:cNvPr>
          <p:cNvSpPr/>
          <p:nvPr/>
        </p:nvSpPr>
        <p:spPr>
          <a:xfrm>
            <a:off x="4516624" y="1282933"/>
            <a:ext cx="1559511" cy="519029"/>
          </a:xfrm>
          <a:prstGeom prst="borderCallout1">
            <a:avLst>
              <a:gd name="adj1" fmla="val 52470"/>
              <a:gd name="adj2" fmla="val -224"/>
              <a:gd name="adj3" fmla="val 212855"/>
              <a:gd name="adj4" fmla="val -105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cell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72AE15D-5E14-171D-6C29-9F498C3CF7D5}"/>
              </a:ext>
            </a:extLst>
          </p:cNvPr>
          <p:cNvSpPr/>
          <p:nvPr/>
        </p:nvSpPr>
        <p:spPr>
          <a:xfrm>
            <a:off x="5646297" y="2041864"/>
            <a:ext cx="1559511" cy="440284"/>
          </a:xfrm>
          <a:prstGeom prst="borderCallout1">
            <a:avLst>
              <a:gd name="adj1" fmla="val 52470"/>
              <a:gd name="adj2" fmla="val -224"/>
              <a:gd name="adj3" fmla="val 136104"/>
              <a:gd name="adj4" fmla="val -664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value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692E48B-9550-7D57-C3CA-206C82E5C187}"/>
              </a:ext>
            </a:extLst>
          </p:cNvPr>
          <p:cNvSpPr/>
          <p:nvPr/>
        </p:nvSpPr>
        <p:spPr>
          <a:xfrm>
            <a:off x="1457699" y="3780808"/>
            <a:ext cx="1576353" cy="490602"/>
          </a:xfrm>
          <a:prstGeom prst="borderCallout1">
            <a:avLst>
              <a:gd name="adj1" fmla="val 47498"/>
              <a:gd name="adj2" fmla="val 98836"/>
              <a:gd name="adj3" fmla="val -162168"/>
              <a:gd name="adj4" fmla="val 1811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parameter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1CF213-5399-8579-07C8-B71854B8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95" y="3169328"/>
            <a:ext cx="5595005" cy="31532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4CD78C-923B-6667-4A45-09965D0DA37B}"/>
              </a:ext>
            </a:extLst>
          </p:cNvPr>
          <p:cNvSpPr txBox="1"/>
          <p:nvPr/>
        </p:nvSpPr>
        <p:spPr>
          <a:xfrm>
            <a:off x="140332" y="14630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GoalSeek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D7781-A5A4-E184-141E-907F8C1C0BE4}"/>
              </a:ext>
            </a:extLst>
          </p:cNvPr>
          <p:cNvSpPr txBox="1"/>
          <p:nvPr/>
        </p:nvSpPr>
        <p:spPr>
          <a:xfrm>
            <a:off x="10262586" y="2721659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9C0D2818-A58E-DC2E-9097-E8C5FB93DCBA}"/>
              </a:ext>
            </a:extLst>
          </p:cNvPr>
          <p:cNvSpPr/>
          <p:nvPr/>
        </p:nvSpPr>
        <p:spPr>
          <a:xfrm>
            <a:off x="9112928" y="2011506"/>
            <a:ext cx="2299316" cy="490602"/>
          </a:xfrm>
          <a:prstGeom prst="borderCallout2">
            <a:avLst>
              <a:gd name="adj1" fmla="val 53131"/>
              <a:gd name="adj2" fmla="val 161"/>
              <a:gd name="adj3" fmla="val 54941"/>
              <a:gd name="adj4" fmla="val -7787"/>
              <a:gd name="adj5" fmla="val 535933"/>
              <a:gd name="adj6" fmla="val -65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E8E09E05-35F5-2511-437F-6B63544BB1F4}"/>
              </a:ext>
            </a:extLst>
          </p:cNvPr>
          <p:cNvSpPr/>
          <p:nvPr/>
        </p:nvSpPr>
        <p:spPr>
          <a:xfrm>
            <a:off x="8829308" y="1232112"/>
            <a:ext cx="2299316" cy="490602"/>
          </a:xfrm>
          <a:prstGeom prst="borderCallout2">
            <a:avLst>
              <a:gd name="adj1" fmla="val 53131"/>
              <a:gd name="adj2" fmla="val 161"/>
              <a:gd name="adj3" fmla="val 54941"/>
              <a:gd name="adj4" fmla="val -7787"/>
              <a:gd name="adj5" fmla="val 631839"/>
              <a:gd name="adj6" fmla="val -57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B4339A1C-CE74-A20E-4AEC-8CDF1CDAA0E6}"/>
              </a:ext>
            </a:extLst>
          </p:cNvPr>
          <p:cNvSpPr/>
          <p:nvPr/>
        </p:nvSpPr>
        <p:spPr>
          <a:xfrm>
            <a:off x="4811696" y="4345645"/>
            <a:ext cx="1088109" cy="440285"/>
          </a:xfrm>
          <a:prstGeom prst="borderCallout2">
            <a:avLst>
              <a:gd name="adj1" fmla="val 47702"/>
              <a:gd name="adj2" fmla="val 99775"/>
              <a:gd name="adj3" fmla="val 51322"/>
              <a:gd name="adj4" fmla="val 124645"/>
              <a:gd name="adj5" fmla="val 135817"/>
              <a:gd name="adj6" fmla="val 3541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IN" dirty="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BAB84A-FE03-FEDB-0B25-8C1646A8A93F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5899805" y="4565788"/>
            <a:ext cx="2753813" cy="6631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897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4789-A4B9-C606-2934-F3611D61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Excel Macros</a:t>
            </a:r>
            <a:endParaRPr lang="en-IN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5A968-4145-BDD8-B564-0ADD659D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9DD4-D374-97CB-0A46-F5F10AA1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B05A9-3E2E-B012-7C1C-C49B4AF9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BD3BF-469C-0A3D-4CC3-E22FCEA5A5FA}"/>
              </a:ext>
            </a:extLst>
          </p:cNvPr>
          <p:cNvSpPr txBox="1"/>
          <p:nvPr/>
        </p:nvSpPr>
        <p:spPr>
          <a:xfrm>
            <a:off x="0" y="1225192"/>
            <a:ext cx="110520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Macros allow users to automate repetitive tasks in Excel, reducing manual work and increasing efficiency.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Recording and Running Macros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record a macro, go to View &gt; Macros &gt; Record Macro, perform the desired actions, and then stop recording.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Macros can be assigned to buttons or shortcut keys for quick execution.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Macro Editor (Alt + F11) to modify recorded macros or create custom VBA scripts for more advanced automation.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7A7CDC2-9A5F-AF93-4AAE-EFF0638AA457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967ABB8-A198-1480-9150-5FF927ABF62A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0CDEB8D-9466-4521-C718-D80F2790FA47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E45E0E9-9CC5-066B-F580-C7950C535A35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38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ECA-01B4-E25B-17DD-B5F722E5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64791"/>
            <a:ext cx="9912096" cy="1014984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A5D61-6737-4BCB-C304-07E525DF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C9D1-ED59-DD99-AD1D-12E0C2D0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FD2F-2F62-24A2-FCFB-E8EDF8FE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78965-1628-6328-1B5E-DA5E1C3B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4" y="2021685"/>
            <a:ext cx="5621656" cy="3440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BF04E-3315-22BB-26CB-8BBC3FF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970638"/>
            <a:ext cx="4441705" cy="3559059"/>
          </a:xfrm>
          <a:prstGeom prst="rect">
            <a:avLst/>
          </a:prstGeom>
        </p:spPr>
      </p:pic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037401B8-750D-C08A-448B-CD6A9EB2033E}"/>
              </a:ext>
            </a:extLst>
          </p:cNvPr>
          <p:cNvSpPr/>
          <p:nvPr/>
        </p:nvSpPr>
        <p:spPr>
          <a:xfrm>
            <a:off x="5486400" y="1083164"/>
            <a:ext cx="1225118" cy="887474"/>
          </a:xfrm>
          <a:prstGeom prst="borderCallout2">
            <a:avLst>
              <a:gd name="adj1" fmla="val 50630"/>
              <a:gd name="adj2" fmla="val 1376"/>
              <a:gd name="adj3" fmla="val 52078"/>
              <a:gd name="adj4" fmla="val -22492"/>
              <a:gd name="adj5" fmla="val 203434"/>
              <a:gd name="adj6" fmla="val -211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recorded macro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57C0A3B-8EF4-CDC4-1A96-57DEDB7E628E}"/>
              </a:ext>
            </a:extLst>
          </p:cNvPr>
          <p:cNvSpPr/>
          <p:nvPr/>
        </p:nvSpPr>
        <p:spPr>
          <a:xfrm>
            <a:off x="3552547" y="861561"/>
            <a:ext cx="1225118" cy="887474"/>
          </a:xfrm>
          <a:prstGeom prst="borderCallout2">
            <a:avLst>
              <a:gd name="adj1" fmla="val 101647"/>
              <a:gd name="adj2" fmla="val 49202"/>
              <a:gd name="adj3" fmla="val 123102"/>
              <a:gd name="adj4" fmla="val 49247"/>
              <a:gd name="adj5" fmla="val 249449"/>
              <a:gd name="adj6" fmla="val 983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a macro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49E229B7-8FB1-6981-9E78-3CB63F7B9C38}"/>
              </a:ext>
            </a:extLst>
          </p:cNvPr>
          <p:cNvSpPr/>
          <p:nvPr/>
        </p:nvSpPr>
        <p:spPr>
          <a:xfrm>
            <a:off x="8069801" y="1279774"/>
            <a:ext cx="1047566" cy="569623"/>
          </a:xfrm>
          <a:prstGeom prst="borderCallout2">
            <a:avLst>
              <a:gd name="adj1" fmla="val 96645"/>
              <a:gd name="adj2" fmla="val 49202"/>
              <a:gd name="adj3" fmla="val 111096"/>
              <a:gd name="adj4" fmla="val 48522"/>
              <a:gd name="adj5" fmla="val 307694"/>
              <a:gd name="adj6" fmla="val 19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name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CAD02E74-9E10-9F46-E14A-D62BBDE127A4}"/>
              </a:ext>
            </a:extLst>
          </p:cNvPr>
          <p:cNvSpPr/>
          <p:nvPr/>
        </p:nvSpPr>
        <p:spPr>
          <a:xfrm>
            <a:off x="10181711" y="5594510"/>
            <a:ext cx="1225118" cy="887474"/>
          </a:xfrm>
          <a:prstGeom prst="borderCallout2">
            <a:avLst>
              <a:gd name="adj1" fmla="val 1613"/>
              <a:gd name="adj2" fmla="val 49926"/>
              <a:gd name="adj3" fmla="val -15943"/>
              <a:gd name="adj4" fmla="val 48522"/>
              <a:gd name="adj5" fmla="val -203700"/>
              <a:gd name="adj6" fmla="val 3027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macro</a:t>
            </a:r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9920BC06-4976-7966-478C-48B25A3A66AA}"/>
              </a:ext>
            </a:extLst>
          </p:cNvPr>
          <p:cNvSpPr/>
          <p:nvPr/>
        </p:nvSpPr>
        <p:spPr>
          <a:xfrm>
            <a:off x="10794270" y="737733"/>
            <a:ext cx="1225118" cy="887474"/>
          </a:xfrm>
          <a:prstGeom prst="borderCallout2">
            <a:avLst>
              <a:gd name="adj1" fmla="val 50630"/>
              <a:gd name="adj2" fmla="val 1376"/>
              <a:gd name="adj3" fmla="val 52078"/>
              <a:gd name="adj4" fmla="val -22492"/>
              <a:gd name="adj5" fmla="val 270456"/>
              <a:gd name="adj6" fmla="val -24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recorded macro</a:t>
            </a:r>
          </a:p>
        </p:txBody>
      </p:sp>
    </p:spTree>
    <p:extLst>
      <p:ext uri="{BB962C8B-B14F-4D97-AF65-F5344CB8AC3E}">
        <p14:creationId xmlns:p14="http://schemas.microsoft.com/office/powerpoint/2010/main" val="30077945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DFC0-30BF-6476-7F7A-EA75C886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33985"/>
            <a:ext cx="9912096" cy="1014984"/>
          </a:xfrm>
        </p:spPr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Shortcuts and Tips</a:t>
            </a:r>
            <a:endParaRPr lang="en-IN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B1BB4-D4B4-1967-6C59-B15DB224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43251-020B-CC54-6B9A-381DE2B9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88F01-1874-1C47-B130-95C8E3D4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19237-781F-DE09-4B79-17F8F4879935}"/>
              </a:ext>
            </a:extLst>
          </p:cNvPr>
          <p:cNvSpPr txBox="1"/>
          <p:nvPr/>
        </p:nvSpPr>
        <p:spPr>
          <a:xfrm>
            <a:off x="0" y="1248969"/>
            <a:ext cx="5750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Workbook Shortcut Keys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 new workbook  - Ctrl + 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open an existing workbook  - Ctrl + 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a workbook/spreadsheet - Ctrl + 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close the current workbook - Ctrl + W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C36E9-1452-3893-4D86-A9FC6002A70A}"/>
              </a:ext>
            </a:extLst>
          </p:cNvPr>
          <p:cNvSpPr txBox="1"/>
          <p:nvPr/>
        </p:nvSpPr>
        <p:spPr>
          <a:xfrm>
            <a:off x="0" y="3393040"/>
            <a:ext cx="7398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72C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 Formatting Shortcut Keys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move to the previous cell - Shift + Tab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copy and paste cells - Ctrl + C, Ctrl + 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italicize and make the font bold - Ctrl + I, Ctrl + 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center align cell contents - Alt + H + A + 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select all the cells on the right- Ctrl + Shift + Right arrow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FDFE-3FE8-2780-D9AD-8F05CC03397F}"/>
              </a:ext>
            </a:extLst>
          </p:cNvPr>
          <p:cNvSpPr txBox="1"/>
          <p:nvPr/>
        </p:nvSpPr>
        <p:spPr>
          <a:xfrm>
            <a:off x="6441643" y="1248969"/>
            <a:ext cx="57503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Shortcut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Ctrl + C – Copy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Ctrl + V - Paste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Ctrl + Z - Undo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Ctrl + Y - Redo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F2 - Edit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Ctrl + A - Select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- Move to the beginning of the worksheet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- Move to the end of the worksheet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Scroll up one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PgDn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Scroll down one page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787D008-53EF-382D-BA5F-8A73A6ADA8D8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D7664AA-CCD2-D3E1-6C33-25EF747C0C2B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4596AB2-C835-FC56-DAC3-EE8A79BBFF08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6476B4D-54E8-3B18-7FBD-4452CE7BF97C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46063-39A0-944C-68CB-A2D441F0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67F10-27C1-2F30-BC57-42B85DC8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FD86-4DF8-BB3C-D122-1C3FB8A9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CA3C2-FB53-EE2A-08CB-52CB96026A10}"/>
              </a:ext>
            </a:extLst>
          </p:cNvPr>
          <p:cNvSpPr txBox="1"/>
          <p:nvPr/>
        </p:nvSpPr>
        <p:spPr>
          <a:xfrm>
            <a:off x="3334154" y="1982450"/>
            <a:ext cx="5523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7A5624-E9B2-6F76-6826-9B417B515272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D78DAE3-1AAB-9EA0-41E9-6D9D1A604114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FC05C29-4005-E725-097A-70F5B4F706A3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1B723B2-8FD9-3D34-5EE7-DCB02C2CFB24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5BE300A-A1FC-F230-47F9-609D5F23070E}"/>
              </a:ext>
            </a:extLst>
          </p:cNvPr>
          <p:cNvSpPr/>
          <p:nvPr/>
        </p:nvSpPr>
        <p:spPr>
          <a:xfrm>
            <a:off x="2" y="1803736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2B3F038-CE34-D2C8-4E6E-160FA2752B66}"/>
              </a:ext>
            </a:extLst>
          </p:cNvPr>
          <p:cNvSpPr/>
          <p:nvPr/>
        </p:nvSpPr>
        <p:spPr>
          <a:xfrm>
            <a:off x="2" y="607571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A38B74D-2050-BEA6-909D-2A73A2A0445D}"/>
              </a:ext>
            </a:extLst>
          </p:cNvPr>
          <p:cNvSpPr/>
          <p:nvPr/>
        </p:nvSpPr>
        <p:spPr>
          <a:xfrm rot="10800000">
            <a:off x="1" y="122013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ABD17A9-226F-B8D4-1238-3018DEBA71BD}"/>
              </a:ext>
            </a:extLst>
          </p:cNvPr>
          <p:cNvSpPr/>
          <p:nvPr/>
        </p:nvSpPr>
        <p:spPr>
          <a:xfrm rot="10800000">
            <a:off x="0" y="0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27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3168-BCE2-524E-0B91-84140021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09249"/>
            <a:ext cx="9912096" cy="652397"/>
          </a:xfrm>
        </p:spPr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Excel</a:t>
            </a:r>
            <a:endParaRPr lang="en-IN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786D5-F9F8-F898-74D0-C7A4A5E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4774D-DFC8-5F80-C10E-A99542A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3F212-EBF2-18CE-6B2D-DEA216BE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0EA2F-5F2C-D0B2-ECE3-307D2DE67B22}"/>
              </a:ext>
            </a:extLst>
          </p:cNvPr>
          <p:cNvSpPr txBox="1"/>
          <p:nvPr/>
        </p:nvSpPr>
        <p:spPr>
          <a:xfrm>
            <a:off x="0" y="1464932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 is the process of inspecting, cleaning, transforming, and modeling data to extract valuable information, uncover patterns, and support decision-making. Using tools like Microsoft Excel for data analysis makes this process accessible and efficient.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 fontAlgn="base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Explain why Excel is a fundamental tool for data analysis.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offers a wide range of functions for statistical and logical calculations.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 tools like charts and conditional formatting help present data effectively.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PivotTables and Solver enable advanced analysis for large datasets.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74A52E4-9193-0EEF-CE31-21CE8FEC1EC1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E2757E-1318-9772-C936-23EFECC29302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2B1105B-6AA0-2C0A-A35A-BC803873B66E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855896B-29AD-5E31-D7A6-0F486C491226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9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22FC-5186-9A05-C888-1F8C98B1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Excel Functions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74EF7-0A61-DBD8-4793-6F90735C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48F21-FC69-84FC-6786-075505E9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4D2E-B18B-FC84-9437-2BF60786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BA095-29D6-A8AD-A629-743D2AFDD5A8}"/>
              </a:ext>
            </a:extLst>
          </p:cNvPr>
          <p:cNvSpPr txBox="1"/>
          <p:nvPr/>
        </p:nvSpPr>
        <p:spPr>
          <a:xfrm>
            <a:off x="0" y="1225192"/>
            <a:ext cx="121920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cell operations</a:t>
            </a:r>
          </a:p>
          <a:p>
            <a:pPr lvl="1"/>
            <a:endParaRPr lang="en-IN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Entering data in cells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formulas an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d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Cell referencing</a:t>
            </a:r>
          </a:p>
          <a:p>
            <a:pPr marL="1657350" lvl="3" indent="-285750">
              <a:buFont typeface="Arial" panose="020B0604020202020204" pitchFamily="34" charset="0"/>
              <a:buChar char="‒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Absolute Reference ($A$1)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e reference does not change when copied to another cell.</a:t>
            </a:r>
          </a:p>
          <a:p>
            <a:pPr marL="1657350" lvl="3" indent="-285750">
              <a:buFont typeface="Arial" panose="020B0604020202020204" pitchFamily="34" charset="0"/>
              <a:buChar char="‒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Relative Reference (A1)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: the reference adjust based on the new cell.</a:t>
            </a:r>
          </a:p>
          <a:p>
            <a:pPr lvl="3"/>
            <a:endParaRPr lang="en-IN" sz="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Commonly used functions</a:t>
            </a:r>
          </a:p>
          <a:p>
            <a:pPr lvl="1"/>
            <a:endParaRPr lang="en-IN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SUM(range)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Adds values in a given range.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AVERAGE(range)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Calculates the mean of a range of values.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COUNT(range)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Counts the number of numeric entries in a range.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text functions</a:t>
            </a:r>
          </a:p>
          <a:p>
            <a:pPr lvl="1"/>
            <a:endParaRPr lang="en-IN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CONCATENATE(A1, B1)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Combines text from multiple cells.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LEFT(A1, n)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Extracts the first n characters from a string.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RIGHT(A1, n)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Extracts the last n characters from a string.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59753AC-28A9-8114-FE5E-47DDF1692A40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A1D591-31CD-C03A-6002-A268BCCA0090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4D69A23-30BC-4948-0452-BB53EA50D8F8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BD317C8-4451-3917-FEA2-DB8902CA61C6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34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6ECC755-A898-694A-BDE3-C700CCC4AB9B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3577CA-8842-CB55-AE65-B3C58460D06F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00DAE5DD-AC9D-D12E-4696-E30CB6BE45B0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0485E-C829-57B2-DF21-A12F3BC0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5E7E0-7206-5F85-9597-654BAB66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49ACC-1FE6-7F09-0A39-F43FBAF2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04" y="1447177"/>
            <a:ext cx="4746637" cy="1427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51F188-F714-E40C-BA19-0C6F3ECF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8" y="4244172"/>
            <a:ext cx="4746637" cy="12003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39FEC-9D4C-AB3D-5B11-54B5AAFD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83CA1-BF58-5E0B-4AE8-E9DDD453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74" y="1452994"/>
            <a:ext cx="5619742" cy="1427044"/>
          </a:xfrm>
          <a:prstGeom prst="rect">
            <a:avLst/>
          </a:prstGeom>
        </p:spPr>
      </p:pic>
      <p:sp>
        <p:nvSpPr>
          <p:cNvPr id="15" name="Callout: Line 14">
            <a:extLst>
              <a:ext uri="{FF2B5EF4-FFF2-40B4-BE49-F238E27FC236}">
                <a16:creationId xmlns:a16="http://schemas.microsoft.com/office/drawing/2014/main" id="{1D72436B-E1C1-D0CF-D5D6-14FF9C679EE7}"/>
              </a:ext>
            </a:extLst>
          </p:cNvPr>
          <p:cNvSpPr/>
          <p:nvPr/>
        </p:nvSpPr>
        <p:spPr>
          <a:xfrm>
            <a:off x="3604846" y="1159721"/>
            <a:ext cx="1540695" cy="313833"/>
          </a:xfrm>
          <a:prstGeom prst="borderCallout1">
            <a:avLst>
              <a:gd name="adj1" fmla="val 52369"/>
              <a:gd name="adj2" fmla="val 22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FDA62-6357-1D43-7C6E-CEDAE62AD717}"/>
              </a:ext>
            </a:extLst>
          </p:cNvPr>
          <p:cNvSpPr txBox="1"/>
          <p:nvPr/>
        </p:nvSpPr>
        <p:spPr>
          <a:xfrm>
            <a:off x="398904" y="94730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Sum function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ABC4A-33A3-520F-8821-A9CE46D98F6E}"/>
              </a:ext>
            </a:extLst>
          </p:cNvPr>
          <p:cNvSpPr txBox="1"/>
          <p:nvPr/>
        </p:nvSpPr>
        <p:spPr>
          <a:xfrm>
            <a:off x="398903" y="3732578"/>
            <a:ext cx="3443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Concatenate function example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4A2FC466-ED14-5D40-FCC8-282021806B3A}"/>
              </a:ext>
            </a:extLst>
          </p:cNvPr>
          <p:cNvSpPr/>
          <p:nvPr/>
        </p:nvSpPr>
        <p:spPr>
          <a:xfrm>
            <a:off x="3772219" y="3917244"/>
            <a:ext cx="1720362" cy="313833"/>
          </a:xfrm>
          <a:prstGeom prst="borderCallout1">
            <a:avLst>
              <a:gd name="adj1" fmla="val 51995"/>
              <a:gd name="adj2" fmla="val -633"/>
              <a:gd name="adj3" fmla="val 129309"/>
              <a:gd name="adj4" fmla="val -60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0A4A51-4DF8-D9C9-4339-5BAC340FEE80}"/>
              </a:ext>
            </a:extLst>
          </p:cNvPr>
          <p:cNvSpPr txBox="1"/>
          <p:nvPr/>
        </p:nvSpPr>
        <p:spPr>
          <a:xfrm>
            <a:off x="6175708" y="94730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Absolute reference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CD495B-8E1B-2F79-9212-A1876CD22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4170785"/>
            <a:ext cx="5657842" cy="12003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4BF0AE-3D97-95A3-A6FE-051859199B99}"/>
              </a:ext>
            </a:extLst>
          </p:cNvPr>
          <p:cNvSpPr txBox="1"/>
          <p:nvPr/>
        </p:nvSpPr>
        <p:spPr>
          <a:xfrm>
            <a:off x="4500161" y="138831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6C036-0650-5CAD-F805-7E6CED3CADFC}"/>
              </a:ext>
            </a:extLst>
          </p:cNvPr>
          <p:cNvSpPr txBox="1"/>
          <p:nvPr/>
        </p:nvSpPr>
        <p:spPr>
          <a:xfrm>
            <a:off x="6239828" y="373257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Relative reference example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3AD9DB5-11EB-2312-AA09-46EF404F20F2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121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90F6-0F5A-FFE9-115A-80944A4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25122"/>
            <a:ext cx="9912096" cy="1014984"/>
          </a:xfrm>
        </p:spPr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Manipulation</a:t>
            </a:r>
            <a:endParaRPr lang="en-IN" sz="8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8926B-4528-AFFD-C034-AAF92625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B27A2-B1DA-B8E3-73FB-974984CD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BE7B1-EDC3-2758-06D1-BBF29F48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51594-2791-3A2E-46CD-FA3BE88C7216}"/>
              </a:ext>
            </a:extLst>
          </p:cNvPr>
          <p:cNvSpPr txBox="1"/>
          <p:nvPr/>
        </p:nvSpPr>
        <p:spPr>
          <a:xfrm>
            <a:off x="19975" y="1240106"/>
            <a:ext cx="12152050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Sorting and Filtering </a:t>
            </a:r>
          </a:p>
          <a:p>
            <a:pPr lvl="1"/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Sort data in ascending/descending order.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filters to display specific data subsets. </a:t>
            </a:r>
          </a:p>
          <a:p>
            <a:pPr lvl="2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Conditional Formatting </a:t>
            </a:r>
          </a:p>
          <a:p>
            <a:pPr lvl="1"/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Highlight cells based on conditions (e.g., values greater than a threshold).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Apply colour scales and icon sets for quick data insights. </a:t>
            </a:r>
          </a:p>
          <a:p>
            <a:pPr lvl="2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Removing Duplicates </a:t>
            </a:r>
          </a:p>
          <a:p>
            <a:pPr lvl="1"/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Identify and delete duplicate values to clean up datasets.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699BE28-995A-B94D-D0DE-53A17ABAF5D8}"/>
              </a:ext>
            </a:extLst>
          </p:cNvPr>
          <p:cNvSpPr/>
          <p:nvPr/>
        </p:nvSpPr>
        <p:spPr>
          <a:xfrm>
            <a:off x="11186606" y="1803736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29E7915-4AD3-C264-D5BE-49743973EFC6}"/>
              </a:ext>
            </a:extLst>
          </p:cNvPr>
          <p:cNvSpPr/>
          <p:nvPr/>
        </p:nvSpPr>
        <p:spPr>
          <a:xfrm>
            <a:off x="11186606" y="607571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54A724-6B41-D4BD-CF34-1072FA2FACE7}"/>
              </a:ext>
            </a:extLst>
          </p:cNvPr>
          <p:cNvSpPr/>
          <p:nvPr/>
        </p:nvSpPr>
        <p:spPr>
          <a:xfrm rot="10800000">
            <a:off x="11186605" y="122013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4B3F282-5900-51BF-A381-E98B47AA6760}"/>
              </a:ext>
            </a:extLst>
          </p:cNvPr>
          <p:cNvSpPr/>
          <p:nvPr/>
        </p:nvSpPr>
        <p:spPr>
          <a:xfrm rot="10800000">
            <a:off x="11186604" y="0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62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A33E7C9-92F4-C154-3B72-57F3CFB66260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55D202A-BE3B-C1F3-6976-DF2A17344EF6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D566041-831D-6BFB-FBF6-BA594EEE8CE0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C853502-297A-050F-5525-CB88E07205BC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C1769-B2C7-BA43-2DEE-04C1D1F5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F64F5-830E-0BDC-39A9-23BE44C9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C416B-3F02-4835-8701-49FEC21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81687" y="6439833"/>
            <a:ext cx="640080" cy="246888"/>
          </a:xfrm>
        </p:spPr>
        <p:txBody>
          <a:bodyPr/>
          <a:lstStyle/>
          <a:p>
            <a:r>
              <a:rPr lang="en-US" noProof="0" dirty="0"/>
              <a:t>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008EA-284F-E6BC-9717-7E04F3EB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" y="1086739"/>
            <a:ext cx="3010051" cy="2434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AFFA7C-1481-1285-7A9E-8CC151B2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799" y="1038874"/>
            <a:ext cx="3892426" cy="234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CEED1-CC56-E2EA-29FB-90F4E1087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4" y="4053316"/>
            <a:ext cx="3415073" cy="2434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9BB215-E299-9A5E-F885-68BE76941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799" y="4049664"/>
            <a:ext cx="3892426" cy="2446977"/>
          </a:xfrm>
          <a:prstGeom prst="rect">
            <a:avLst/>
          </a:prstGeom>
        </p:spPr>
      </p:pic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49BAB527-ED8D-137E-6576-F2BB0B2AB213}"/>
              </a:ext>
            </a:extLst>
          </p:cNvPr>
          <p:cNvSpPr/>
          <p:nvPr/>
        </p:nvSpPr>
        <p:spPr>
          <a:xfrm>
            <a:off x="2509029" y="658785"/>
            <a:ext cx="1336728" cy="380089"/>
          </a:xfrm>
          <a:prstGeom prst="borderCallout2">
            <a:avLst>
              <a:gd name="adj1" fmla="val 56122"/>
              <a:gd name="adj2" fmla="val -364"/>
              <a:gd name="adj3" fmla="val 56121"/>
              <a:gd name="adj4" fmla="val -17331"/>
              <a:gd name="adj5" fmla="val 173228"/>
              <a:gd name="adj6" fmla="val -18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7F98AEF4-2DED-20CA-6A2A-061037F6EB8E}"/>
              </a:ext>
            </a:extLst>
          </p:cNvPr>
          <p:cNvSpPr/>
          <p:nvPr/>
        </p:nvSpPr>
        <p:spPr>
          <a:xfrm>
            <a:off x="9144958" y="608373"/>
            <a:ext cx="1336728" cy="380089"/>
          </a:xfrm>
          <a:prstGeom prst="borderCallout2">
            <a:avLst>
              <a:gd name="adj1" fmla="val 46779"/>
              <a:gd name="adj2" fmla="val 99922"/>
              <a:gd name="adj3" fmla="val 51450"/>
              <a:gd name="adj4" fmla="val 126787"/>
              <a:gd name="adj5" fmla="val 208264"/>
              <a:gd name="adj6" fmla="val 1266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CB0B3844-6245-F7C8-2C74-544864B759EB}"/>
              </a:ext>
            </a:extLst>
          </p:cNvPr>
          <p:cNvSpPr/>
          <p:nvPr/>
        </p:nvSpPr>
        <p:spPr>
          <a:xfrm>
            <a:off x="2782557" y="3568752"/>
            <a:ext cx="2581923" cy="380089"/>
          </a:xfrm>
          <a:prstGeom prst="borderCallout2">
            <a:avLst>
              <a:gd name="adj1" fmla="val 56122"/>
              <a:gd name="adj2" fmla="val -364"/>
              <a:gd name="adj3" fmla="val 56121"/>
              <a:gd name="adj4" fmla="val -17331"/>
              <a:gd name="adj5" fmla="val 173228"/>
              <a:gd name="adj6" fmla="val -18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formatting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6B5C01D7-5930-BF07-F029-FCEBE752BBB6}"/>
              </a:ext>
            </a:extLst>
          </p:cNvPr>
          <p:cNvSpPr/>
          <p:nvPr/>
        </p:nvSpPr>
        <p:spPr>
          <a:xfrm>
            <a:off x="7352850" y="3568752"/>
            <a:ext cx="2581923" cy="380089"/>
          </a:xfrm>
          <a:prstGeom prst="borderCallout2">
            <a:avLst>
              <a:gd name="adj1" fmla="val 49115"/>
              <a:gd name="adj2" fmla="val 101248"/>
              <a:gd name="adj3" fmla="val 51450"/>
              <a:gd name="adj4" fmla="val 120418"/>
              <a:gd name="adj5" fmla="val 217606"/>
              <a:gd name="adj6" fmla="val 1200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duplicates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2DA2C-8E1A-73D2-0002-6945B8BC9ED4}"/>
              </a:ext>
            </a:extLst>
          </p:cNvPr>
          <p:cNvSpPr txBox="1"/>
          <p:nvPr/>
        </p:nvSpPr>
        <p:spPr>
          <a:xfrm>
            <a:off x="5103580" y="129479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031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EAD8-D4B7-43FD-F46A-4338F76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51756"/>
            <a:ext cx="9912096" cy="1038694"/>
          </a:xfrm>
        </p:spPr>
        <p:txBody>
          <a:bodyPr/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F96E5-2B3D-7FD0-DD43-57741D5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D5F2C-A81E-C73B-4270-31D7240D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62A9B-2A7B-E280-F4A4-EE88386D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9FF46-B595-A89C-A7F8-B198DEDDEE69}"/>
              </a:ext>
            </a:extLst>
          </p:cNvPr>
          <p:cNvSpPr txBox="1"/>
          <p:nvPr/>
        </p:nvSpPr>
        <p:spPr>
          <a:xfrm>
            <a:off x="0" y="1290450"/>
            <a:ext cx="121920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Charts</a:t>
            </a:r>
          </a:p>
          <a:p>
            <a:pPr lvl="1"/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bar, line, and pie charts to represent data visually.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Customize chart elements such as titles, legends, and axes for better readability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Combine multiple chart types for better data representation.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Conditional formatting with data bars and color scales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data bars and color scales to highlight trends.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icon sets to provide visual cues for numerical changes.</a:t>
            </a: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Sparklines</a:t>
            </a:r>
          </a:p>
          <a:p>
            <a:pPr lvl="1"/>
            <a:endParaRPr lang="en-IN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Insert mini-charts within cells for quick trend analysis.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Choose between line, column, and win/loss sparklines based on data representation needs.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Customize sparkline colours and styles for better visualization.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B05ECF8-F619-F18D-95E6-4697B3F5560D}"/>
              </a:ext>
            </a:extLst>
          </p:cNvPr>
          <p:cNvSpPr/>
          <p:nvPr/>
        </p:nvSpPr>
        <p:spPr>
          <a:xfrm>
            <a:off x="11206581" y="1792549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40E303A-8863-75F7-926B-A47E0428AFC2}"/>
              </a:ext>
            </a:extLst>
          </p:cNvPr>
          <p:cNvSpPr/>
          <p:nvPr/>
        </p:nvSpPr>
        <p:spPr>
          <a:xfrm>
            <a:off x="11206581" y="5963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6368689-1671-1D65-CA6C-9F7ED65C9B0C}"/>
              </a:ext>
            </a:extLst>
          </p:cNvPr>
          <p:cNvSpPr/>
          <p:nvPr/>
        </p:nvSpPr>
        <p:spPr>
          <a:xfrm rot="10800000">
            <a:off x="11206580" y="1208945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6074299-9936-BA55-B06D-22AC13F9AC61}"/>
              </a:ext>
            </a:extLst>
          </p:cNvPr>
          <p:cNvSpPr/>
          <p:nvPr/>
        </p:nvSpPr>
        <p:spPr>
          <a:xfrm rot="10800000">
            <a:off x="11206579" y="-11187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04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4DB8CCE-CFB5-3E5C-EB78-41F91D4EA7D9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C7ED796-A7AB-DD67-84F0-FA59594B93F0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CC8BF1C-A2CD-D9EB-8E3D-AC89AD1F8BA3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5F7D516-13CD-5A4C-4055-CC7D838AEEE3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8737-353C-B1AE-878B-64241C96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628" y="242878"/>
            <a:ext cx="2002743" cy="615400"/>
          </a:xfrm>
        </p:spPr>
        <p:txBody>
          <a:bodyPr/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AABB3-5454-A3E8-9028-061089E4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AE589-A27A-0372-CEFE-7B826CC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EDA7A-2297-629B-CD03-4ADD43E1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A201C-D9C1-FB53-07DA-9A28ACE6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34" y="2242240"/>
            <a:ext cx="3248478" cy="3439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FAFF2-08DD-900B-8169-23F1606F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9" y="2144140"/>
            <a:ext cx="5307781" cy="3769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B4D4F2-C0C2-4F96-B4E0-F3F967D3A5C6}"/>
              </a:ext>
            </a:extLst>
          </p:cNvPr>
          <p:cNvSpPr txBox="1"/>
          <p:nvPr/>
        </p:nvSpPr>
        <p:spPr>
          <a:xfrm>
            <a:off x="8534015" y="1774808"/>
            <a:ext cx="1582484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Sparklines graph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A54CD87-E953-77AD-CD5C-0E3E98D8AD08}"/>
              </a:ext>
            </a:extLst>
          </p:cNvPr>
          <p:cNvCxnSpPr>
            <a:cxnSpLocks/>
          </p:cNvCxnSpPr>
          <p:nvPr/>
        </p:nvCxnSpPr>
        <p:spPr>
          <a:xfrm>
            <a:off x="10116499" y="1978361"/>
            <a:ext cx="512646" cy="402638"/>
          </a:xfrm>
          <a:prstGeom prst="bentConnector3">
            <a:avLst>
              <a:gd name="adj1" fmla="val 100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50432EEA-C260-488B-BC12-4E68D82FDABE}"/>
              </a:ext>
            </a:extLst>
          </p:cNvPr>
          <p:cNvSpPr/>
          <p:nvPr/>
        </p:nvSpPr>
        <p:spPr>
          <a:xfrm>
            <a:off x="4820575" y="1774808"/>
            <a:ext cx="1356814" cy="369332"/>
          </a:xfrm>
          <a:prstGeom prst="borderCallout2">
            <a:avLst>
              <a:gd name="adj1" fmla="val 54806"/>
              <a:gd name="adj2" fmla="val 173"/>
              <a:gd name="adj3" fmla="val 57209"/>
              <a:gd name="adj4" fmla="val -19284"/>
              <a:gd name="adj5" fmla="val 102885"/>
              <a:gd name="adj6" fmla="val -361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types</a:t>
            </a:r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33CFDC3F-82DC-47D2-BABA-0669AE36CE75}"/>
              </a:ext>
            </a:extLst>
          </p:cNvPr>
          <p:cNvSpPr/>
          <p:nvPr/>
        </p:nvSpPr>
        <p:spPr>
          <a:xfrm>
            <a:off x="5668432" y="3346466"/>
            <a:ext cx="1445989" cy="504288"/>
          </a:xfrm>
          <a:prstGeom prst="borderCallout2">
            <a:avLst>
              <a:gd name="adj1" fmla="val 54806"/>
              <a:gd name="adj2" fmla="val 173"/>
              <a:gd name="adj3" fmla="val 57209"/>
              <a:gd name="adj4" fmla="val -19284"/>
              <a:gd name="adj5" fmla="val 102885"/>
              <a:gd name="adj6" fmla="val -361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chart elements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D0E80-C792-E93E-E55B-B67F7D8D9569}"/>
              </a:ext>
            </a:extLst>
          </p:cNvPr>
          <p:cNvSpPr txBox="1"/>
          <p:nvPr/>
        </p:nvSpPr>
        <p:spPr>
          <a:xfrm>
            <a:off x="292559" y="164968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Bar Chart</a:t>
            </a:r>
          </a:p>
        </p:txBody>
      </p: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91F36143-1BE8-18A1-E9A6-96C128253F96}"/>
              </a:ext>
            </a:extLst>
          </p:cNvPr>
          <p:cNvSpPr/>
          <p:nvPr/>
        </p:nvSpPr>
        <p:spPr>
          <a:xfrm>
            <a:off x="2789068" y="1172606"/>
            <a:ext cx="1472214" cy="477082"/>
          </a:xfrm>
          <a:prstGeom prst="borderCallout2">
            <a:avLst>
              <a:gd name="adj1" fmla="val 100477"/>
              <a:gd name="adj2" fmla="val 51209"/>
              <a:gd name="adj3" fmla="val 201432"/>
              <a:gd name="adj4" fmla="val 84096"/>
              <a:gd name="adj5" fmla="val 611939"/>
              <a:gd name="adj6" fmla="val 97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chart</a:t>
            </a:r>
          </a:p>
        </p:txBody>
      </p:sp>
      <p:sp>
        <p:nvSpPr>
          <p:cNvPr id="31" name="Callout: Bent Line 30">
            <a:extLst>
              <a:ext uri="{FF2B5EF4-FFF2-40B4-BE49-F238E27FC236}">
                <a16:creationId xmlns:a16="http://schemas.microsoft.com/office/drawing/2014/main" id="{0061A9AD-6583-A63A-229F-903C53A10A48}"/>
              </a:ext>
            </a:extLst>
          </p:cNvPr>
          <p:cNvSpPr/>
          <p:nvPr/>
        </p:nvSpPr>
        <p:spPr>
          <a:xfrm>
            <a:off x="5781986" y="2776258"/>
            <a:ext cx="1356814" cy="369332"/>
          </a:xfrm>
          <a:prstGeom prst="borderCallout2">
            <a:avLst>
              <a:gd name="adj1" fmla="val 54806"/>
              <a:gd name="adj2" fmla="val 173"/>
              <a:gd name="adj3" fmla="val 57209"/>
              <a:gd name="adj4" fmla="val -19284"/>
              <a:gd name="adj5" fmla="val 422578"/>
              <a:gd name="adj6" fmla="val -1068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data</a:t>
            </a:r>
          </a:p>
        </p:txBody>
      </p:sp>
      <p:sp>
        <p:nvSpPr>
          <p:cNvPr id="32" name="Callout: Bent Line 31">
            <a:extLst>
              <a:ext uri="{FF2B5EF4-FFF2-40B4-BE49-F238E27FC236}">
                <a16:creationId xmlns:a16="http://schemas.microsoft.com/office/drawing/2014/main" id="{57969F01-2423-A283-09FB-75AE81868A1A}"/>
              </a:ext>
            </a:extLst>
          </p:cNvPr>
          <p:cNvSpPr/>
          <p:nvPr/>
        </p:nvSpPr>
        <p:spPr>
          <a:xfrm>
            <a:off x="1021080" y="1147476"/>
            <a:ext cx="1356814" cy="369332"/>
          </a:xfrm>
          <a:prstGeom prst="borderCallout2">
            <a:avLst>
              <a:gd name="adj1" fmla="val 100476"/>
              <a:gd name="adj2" fmla="val 54480"/>
              <a:gd name="adj3" fmla="val 220661"/>
              <a:gd name="adj4" fmla="val 54652"/>
              <a:gd name="adj5" fmla="val 773520"/>
              <a:gd name="adj6" fmla="val -2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8330230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2EC8-B8DC-78A3-5102-8E60AAE8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25121"/>
            <a:ext cx="9912096" cy="973364"/>
          </a:xfrm>
        </p:spPr>
        <p:txBody>
          <a:bodyPr/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Pivot Tables</a:t>
            </a:r>
            <a:b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0D57-C1FA-B5D1-86F1-7790D8FE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5C803-0B26-6F9C-6868-68A6149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C17D-F963-6FDC-6DF5-D304145D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01EE0-A023-1ACC-A669-7C22D4F48238}"/>
              </a:ext>
            </a:extLst>
          </p:cNvPr>
          <p:cNvSpPr txBox="1"/>
          <p:nvPr/>
        </p:nvSpPr>
        <p:spPr>
          <a:xfrm>
            <a:off x="0" y="1198485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to create and use pivot tables</a:t>
            </a:r>
          </a:p>
          <a:p>
            <a:pPr lvl="1"/>
            <a:endParaRPr lang="en-US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Inserting a Pivot Table: Select your dataset, go to Insert &gt; PivotTable, and choose a location.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Building a Pivot Table:</a:t>
            </a:r>
          </a:p>
          <a:p>
            <a:pPr marL="1657350" lvl="3" indent="-285750">
              <a:buFont typeface="Arial" panose="020B0604020202020204" pitchFamily="34" charset="0"/>
              <a:buChar char="‒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Drag and drop fields into Rows, Columns, Values, and Filters.</a:t>
            </a:r>
          </a:p>
          <a:p>
            <a:pPr marL="1657350" lvl="3" indent="-285750">
              <a:buFont typeface="Arial" panose="020B0604020202020204" pitchFamily="34" charset="0"/>
              <a:buChar char="‒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"Sum," "Count," or "Average" for numerical data.</a:t>
            </a:r>
          </a:p>
          <a:p>
            <a:pPr marL="1657350" lvl="3" indent="-285750">
              <a:buFont typeface="Arial" panose="020B0604020202020204" pitchFamily="34" charset="0"/>
              <a:buChar char="‒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Apply sorting and filtering to refine the displayed data.</a:t>
            </a:r>
          </a:p>
          <a:p>
            <a:pPr marL="1657350" lvl="3" indent="-285750">
              <a:buFont typeface="Arial" panose="020B0604020202020204" pitchFamily="34" charset="0"/>
              <a:buChar char="‒"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Summarizing data with pivot tables</a:t>
            </a:r>
          </a:p>
          <a:p>
            <a:pPr lvl="1"/>
            <a:endParaRPr lang="en-US" sz="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Grouping Data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Categorize dates, numbers, or text for better analysis.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Applying Calculations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Use built-in calculations like percentages, running totals, and difference comparisons.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Refreshing Data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Update pivot tables when source data changes using Refresh.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6BDE28E-67A0-FE3B-0BEC-9B9B82C02C64}"/>
              </a:ext>
            </a:extLst>
          </p:cNvPr>
          <p:cNvSpPr/>
          <p:nvPr/>
        </p:nvSpPr>
        <p:spPr>
          <a:xfrm>
            <a:off x="11206579" y="5911788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6564BB9-5D27-5ADC-FC81-FAF43F367663}"/>
              </a:ext>
            </a:extLst>
          </p:cNvPr>
          <p:cNvSpPr/>
          <p:nvPr/>
        </p:nvSpPr>
        <p:spPr>
          <a:xfrm>
            <a:off x="11206579" y="4715623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0121CCA-1BFA-3573-173F-323F62AEE9A8}"/>
              </a:ext>
            </a:extLst>
          </p:cNvPr>
          <p:cNvSpPr/>
          <p:nvPr/>
        </p:nvSpPr>
        <p:spPr>
          <a:xfrm rot="10800000">
            <a:off x="11206578" y="5328184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1C693D1-3252-5225-3AE8-C971354D06E3}"/>
              </a:ext>
            </a:extLst>
          </p:cNvPr>
          <p:cNvSpPr/>
          <p:nvPr/>
        </p:nvSpPr>
        <p:spPr>
          <a:xfrm rot="10800000">
            <a:off x="11206577" y="4108052"/>
            <a:ext cx="985421" cy="6125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09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{3FAC8C76-C3BD-4788-B278-B55C1DAAC790}tf11429527_win32</Template>
  <TotalTime>247</TotalTime>
  <Words>1024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Karla</vt:lpstr>
      <vt:lpstr>Univers Condensed Light</vt:lpstr>
      <vt:lpstr>Wingdings</vt:lpstr>
      <vt:lpstr>Office Theme</vt:lpstr>
      <vt:lpstr>Excel for Data Analytics</vt:lpstr>
      <vt:lpstr>Introduction to Excel</vt:lpstr>
      <vt:lpstr>Basic Excel Functions</vt:lpstr>
      <vt:lpstr>PowerPoint Presentation</vt:lpstr>
      <vt:lpstr>Data Manipulation</vt:lpstr>
      <vt:lpstr>PowerPoint Presentation</vt:lpstr>
      <vt:lpstr>Data Visualization</vt:lpstr>
      <vt:lpstr>Examples</vt:lpstr>
      <vt:lpstr>Pivot Tables </vt:lpstr>
      <vt:lpstr>Example</vt:lpstr>
      <vt:lpstr>Data Analysis Tools in Excel:  </vt:lpstr>
      <vt:lpstr>Example</vt:lpstr>
      <vt:lpstr>Basic Excel Macros</vt:lpstr>
      <vt:lpstr>Example</vt:lpstr>
      <vt:lpstr>Shortcuts and Tips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6</cp:revision>
  <dcterms:created xsi:type="dcterms:W3CDTF">2025-02-03T07:34:24Z</dcterms:created>
  <dcterms:modified xsi:type="dcterms:W3CDTF">2025-02-03T11:41:45Z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