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5" r:id="rId6"/>
    <p:sldId id="297" r:id="rId7"/>
    <p:sldId id="276" r:id="rId8"/>
    <p:sldId id="298" r:id="rId9"/>
    <p:sldId id="301" r:id="rId10"/>
    <p:sldId id="299" r:id="rId11"/>
    <p:sldId id="300" r:id="rId12"/>
    <p:sldId id="304" r:id="rId13"/>
    <p:sldId id="302" r:id="rId14"/>
    <p:sldId id="305" r:id="rId15"/>
    <p:sldId id="303" r:id="rId16"/>
    <p:sldId id="288"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B83903"/>
    <a:srgbClr val="D6E0EB"/>
    <a:srgbClr val="446992"/>
    <a:srgbClr val="AEC2D8"/>
    <a:srgbClr val="98432A"/>
    <a:srgbClr val="44678D"/>
    <a:srgbClr val="263E5A"/>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6" d="100"/>
          <a:sy n="86" d="100"/>
        </p:scale>
        <p:origin x="562" y="5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1800" dirty="0">
                <a:solidFill>
                  <a:srgbClr val="B83903"/>
                </a:solidFill>
                <a:latin typeface="Arial Narrow" panose="020B0606020202030204" pitchFamily="34" charset="0"/>
              </a:rPr>
              <a:t>Digital Dining Trends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8.4627574962220634E-2"/>
          <c:y val="0.28532649610169392"/>
          <c:w val="0.87496838463373894"/>
          <c:h val="0.58232917348951097"/>
        </c:manualLayout>
      </c:layout>
      <c:barChart>
        <c:barDir val="col"/>
        <c:grouping val="clustered"/>
        <c:varyColors val="0"/>
        <c:ser>
          <c:idx val="0"/>
          <c:order val="0"/>
          <c:tx>
            <c:strRef>
              <c:f>Sheet1!$B$1</c:f>
              <c:strCache>
                <c:ptCount val="1"/>
                <c:pt idx="0">
                  <c:v>Percentage</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Sheet1!$A$2:$A$5</c:f>
              <c:strCache>
                <c:ptCount val="3"/>
                <c:pt idx="0">
                  <c:v>Total Consumer</c:v>
                </c:pt>
                <c:pt idx="1">
                  <c:v>Google</c:v>
                </c:pt>
                <c:pt idx="2">
                  <c:v>Social Media</c:v>
                </c:pt>
              </c:strCache>
            </c:strRef>
          </c:cat>
          <c:val>
            <c:numRef>
              <c:f>Sheet1!$B$2:$B$5</c:f>
              <c:numCache>
                <c:formatCode>General</c:formatCode>
                <c:ptCount val="4"/>
                <c:pt idx="0">
                  <c:v>89</c:v>
                </c:pt>
                <c:pt idx="1">
                  <c:v>79</c:v>
                </c:pt>
                <c:pt idx="2" formatCode="0%">
                  <c:v>48</c:v>
                </c:pt>
              </c:numCache>
            </c:numRef>
          </c:val>
          <c:extLst>
            <c:ext xmlns:c16="http://schemas.microsoft.com/office/drawing/2014/chart" uri="{C3380CC4-5D6E-409C-BE32-E72D297353CC}">
              <c16:uniqueId val="{00000000-0B4D-476E-8360-EC4ED9D2E9B4}"/>
            </c:ext>
          </c:extLst>
        </c:ser>
        <c:dLbls>
          <c:showLegendKey val="0"/>
          <c:showVal val="0"/>
          <c:showCatName val="0"/>
          <c:showSerName val="0"/>
          <c:showPercent val="0"/>
          <c:showBubbleSize val="0"/>
        </c:dLbls>
        <c:gapWidth val="164"/>
        <c:overlap val="-22"/>
        <c:axId val="742390016"/>
        <c:axId val="742391456"/>
      </c:barChart>
      <c:catAx>
        <c:axId val="74239001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742391456"/>
        <c:crosses val="autoZero"/>
        <c:auto val="1"/>
        <c:lblAlgn val="ctr"/>
        <c:lblOffset val="100"/>
        <c:noMultiLvlLbl val="0"/>
      </c:catAx>
      <c:valAx>
        <c:axId val="7423914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742390016"/>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40009-FDE9-4601-B70E-2B1AFD129A5D}"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IN"/>
        </a:p>
      </dgm:t>
    </dgm:pt>
    <dgm:pt modelId="{DF388443-E71D-4DB4-8F36-F08972955A25}">
      <dgm:prSet phldrT="[Text]" custT="1"/>
      <dgm:spPr/>
      <dgm:t>
        <a:bodyPr/>
        <a:lstStyle/>
        <a:p>
          <a:r>
            <a:rPr lang="en-IN" sz="1600" dirty="0"/>
            <a:t>YELP</a:t>
          </a:r>
          <a:endParaRPr lang="en-IN" sz="1800" dirty="0"/>
        </a:p>
        <a:p>
          <a:r>
            <a:rPr lang="en-IN" sz="1600" dirty="0"/>
            <a:t>Dataset</a:t>
          </a:r>
          <a:endParaRPr lang="en-IN" sz="1800" dirty="0"/>
        </a:p>
      </dgm:t>
    </dgm:pt>
    <dgm:pt modelId="{7F510E76-3B04-409C-A055-2D74C9B22E0B}" type="parTrans" cxnId="{89CF23C3-674D-46BD-87E6-DC8E59BC2A2C}">
      <dgm:prSet/>
      <dgm:spPr/>
      <dgm:t>
        <a:bodyPr/>
        <a:lstStyle/>
        <a:p>
          <a:endParaRPr lang="en-IN"/>
        </a:p>
      </dgm:t>
    </dgm:pt>
    <dgm:pt modelId="{238E564F-95A8-4BAA-9648-3EA84971D992}" type="sibTrans" cxnId="{89CF23C3-674D-46BD-87E6-DC8E59BC2A2C}">
      <dgm:prSet/>
      <dgm:spPr/>
      <dgm:t>
        <a:bodyPr/>
        <a:lstStyle/>
        <a:p>
          <a:endParaRPr lang="en-IN"/>
        </a:p>
      </dgm:t>
    </dgm:pt>
    <dgm:pt modelId="{9D3AEC2E-C501-4060-8996-1C8F099FB08F}">
      <dgm:prSet phldrT="[Text]" custT="1"/>
      <dgm:spPr/>
      <dgm:t>
        <a:bodyPr/>
        <a:lstStyle/>
        <a:p>
          <a:r>
            <a:rPr lang="en-IN" sz="1800" dirty="0"/>
            <a:t>Azure </a:t>
          </a:r>
          <a:r>
            <a:rPr lang="en-IN" sz="1600" dirty="0"/>
            <a:t>Containers</a:t>
          </a:r>
          <a:endParaRPr lang="en-IN" sz="1800" dirty="0"/>
        </a:p>
      </dgm:t>
    </dgm:pt>
    <dgm:pt modelId="{F42836EC-91AE-433B-9D0C-FBBA2DC4486D}" type="parTrans" cxnId="{02D55F08-3F81-4286-B1F3-05C55FB61237}">
      <dgm:prSet/>
      <dgm:spPr/>
      <dgm:t>
        <a:bodyPr/>
        <a:lstStyle/>
        <a:p>
          <a:endParaRPr lang="en-IN"/>
        </a:p>
      </dgm:t>
    </dgm:pt>
    <dgm:pt modelId="{FF7E08DD-47C5-47E7-ABC6-DA74478F7E1E}" type="sibTrans" cxnId="{02D55F08-3F81-4286-B1F3-05C55FB61237}">
      <dgm:prSet/>
      <dgm:spPr/>
      <dgm:t>
        <a:bodyPr/>
        <a:lstStyle/>
        <a:p>
          <a:endParaRPr lang="en-IN"/>
        </a:p>
      </dgm:t>
    </dgm:pt>
    <dgm:pt modelId="{C8F17CD0-86EB-4C84-8A6A-61B15DB9EFAF}">
      <dgm:prSet phldrT="[Text]" custT="1"/>
      <dgm:spPr/>
      <dgm:t>
        <a:bodyPr/>
        <a:lstStyle/>
        <a:p>
          <a:r>
            <a:rPr lang="en-IN" sz="1600" dirty="0"/>
            <a:t>Pipeline using  Azure </a:t>
          </a:r>
          <a:r>
            <a:rPr lang="en-IN" sz="1400" dirty="0"/>
            <a:t>Data</a:t>
          </a:r>
          <a:r>
            <a:rPr lang="en-IN" sz="1600" dirty="0"/>
            <a:t> Factory</a:t>
          </a:r>
        </a:p>
      </dgm:t>
    </dgm:pt>
    <dgm:pt modelId="{501CE873-3B58-4D3E-968C-0A06F394F5B8}" type="parTrans" cxnId="{B7DFD5D7-C931-4936-AEE3-CF6142822BAD}">
      <dgm:prSet/>
      <dgm:spPr/>
      <dgm:t>
        <a:bodyPr/>
        <a:lstStyle/>
        <a:p>
          <a:endParaRPr lang="en-IN"/>
        </a:p>
      </dgm:t>
    </dgm:pt>
    <dgm:pt modelId="{ED617B52-38F2-450B-A50F-9626EB1F5A30}" type="sibTrans" cxnId="{B7DFD5D7-C931-4936-AEE3-CF6142822BAD}">
      <dgm:prSet/>
      <dgm:spPr/>
      <dgm:t>
        <a:bodyPr/>
        <a:lstStyle/>
        <a:p>
          <a:endParaRPr lang="en-IN"/>
        </a:p>
      </dgm:t>
    </dgm:pt>
    <dgm:pt modelId="{41EFC3C1-5343-4688-98C7-E11B093DDEFE}">
      <dgm:prSet phldrT="[Text]" phldr="1"/>
      <dgm:spPr/>
      <dgm:t>
        <a:bodyPr/>
        <a:lstStyle/>
        <a:p>
          <a:endParaRPr lang="en-IN" dirty="0"/>
        </a:p>
      </dgm:t>
    </dgm:pt>
    <dgm:pt modelId="{BC879D0B-894C-445A-8083-2690E5AB1B9B}" type="parTrans" cxnId="{2CEC4969-4332-4065-B38C-62B305693B41}">
      <dgm:prSet/>
      <dgm:spPr/>
      <dgm:t>
        <a:bodyPr/>
        <a:lstStyle/>
        <a:p>
          <a:endParaRPr lang="en-IN"/>
        </a:p>
      </dgm:t>
    </dgm:pt>
    <dgm:pt modelId="{7197C861-81C5-43DF-9586-4CBDFC9B5F6B}" type="sibTrans" cxnId="{2CEC4969-4332-4065-B38C-62B305693B41}">
      <dgm:prSet/>
      <dgm:spPr/>
      <dgm:t>
        <a:bodyPr/>
        <a:lstStyle/>
        <a:p>
          <a:endParaRPr lang="en-IN"/>
        </a:p>
      </dgm:t>
    </dgm:pt>
    <dgm:pt modelId="{39CFE375-6083-4B3F-A16A-6C71DFC49D81}">
      <dgm:prSet phldrT="[Text]" custT="1"/>
      <dgm:spPr>
        <a:solidFill>
          <a:schemeClr val="bg2">
            <a:lumMod val="90000"/>
          </a:schemeClr>
        </a:solidFill>
      </dgm:spPr>
      <dgm:t>
        <a:bodyPr/>
        <a:lstStyle/>
        <a:p>
          <a:endParaRPr lang="en-IN" sz="1000" dirty="0">
            <a:solidFill>
              <a:schemeClr val="bg1">
                <a:lumMod val="75000"/>
              </a:schemeClr>
            </a:solidFill>
          </a:endParaRPr>
        </a:p>
      </dgm:t>
    </dgm:pt>
    <dgm:pt modelId="{1BA026A4-A286-4C50-9BDD-9D2726369AB6}" type="parTrans" cxnId="{7758345C-0AB6-45EA-868D-441F744B06F8}">
      <dgm:prSet/>
      <dgm:spPr/>
      <dgm:t>
        <a:bodyPr/>
        <a:lstStyle/>
        <a:p>
          <a:endParaRPr lang="en-IN"/>
        </a:p>
      </dgm:t>
    </dgm:pt>
    <dgm:pt modelId="{94FB136E-3B04-4955-8DF4-311A208CE983}" type="sibTrans" cxnId="{7758345C-0AB6-45EA-868D-441F744B06F8}">
      <dgm:prSet/>
      <dgm:spPr/>
      <dgm:t>
        <a:bodyPr/>
        <a:lstStyle/>
        <a:p>
          <a:endParaRPr lang="en-IN"/>
        </a:p>
      </dgm:t>
    </dgm:pt>
    <dgm:pt modelId="{497662EE-289F-43F6-91B9-CB7B53DCC205}" type="pres">
      <dgm:prSet presAssocID="{13A40009-FDE9-4601-B70E-2B1AFD129A5D}" presName="cycle" presStyleCnt="0">
        <dgm:presLayoutVars>
          <dgm:dir/>
          <dgm:resizeHandles val="exact"/>
        </dgm:presLayoutVars>
      </dgm:prSet>
      <dgm:spPr/>
    </dgm:pt>
    <dgm:pt modelId="{0724B635-C4DB-4B53-937C-24BD117D507A}" type="pres">
      <dgm:prSet presAssocID="{DF388443-E71D-4DB4-8F36-F08972955A25}" presName="node" presStyleLbl="node1" presStyleIdx="0" presStyleCnt="5" custRadScaleInc="0">
        <dgm:presLayoutVars>
          <dgm:bulletEnabled val="1"/>
        </dgm:presLayoutVars>
      </dgm:prSet>
      <dgm:spPr/>
    </dgm:pt>
    <dgm:pt modelId="{68203BAF-71E5-4B5E-8F66-CA733F0799EC}" type="pres">
      <dgm:prSet presAssocID="{238E564F-95A8-4BAA-9648-3EA84971D992}" presName="sibTrans" presStyleLbl="sibTrans2D1" presStyleIdx="0" presStyleCnt="5"/>
      <dgm:spPr/>
    </dgm:pt>
    <dgm:pt modelId="{E6314854-3239-4263-ACF4-6DF0576ED5D8}" type="pres">
      <dgm:prSet presAssocID="{238E564F-95A8-4BAA-9648-3EA84971D992}" presName="connectorText" presStyleLbl="sibTrans2D1" presStyleIdx="0" presStyleCnt="5"/>
      <dgm:spPr/>
    </dgm:pt>
    <dgm:pt modelId="{870C99DA-B74F-4D17-A2EB-8814B21891BC}" type="pres">
      <dgm:prSet presAssocID="{9D3AEC2E-C501-4060-8996-1C8F099FB08F}" presName="node" presStyleLbl="node1" presStyleIdx="1" presStyleCnt="5">
        <dgm:presLayoutVars>
          <dgm:bulletEnabled val="1"/>
        </dgm:presLayoutVars>
      </dgm:prSet>
      <dgm:spPr/>
    </dgm:pt>
    <dgm:pt modelId="{62A99A55-8BC1-46D0-BB48-7CD666540C15}" type="pres">
      <dgm:prSet presAssocID="{FF7E08DD-47C5-47E7-ABC6-DA74478F7E1E}" presName="sibTrans" presStyleLbl="sibTrans2D1" presStyleIdx="1" presStyleCnt="5"/>
      <dgm:spPr/>
    </dgm:pt>
    <dgm:pt modelId="{94C8029B-1B38-4EEB-A79A-1B53CA2AA77A}" type="pres">
      <dgm:prSet presAssocID="{FF7E08DD-47C5-47E7-ABC6-DA74478F7E1E}" presName="connectorText" presStyleLbl="sibTrans2D1" presStyleIdx="1" presStyleCnt="5"/>
      <dgm:spPr/>
    </dgm:pt>
    <dgm:pt modelId="{DEDBB968-0F9F-4DC6-8CB9-CED7AD94380B}" type="pres">
      <dgm:prSet presAssocID="{C8F17CD0-86EB-4C84-8A6A-61B15DB9EFAF}" presName="node" presStyleLbl="node1" presStyleIdx="2" presStyleCnt="5" custScaleX="102715" custScaleY="100993">
        <dgm:presLayoutVars>
          <dgm:bulletEnabled val="1"/>
        </dgm:presLayoutVars>
      </dgm:prSet>
      <dgm:spPr/>
    </dgm:pt>
    <dgm:pt modelId="{24BF89D8-657A-484A-8102-8CE5CE576541}" type="pres">
      <dgm:prSet presAssocID="{ED617B52-38F2-450B-A50F-9626EB1F5A30}" presName="sibTrans" presStyleLbl="sibTrans2D1" presStyleIdx="2" presStyleCnt="5"/>
      <dgm:spPr/>
    </dgm:pt>
    <dgm:pt modelId="{AFD0FA1E-779B-4F64-A167-97818F98987B}" type="pres">
      <dgm:prSet presAssocID="{ED617B52-38F2-450B-A50F-9626EB1F5A30}" presName="connectorText" presStyleLbl="sibTrans2D1" presStyleIdx="2" presStyleCnt="5"/>
      <dgm:spPr/>
    </dgm:pt>
    <dgm:pt modelId="{AD3066D1-672E-489F-B116-F7F5A208A254}" type="pres">
      <dgm:prSet presAssocID="{41EFC3C1-5343-4688-98C7-E11B093DDEFE}" presName="node" presStyleLbl="node1" presStyleIdx="3" presStyleCnt="5" custScaleX="111484" custScaleY="109320">
        <dgm:presLayoutVars>
          <dgm:bulletEnabled val="1"/>
        </dgm:presLayoutVars>
      </dgm:prSet>
      <dgm:spPr/>
    </dgm:pt>
    <dgm:pt modelId="{AD24C051-D76B-4E01-9A73-48C2A003D3E1}" type="pres">
      <dgm:prSet presAssocID="{7197C861-81C5-43DF-9586-4CBDFC9B5F6B}" presName="sibTrans" presStyleLbl="sibTrans2D1" presStyleIdx="3" presStyleCnt="5"/>
      <dgm:spPr/>
    </dgm:pt>
    <dgm:pt modelId="{F1E86310-55D5-4120-896C-34C774C474E1}" type="pres">
      <dgm:prSet presAssocID="{7197C861-81C5-43DF-9586-4CBDFC9B5F6B}" presName="connectorText" presStyleLbl="sibTrans2D1" presStyleIdx="3" presStyleCnt="5"/>
      <dgm:spPr/>
    </dgm:pt>
    <dgm:pt modelId="{C2F04A5E-76B1-4615-992D-D961B22621D8}" type="pres">
      <dgm:prSet presAssocID="{39CFE375-6083-4B3F-A16A-6C71DFC49D81}" presName="node" presStyleLbl="node1" presStyleIdx="4" presStyleCnt="5" custScaleX="102702">
        <dgm:presLayoutVars>
          <dgm:bulletEnabled val="1"/>
        </dgm:presLayoutVars>
      </dgm:prSet>
      <dgm:spPr/>
    </dgm:pt>
    <dgm:pt modelId="{BF0EFC97-B3A3-43BF-B7DE-63FC6853923C}" type="pres">
      <dgm:prSet presAssocID="{94FB136E-3B04-4955-8DF4-311A208CE983}" presName="sibTrans" presStyleLbl="sibTrans2D1" presStyleIdx="4" presStyleCnt="5"/>
      <dgm:spPr/>
    </dgm:pt>
    <dgm:pt modelId="{BFC38AC6-8373-4AC0-8AA0-2CA01C5B2A03}" type="pres">
      <dgm:prSet presAssocID="{94FB136E-3B04-4955-8DF4-311A208CE983}" presName="connectorText" presStyleLbl="sibTrans2D1" presStyleIdx="4" presStyleCnt="5"/>
      <dgm:spPr/>
    </dgm:pt>
  </dgm:ptLst>
  <dgm:cxnLst>
    <dgm:cxn modelId="{02D55F08-3F81-4286-B1F3-05C55FB61237}" srcId="{13A40009-FDE9-4601-B70E-2B1AFD129A5D}" destId="{9D3AEC2E-C501-4060-8996-1C8F099FB08F}" srcOrd="1" destOrd="0" parTransId="{F42836EC-91AE-433B-9D0C-FBBA2DC4486D}" sibTransId="{FF7E08DD-47C5-47E7-ABC6-DA74478F7E1E}"/>
    <dgm:cxn modelId="{FBB6E95B-A9C7-4CC8-ACC4-4FF499686C75}" type="presOf" srcId="{7197C861-81C5-43DF-9586-4CBDFC9B5F6B}" destId="{F1E86310-55D5-4120-896C-34C774C474E1}" srcOrd="1" destOrd="0" presId="urn:microsoft.com/office/officeart/2005/8/layout/cycle2"/>
    <dgm:cxn modelId="{7758345C-0AB6-45EA-868D-441F744B06F8}" srcId="{13A40009-FDE9-4601-B70E-2B1AFD129A5D}" destId="{39CFE375-6083-4B3F-A16A-6C71DFC49D81}" srcOrd="4" destOrd="0" parTransId="{1BA026A4-A286-4C50-9BDD-9D2726369AB6}" sibTransId="{94FB136E-3B04-4955-8DF4-311A208CE983}"/>
    <dgm:cxn modelId="{1FF3AD5F-8E46-48C8-A482-CE142F95072B}" type="presOf" srcId="{13A40009-FDE9-4601-B70E-2B1AFD129A5D}" destId="{497662EE-289F-43F6-91B9-CB7B53DCC205}" srcOrd="0" destOrd="0" presId="urn:microsoft.com/office/officeart/2005/8/layout/cycle2"/>
    <dgm:cxn modelId="{A7DA2E44-7E8B-454B-96C0-A0B6374D665A}" type="presOf" srcId="{94FB136E-3B04-4955-8DF4-311A208CE983}" destId="{BF0EFC97-B3A3-43BF-B7DE-63FC6853923C}" srcOrd="0" destOrd="0" presId="urn:microsoft.com/office/officeart/2005/8/layout/cycle2"/>
    <dgm:cxn modelId="{2CEC4969-4332-4065-B38C-62B305693B41}" srcId="{13A40009-FDE9-4601-B70E-2B1AFD129A5D}" destId="{41EFC3C1-5343-4688-98C7-E11B093DDEFE}" srcOrd="3" destOrd="0" parTransId="{BC879D0B-894C-445A-8083-2690E5AB1B9B}" sibTransId="{7197C861-81C5-43DF-9586-4CBDFC9B5F6B}"/>
    <dgm:cxn modelId="{9A4A9A6C-B1D4-42E6-8B94-4784261C29A1}" type="presOf" srcId="{ED617B52-38F2-450B-A50F-9626EB1F5A30}" destId="{24BF89D8-657A-484A-8102-8CE5CE576541}" srcOrd="0" destOrd="0" presId="urn:microsoft.com/office/officeart/2005/8/layout/cycle2"/>
    <dgm:cxn modelId="{1FC93251-D5CF-4809-96DD-8BD8D4EE3981}" type="presOf" srcId="{FF7E08DD-47C5-47E7-ABC6-DA74478F7E1E}" destId="{62A99A55-8BC1-46D0-BB48-7CD666540C15}" srcOrd="0" destOrd="0" presId="urn:microsoft.com/office/officeart/2005/8/layout/cycle2"/>
    <dgm:cxn modelId="{0C49F973-2957-4CA9-9B5A-4F43A36BE375}" type="presOf" srcId="{DF388443-E71D-4DB4-8F36-F08972955A25}" destId="{0724B635-C4DB-4B53-937C-24BD117D507A}" srcOrd="0" destOrd="0" presId="urn:microsoft.com/office/officeart/2005/8/layout/cycle2"/>
    <dgm:cxn modelId="{F821C555-8ABC-42C7-BABE-29113F3CC325}" type="presOf" srcId="{FF7E08DD-47C5-47E7-ABC6-DA74478F7E1E}" destId="{94C8029B-1B38-4EEB-A79A-1B53CA2AA77A}" srcOrd="1" destOrd="0" presId="urn:microsoft.com/office/officeart/2005/8/layout/cycle2"/>
    <dgm:cxn modelId="{5A38697E-0DB5-41C9-9053-9A0839019AAD}" type="presOf" srcId="{94FB136E-3B04-4955-8DF4-311A208CE983}" destId="{BFC38AC6-8373-4AC0-8AA0-2CA01C5B2A03}" srcOrd="1" destOrd="0" presId="urn:microsoft.com/office/officeart/2005/8/layout/cycle2"/>
    <dgm:cxn modelId="{427FBD85-870F-44EB-98BF-A2C72C50404B}" type="presOf" srcId="{41EFC3C1-5343-4688-98C7-E11B093DDEFE}" destId="{AD3066D1-672E-489F-B116-F7F5A208A254}" srcOrd="0" destOrd="0" presId="urn:microsoft.com/office/officeart/2005/8/layout/cycle2"/>
    <dgm:cxn modelId="{B2A6B391-36DF-4E76-BBD8-8C716586E818}" type="presOf" srcId="{ED617B52-38F2-450B-A50F-9626EB1F5A30}" destId="{AFD0FA1E-779B-4F64-A167-97818F98987B}" srcOrd="1" destOrd="0" presId="urn:microsoft.com/office/officeart/2005/8/layout/cycle2"/>
    <dgm:cxn modelId="{F88543A1-D2CA-420D-BF35-738629115947}" type="presOf" srcId="{C8F17CD0-86EB-4C84-8A6A-61B15DB9EFAF}" destId="{DEDBB968-0F9F-4DC6-8CB9-CED7AD94380B}" srcOrd="0" destOrd="0" presId="urn:microsoft.com/office/officeart/2005/8/layout/cycle2"/>
    <dgm:cxn modelId="{B7B290A3-56EF-4F9F-9430-01B88DE9EBE8}" type="presOf" srcId="{238E564F-95A8-4BAA-9648-3EA84971D992}" destId="{E6314854-3239-4263-ACF4-6DF0576ED5D8}" srcOrd="1" destOrd="0" presId="urn:microsoft.com/office/officeart/2005/8/layout/cycle2"/>
    <dgm:cxn modelId="{11C45CBE-D39B-42DC-8A79-8760F4175E36}" type="presOf" srcId="{39CFE375-6083-4B3F-A16A-6C71DFC49D81}" destId="{C2F04A5E-76B1-4615-992D-D961B22621D8}" srcOrd="0" destOrd="0" presId="urn:microsoft.com/office/officeart/2005/8/layout/cycle2"/>
    <dgm:cxn modelId="{89CF23C3-674D-46BD-87E6-DC8E59BC2A2C}" srcId="{13A40009-FDE9-4601-B70E-2B1AFD129A5D}" destId="{DF388443-E71D-4DB4-8F36-F08972955A25}" srcOrd="0" destOrd="0" parTransId="{7F510E76-3B04-409C-A055-2D74C9B22E0B}" sibTransId="{238E564F-95A8-4BAA-9648-3EA84971D992}"/>
    <dgm:cxn modelId="{A114E5D1-548A-4666-A183-6461840FD203}" type="presOf" srcId="{238E564F-95A8-4BAA-9648-3EA84971D992}" destId="{68203BAF-71E5-4B5E-8F66-CA733F0799EC}" srcOrd="0" destOrd="0" presId="urn:microsoft.com/office/officeart/2005/8/layout/cycle2"/>
    <dgm:cxn modelId="{B7DFD5D7-C931-4936-AEE3-CF6142822BAD}" srcId="{13A40009-FDE9-4601-B70E-2B1AFD129A5D}" destId="{C8F17CD0-86EB-4C84-8A6A-61B15DB9EFAF}" srcOrd="2" destOrd="0" parTransId="{501CE873-3B58-4D3E-968C-0A06F394F5B8}" sibTransId="{ED617B52-38F2-450B-A50F-9626EB1F5A30}"/>
    <dgm:cxn modelId="{0C590EE7-53EC-44C9-82D5-8C09D46BBFD8}" type="presOf" srcId="{7197C861-81C5-43DF-9586-4CBDFC9B5F6B}" destId="{AD24C051-D76B-4E01-9A73-48C2A003D3E1}" srcOrd="0" destOrd="0" presId="urn:microsoft.com/office/officeart/2005/8/layout/cycle2"/>
    <dgm:cxn modelId="{0D2A0AEC-2048-4BDF-ACDA-3EBDF1E83886}" type="presOf" srcId="{9D3AEC2E-C501-4060-8996-1C8F099FB08F}" destId="{870C99DA-B74F-4D17-A2EB-8814B21891BC}" srcOrd="0" destOrd="0" presId="urn:microsoft.com/office/officeart/2005/8/layout/cycle2"/>
    <dgm:cxn modelId="{E2A78508-DC70-4E4B-815F-9F8F61ACB6BD}" type="presParOf" srcId="{497662EE-289F-43F6-91B9-CB7B53DCC205}" destId="{0724B635-C4DB-4B53-937C-24BD117D507A}" srcOrd="0" destOrd="0" presId="urn:microsoft.com/office/officeart/2005/8/layout/cycle2"/>
    <dgm:cxn modelId="{3E6E935A-0A94-489E-853A-747006B03E1C}" type="presParOf" srcId="{497662EE-289F-43F6-91B9-CB7B53DCC205}" destId="{68203BAF-71E5-4B5E-8F66-CA733F0799EC}" srcOrd="1" destOrd="0" presId="urn:microsoft.com/office/officeart/2005/8/layout/cycle2"/>
    <dgm:cxn modelId="{E267CDDC-6614-42C7-A957-7D65FE5C4D57}" type="presParOf" srcId="{68203BAF-71E5-4B5E-8F66-CA733F0799EC}" destId="{E6314854-3239-4263-ACF4-6DF0576ED5D8}" srcOrd="0" destOrd="0" presId="urn:microsoft.com/office/officeart/2005/8/layout/cycle2"/>
    <dgm:cxn modelId="{803F091F-A690-40F4-8CEC-8ABD51C17297}" type="presParOf" srcId="{497662EE-289F-43F6-91B9-CB7B53DCC205}" destId="{870C99DA-B74F-4D17-A2EB-8814B21891BC}" srcOrd="2" destOrd="0" presId="urn:microsoft.com/office/officeart/2005/8/layout/cycle2"/>
    <dgm:cxn modelId="{7579DDBC-24E3-466A-9C79-3C55A6A624B7}" type="presParOf" srcId="{497662EE-289F-43F6-91B9-CB7B53DCC205}" destId="{62A99A55-8BC1-46D0-BB48-7CD666540C15}" srcOrd="3" destOrd="0" presId="urn:microsoft.com/office/officeart/2005/8/layout/cycle2"/>
    <dgm:cxn modelId="{C3FF1087-325D-464C-877D-9EFEA6664629}" type="presParOf" srcId="{62A99A55-8BC1-46D0-BB48-7CD666540C15}" destId="{94C8029B-1B38-4EEB-A79A-1B53CA2AA77A}" srcOrd="0" destOrd="0" presId="urn:microsoft.com/office/officeart/2005/8/layout/cycle2"/>
    <dgm:cxn modelId="{96F7578B-381D-40DF-A5C9-F936ED0260CF}" type="presParOf" srcId="{497662EE-289F-43F6-91B9-CB7B53DCC205}" destId="{DEDBB968-0F9F-4DC6-8CB9-CED7AD94380B}" srcOrd="4" destOrd="0" presId="urn:microsoft.com/office/officeart/2005/8/layout/cycle2"/>
    <dgm:cxn modelId="{150EBC25-86D3-447A-8F10-3861F9190197}" type="presParOf" srcId="{497662EE-289F-43F6-91B9-CB7B53DCC205}" destId="{24BF89D8-657A-484A-8102-8CE5CE576541}" srcOrd="5" destOrd="0" presId="urn:microsoft.com/office/officeart/2005/8/layout/cycle2"/>
    <dgm:cxn modelId="{47890487-DFE2-4B01-A0AE-E8640D5DB0CD}" type="presParOf" srcId="{24BF89D8-657A-484A-8102-8CE5CE576541}" destId="{AFD0FA1E-779B-4F64-A167-97818F98987B}" srcOrd="0" destOrd="0" presId="urn:microsoft.com/office/officeart/2005/8/layout/cycle2"/>
    <dgm:cxn modelId="{132D2D26-2F7A-4A91-B8E1-136502DDD49A}" type="presParOf" srcId="{497662EE-289F-43F6-91B9-CB7B53DCC205}" destId="{AD3066D1-672E-489F-B116-F7F5A208A254}" srcOrd="6" destOrd="0" presId="urn:microsoft.com/office/officeart/2005/8/layout/cycle2"/>
    <dgm:cxn modelId="{A156A169-6E35-4D34-9848-F23AEB51B722}" type="presParOf" srcId="{497662EE-289F-43F6-91B9-CB7B53DCC205}" destId="{AD24C051-D76B-4E01-9A73-48C2A003D3E1}" srcOrd="7" destOrd="0" presId="urn:microsoft.com/office/officeart/2005/8/layout/cycle2"/>
    <dgm:cxn modelId="{00A6EFA9-FCBB-4EA6-88FD-DC8FA560FE17}" type="presParOf" srcId="{AD24C051-D76B-4E01-9A73-48C2A003D3E1}" destId="{F1E86310-55D5-4120-896C-34C774C474E1}" srcOrd="0" destOrd="0" presId="urn:microsoft.com/office/officeart/2005/8/layout/cycle2"/>
    <dgm:cxn modelId="{94DE3E81-4B07-448C-9B07-FFF3C88870C5}" type="presParOf" srcId="{497662EE-289F-43F6-91B9-CB7B53DCC205}" destId="{C2F04A5E-76B1-4615-992D-D961B22621D8}" srcOrd="8" destOrd="0" presId="urn:microsoft.com/office/officeart/2005/8/layout/cycle2"/>
    <dgm:cxn modelId="{79C36F6F-C6AC-4404-A577-11A7AE920E9A}" type="presParOf" srcId="{497662EE-289F-43F6-91B9-CB7B53DCC205}" destId="{BF0EFC97-B3A3-43BF-B7DE-63FC6853923C}" srcOrd="9" destOrd="0" presId="urn:microsoft.com/office/officeart/2005/8/layout/cycle2"/>
    <dgm:cxn modelId="{B55FA873-91FC-436D-B762-AB3A71CC280C}" type="presParOf" srcId="{BF0EFC97-B3A3-43BF-B7DE-63FC6853923C}" destId="{BFC38AC6-8373-4AC0-8AA0-2CA01C5B2A0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4B635-C4DB-4B53-937C-24BD117D507A}">
      <dsp:nvSpPr>
        <dsp:cNvPr id="0" name=""/>
        <dsp:cNvSpPr/>
      </dsp:nvSpPr>
      <dsp:spPr>
        <a:xfrm>
          <a:off x="3097680" y="-32366"/>
          <a:ext cx="1464158" cy="146415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YELP</a:t>
          </a:r>
          <a:endParaRPr lang="en-IN" sz="1800" kern="1200" dirty="0"/>
        </a:p>
        <a:p>
          <a:pPr marL="0" lvl="0" indent="0" algn="ctr" defTabSz="711200">
            <a:lnSpc>
              <a:spcPct val="90000"/>
            </a:lnSpc>
            <a:spcBef>
              <a:spcPct val="0"/>
            </a:spcBef>
            <a:spcAft>
              <a:spcPct val="35000"/>
            </a:spcAft>
            <a:buNone/>
          </a:pPr>
          <a:r>
            <a:rPr lang="en-IN" sz="1600" kern="1200" dirty="0"/>
            <a:t>Dataset</a:t>
          </a:r>
          <a:endParaRPr lang="en-IN" sz="1800" kern="1200" dirty="0"/>
        </a:p>
      </dsp:txBody>
      <dsp:txXfrm>
        <a:off x="3312101" y="182055"/>
        <a:ext cx="1035316" cy="1035316"/>
      </dsp:txXfrm>
    </dsp:sp>
    <dsp:sp modelId="{68203BAF-71E5-4B5E-8F66-CA733F0799EC}">
      <dsp:nvSpPr>
        <dsp:cNvPr id="0" name=""/>
        <dsp:cNvSpPr/>
      </dsp:nvSpPr>
      <dsp:spPr>
        <a:xfrm rot="2160000">
          <a:off x="4515320" y="1091749"/>
          <a:ext cx="388205" cy="49415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4526441" y="1156353"/>
        <a:ext cx="271744" cy="296491"/>
      </dsp:txXfrm>
    </dsp:sp>
    <dsp:sp modelId="{870C99DA-B74F-4D17-A2EB-8814B21891BC}">
      <dsp:nvSpPr>
        <dsp:cNvPr id="0" name=""/>
        <dsp:cNvSpPr/>
      </dsp:nvSpPr>
      <dsp:spPr>
        <a:xfrm>
          <a:off x="4874784" y="1258775"/>
          <a:ext cx="1464158" cy="146415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Azure </a:t>
          </a:r>
          <a:r>
            <a:rPr lang="en-IN" sz="1600" kern="1200" dirty="0"/>
            <a:t>Containers</a:t>
          </a:r>
          <a:endParaRPr lang="en-IN" sz="1800" kern="1200" dirty="0"/>
        </a:p>
      </dsp:txBody>
      <dsp:txXfrm>
        <a:off x="5089205" y="1473196"/>
        <a:ext cx="1035316" cy="1035316"/>
      </dsp:txXfrm>
    </dsp:sp>
    <dsp:sp modelId="{62A99A55-8BC1-46D0-BB48-7CD666540C15}">
      <dsp:nvSpPr>
        <dsp:cNvPr id="0" name=""/>
        <dsp:cNvSpPr/>
      </dsp:nvSpPr>
      <dsp:spPr>
        <a:xfrm rot="6480000">
          <a:off x="5080263" y="2773988"/>
          <a:ext cx="383728" cy="49415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5155609" y="2818077"/>
        <a:ext cx="268610" cy="296491"/>
      </dsp:txXfrm>
    </dsp:sp>
    <dsp:sp modelId="{DEDBB968-0F9F-4DC6-8CB9-CED7AD94380B}">
      <dsp:nvSpPr>
        <dsp:cNvPr id="0" name=""/>
        <dsp:cNvSpPr/>
      </dsp:nvSpPr>
      <dsp:spPr>
        <a:xfrm>
          <a:off x="4176115" y="3340616"/>
          <a:ext cx="1503910" cy="147869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t>Pipeline using  Azure </a:t>
          </a:r>
          <a:r>
            <a:rPr lang="en-IN" sz="1400" kern="1200" dirty="0"/>
            <a:t>Data</a:t>
          </a:r>
          <a:r>
            <a:rPr lang="en-IN" sz="1600" kern="1200" dirty="0"/>
            <a:t> Factory</a:t>
          </a:r>
        </a:p>
      </dsp:txBody>
      <dsp:txXfrm>
        <a:off x="4396358" y="3557166"/>
        <a:ext cx="1063424" cy="1045598"/>
      </dsp:txXfrm>
    </dsp:sp>
    <dsp:sp modelId="{24BF89D8-657A-484A-8102-8CE5CE576541}">
      <dsp:nvSpPr>
        <dsp:cNvPr id="0" name=""/>
        <dsp:cNvSpPr/>
      </dsp:nvSpPr>
      <dsp:spPr>
        <a:xfrm rot="10800000">
          <a:off x="3704729" y="3832889"/>
          <a:ext cx="333112" cy="49415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3804663" y="3931720"/>
        <a:ext cx="233178" cy="296491"/>
      </dsp:txXfrm>
    </dsp:sp>
    <dsp:sp modelId="{AD3066D1-672E-489F-B116-F7F5A208A254}">
      <dsp:nvSpPr>
        <dsp:cNvPr id="0" name=""/>
        <dsp:cNvSpPr/>
      </dsp:nvSpPr>
      <dsp:spPr>
        <a:xfrm>
          <a:off x="1915297" y="3279656"/>
          <a:ext cx="1632302" cy="160061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dirty="0"/>
        </a:p>
      </dsp:txBody>
      <dsp:txXfrm>
        <a:off x="2154342" y="3514061"/>
        <a:ext cx="1154212" cy="1131808"/>
      </dsp:txXfrm>
    </dsp:sp>
    <dsp:sp modelId="{AD24C051-D76B-4E01-9A73-48C2A003D3E1}">
      <dsp:nvSpPr>
        <dsp:cNvPr id="0" name=""/>
        <dsp:cNvSpPr/>
      </dsp:nvSpPr>
      <dsp:spPr>
        <a:xfrm rot="15120000">
          <a:off x="2209479" y="2765483"/>
          <a:ext cx="350297" cy="49415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rot="10800000">
        <a:off x="2278261" y="2914287"/>
        <a:ext cx="245208" cy="296491"/>
      </dsp:txXfrm>
    </dsp:sp>
    <dsp:sp modelId="{C2F04A5E-76B1-4615-992D-D961B22621D8}">
      <dsp:nvSpPr>
        <dsp:cNvPr id="0" name=""/>
        <dsp:cNvSpPr/>
      </dsp:nvSpPr>
      <dsp:spPr>
        <a:xfrm>
          <a:off x="1300795" y="1258775"/>
          <a:ext cx="1503720" cy="1464158"/>
        </a:xfrm>
        <a:prstGeom prst="ellipse">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en-IN" sz="1000" kern="1200" dirty="0">
            <a:solidFill>
              <a:schemeClr val="bg1">
                <a:lumMod val="75000"/>
              </a:schemeClr>
            </a:solidFill>
          </a:endParaRPr>
        </a:p>
      </dsp:txBody>
      <dsp:txXfrm>
        <a:off x="1521010" y="1473196"/>
        <a:ext cx="1063290" cy="1035316"/>
      </dsp:txXfrm>
    </dsp:sp>
    <dsp:sp modelId="{BF0EFC97-B3A3-43BF-B7DE-63FC6853923C}">
      <dsp:nvSpPr>
        <dsp:cNvPr id="0" name=""/>
        <dsp:cNvSpPr/>
      </dsp:nvSpPr>
      <dsp:spPr>
        <a:xfrm rot="19440000">
          <a:off x="2746918" y="1100800"/>
          <a:ext cx="381438" cy="494153"/>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IN" sz="2200" kern="1200"/>
        </a:p>
      </dsp:txBody>
      <dsp:txXfrm>
        <a:off x="2757845" y="1233261"/>
        <a:ext cx="267007" cy="29649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8/13/2024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8/13/2024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bin"/><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5DC5010B-951C-6D36-55EE-36090D7D0162}"/>
              </a:ext>
            </a:extLst>
          </p:cNvPr>
          <p:cNvSpPr>
            <a:spLocks noGrp="1"/>
          </p:cNvSpPr>
          <p:nvPr>
            <p:ph type="body" sz="quarter" idx="28"/>
          </p:nvPr>
        </p:nvSpPr>
        <p:spPr>
          <a:xfrm>
            <a:off x="1571599" y="3866407"/>
            <a:ext cx="4437315" cy="1544982"/>
          </a:xfrm>
        </p:spPr>
        <p:txBody>
          <a:bodyPr/>
          <a:lstStyle/>
          <a:p>
            <a:pPr algn="just"/>
            <a:r>
              <a:rPr lang="en-IN" sz="1400" dirty="0"/>
              <a:t> </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096000" y="4704129"/>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10064034" y="413657"/>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15" name="Title 14">
            <a:extLst>
              <a:ext uri="{FF2B5EF4-FFF2-40B4-BE49-F238E27FC236}">
                <a16:creationId xmlns:a16="http://schemas.microsoft.com/office/drawing/2014/main" id="{ABEB7D87-B39A-21B5-604F-16FACDCFCD4B}"/>
              </a:ext>
            </a:extLst>
          </p:cNvPr>
          <p:cNvSpPr>
            <a:spLocks noGrp="1"/>
          </p:cNvSpPr>
          <p:nvPr>
            <p:ph type="title"/>
          </p:nvPr>
        </p:nvSpPr>
        <p:spPr>
          <a:xfrm>
            <a:off x="95794" y="934153"/>
            <a:ext cx="6200503" cy="2057441"/>
          </a:xfrm>
          <a:ln>
            <a:solidFill>
              <a:schemeClr val="bg1"/>
            </a:solidFill>
          </a:ln>
        </p:spPr>
        <p:txBody>
          <a:bodyPr/>
          <a:lstStyle/>
          <a:p>
            <a:r>
              <a:rPr lang="en-IN" dirty="0"/>
              <a:t>Restaurant Recommendation system </a:t>
            </a:r>
          </a:p>
        </p:txBody>
      </p:sp>
      <p:pic>
        <p:nvPicPr>
          <p:cNvPr id="18" name="Google Shape;123;p22">
            <a:extLst>
              <a:ext uri="{FF2B5EF4-FFF2-40B4-BE49-F238E27FC236}">
                <a16:creationId xmlns:a16="http://schemas.microsoft.com/office/drawing/2014/main" id="{186BE772-7980-9624-6720-17AD85AA0853}"/>
              </a:ext>
            </a:extLst>
          </p:cNvPr>
          <p:cNvPicPr preferRelativeResize="0"/>
          <p:nvPr/>
        </p:nvPicPr>
        <p:blipFill rotWithShape="1">
          <a:blip r:embed="rId5">
            <a:alphaModFix/>
          </a:blip>
          <a:srcRect/>
          <a:stretch/>
        </p:blipFill>
        <p:spPr>
          <a:xfrm>
            <a:off x="212084" y="6036692"/>
            <a:ext cx="1938933" cy="668909"/>
          </a:xfrm>
          <a:prstGeom prst="rect">
            <a:avLst/>
          </a:prstGeom>
          <a:noFill/>
          <a:ln>
            <a:noFill/>
          </a:ln>
        </p:spPr>
      </p:pic>
      <p:sp>
        <p:nvSpPr>
          <p:cNvPr id="24" name="Rectangle: Rounded Corners 23">
            <a:extLst>
              <a:ext uri="{FF2B5EF4-FFF2-40B4-BE49-F238E27FC236}">
                <a16:creationId xmlns:a16="http://schemas.microsoft.com/office/drawing/2014/main" id="{14CFE613-EA2E-3A05-7CFE-3AAF4FAAF067}"/>
              </a:ext>
            </a:extLst>
          </p:cNvPr>
          <p:cNvSpPr/>
          <p:nvPr/>
        </p:nvSpPr>
        <p:spPr>
          <a:xfrm>
            <a:off x="95792" y="4087421"/>
            <a:ext cx="2168426" cy="10593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Guided By: </a:t>
            </a:r>
          </a:p>
          <a:p>
            <a:pPr algn="ctr"/>
            <a:endParaRPr lang="en-US" sz="1600" b="1" dirty="0"/>
          </a:p>
          <a:p>
            <a:pPr algn="ctr"/>
            <a:r>
              <a:rPr lang="en-US" sz="1600" b="1" dirty="0"/>
              <a:t>Ms. Trupti Joshi</a:t>
            </a:r>
          </a:p>
          <a:p>
            <a:pPr algn="ctr"/>
            <a:r>
              <a:rPr lang="en-US" sz="1600" b="1" dirty="0"/>
              <a:t>Mr. Prasad Deshmukh</a:t>
            </a:r>
          </a:p>
        </p:txBody>
      </p:sp>
      <p:cxnSp>
        <p:nvCxnSpPr>
          <p:cNvPr id="26" name="Straight Connector 25">
            <a:extLst>
              <a:ext uri="{FF2B5EF4-FFF2-40B4-BE49-F238E27FC236}">
                <a16:creationId xmlns:a16="http://schemas.microsoft.com/office/drawing/2014/main" id="{330DCB9B-615A-2AE0-A8DC-D2248B7F7F3F}"/>
              </a:ext>
            </a:extLst>
          </p:cNvPr>
          <p:cNvCxnSpPr/>
          <p:nvPr/>
        </p:nvCxnSpPr>
        <p:spPr>
          <a:xfrm>
            <a:off x="2351314" y="3745523"/>
            <a:ext cx="0" cy="1483823"/>
          </a:xfrm>
          <a:prstGeom prst="line">
            <a:avLst/>
          </a:prstGeom>
          <a:ln w="28575">
            <a:solidFill>
              <a:schemeClr val="accent2">
                <a:lumMod val="60000"/>
                <a:lumOff val="40000"/>
              </a:schemeClr>
            </a:solidFill>
          </a:ln>
        </p:spPr>
        <p:style>
          <a:lnRef idx="2">
            <a:schemeClr val="dk1"/>
          </a:lnRef>
          <a:fillRef idx="0">
            <a:schemeClr val="dk1"/>
          </a:fillRef>
          <a:effectRef idx="1">
            <a:schemeClr val="dk1"/>
          </a:effectRef>
          <a:fontRef idx="minor">
            <a:schemeClr val="tx1"/>
          </a:fontRef>
        </p:style>
      </p:cxnSp>
      <p:sp>
        <p:nvSpPr>
          <p:cNvPr id="27" name="Rectangle: Rounded Corners 26">
            <a:extLst>
              <a:ext uri="{FF2B5EF4-FFF2-40B4-BE49-F238E27FC236}">
                <a16:creationId xmlns:a16="http://schemas.microsoft.com/office/drawing/2014/main" id="{435BF6E2-60E1-4F89-5E8D-629821D29654}"/>
              </a:ext>
            </a:extLst>
          </p:cNvPr>
          <p:cNvSpPr/>
          <p:nvPr/>
        </p:nvSpPr>
        <p:spPr>
          <a:xfrm>
            <a:off x="2586447" y="3866407"/>
            <a:ext cx="3422461" cy="16983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8" name="Google Shape;124;p22">
            <a:extLst>
              <a:ext uri="{FF2B5EF4-FFF2-40B4-BE49-F238E27FC236}">
                <a16:creationId xmlns:a16="http://schemas.microsoft.com/office/drawing/2014/main" id="{51D1AD5A-8260-BC6D-C99B-3499E1291284}"/>
              </a:ext>
            </a:extLst>
          </p:cNvPr>
          <p:cNvSpPr txBox="1"/>
          <p:nvPr/>
        </p:nvSpPr>
        <p:spPr>
          <a:xfrm>
            <a:off x="2667925" y="3925371"/>
            <a:ext cx="3259503" cy="179867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b="1" dirty="0">
                <a:latin typeface="Catamaran"/>
                <a:ea typeface="Catamaran"/>
                <a:cs typeface="Catamaran"/>
                <a:sym typeface="Catamaran"/>
              </a:rPr>
              <a:t>Aditya P</a:t>
            </a:r>
            <a:r>
              <a:rPr lang="en-IN" sz="1600" b="1" dirty="0">
                <a:latin typeface="Catamaran"/>
                <a:ea typeface="Catamaran"/>
                <a:cs typeface="Catamaran"/>
                <a:sym typeface="Catamaran"/>
              </a:rPr>
              <a:t>a</a:t>
            </a:r>
            <a:r>
              <a:rPr lang="en" sz="1600" b="1" dirty="0">
                <a:latin typeface="Catamaran"/>
                <a:ea typeface="Catamaran"/>
                <a:cs typeface="Catamaran"/>
                <a:sym typeface="Catamaran"/>
              </a:rPr>
              <a:t>til             - 240343025002</a:t>
            </a:r>
          </a:p>
          <a:p>
            <a:pPr marL="0" lvl="0" indent="0" rtl="0">
              <a:spcBef>
                <a:spcPts val="0"/>
              </a:spcBef>
              <a:spcAft>
                <a:spcPts val="0"/>
              </a:spcAft>
              <a:buNone/>
            </a:pPr>
            <a:r>
              <a:rPr lang="en" sz="1600" b="1" dirty="0">
                <a:latin typeface="Catamaran"/>
                <a:ea typeface="Catamaran"/>
                <a:cs typeface="Catamaran"/>
                <a:sym typeface="Catamaran"/>
              </a:rPr>
              <a:t>Bhavnesh Sharma - 240343025009</a:t>
            </a:r>
          </a:p>
          <a:p>
            <a:pPr marL="0" lvl="0" indent="0" rtl="0">
              <a:spcBef>
                <a:spcPts val="0"/>
              </a:spcBef>
              <a:spcAft>
                <a:spcPts val="0"/>
              </a:spcAft>
              <a:buNone/>
            </a:pPr>
            <a:r>
              <a:rPr lang="en" sz="1600" b="1" dirty="0">
                <a:latin typeface="Catamaran"/>
                <a:ea typeface="Catamaran"/>
                <a:cs typeface="Catamaran"/>
                <a:sym typeface="Catamaran"/>
              </a:rPr>
              <a:t>Kaushik Kedari       - 240343025021</a:t>
            </a:r>
          </a:p>
          <a:p>
            <a:pPr marL="0" lvl="0" indent="0" rtl="0">
              <a:spcBef>
                <a:spcPts val="0"/>
              </a:spcBef>
              <a:spcAft>
                <a:spcPts val="0"/>
              </a:spcAft>
              <a:buNone/>
            </a:pPr>
            <a:r>
              <a:rPr lang="en" sz="1600" b="1" dirty="0">
                <a:latin typeface="Catamaran"/>
                <a:ea typeface="Catamaran"/>
                <a:cs typeface="Catamaran"/>
                <a:sym typeface="Catamaran"/>
              </a:rPr>
              <a:t>Shrikant Gaikwad  - 240343025046</a:t>
            </a:r>
          </a:p>
          <a:p>
            <a:pPr marL="0" lvl="0" indent="0" rtl="0">
              <a:spcBef>
                <a:spcPts val="0"/>
              </a:spcBef>
              <a:spcAft>
                <a:spcPts val="0"/>
              </a:spcAft>
              <a:buNone/>
            </a:pPr>
            <a:r>
              <a:rPr lang="en" sz="1600" b="1" dirty="0">
                <a:latin typeface="Catamaran"/>
                <a:ea typeface="Catamaran"/>
                <a:cs typeface="Catamaran"/>
                <a:sym typeface="Catamaran"/>
              </a:rPr>
              <a:t>Shweta Wable        - 240343025047</a:t>
            </a:r>
            <a:endParaRPr sz="1600" b="1" dirty="0">
              <a:latin typeface="Catamaran"/>
              <a:ea typeface="Catamaran"/>
              <a:cs typeface="Catamaran"/>
              <a:sym typeface="Catamaran"/>
            </a:endParaRPr>
          </a:p>
          <a:p>
            <a:pPr marL="0" lvl="0" indent="0" algn="ctr" rtl="0">
              <a:lnSpc>
                <a:spcPct val="150000"/>
              </a:lnSpc>
              <a:spcBef>
                <a:spcPts val="0"/>
              </a:spcBef>
              <a:spcAft>
                <a:spcPts val="0"/>
              </a:spcAft>
              <a:buNone/>
            </a:pPr>
            <a:endParaRPr sz="1200" b="1" dirty="0">
              <a:latin typeface="Catamaran"/>
              <a:ea typeface="Catamaran"/>
              <a:cs typeface="Catamaran"/>
              <a:sym typeface="Catamaran"/>
            </a:endParaRPr>
          </a:p>
          <a:p>
            <a:pPr marL="0" lvl="0" indent="0" algn="ctr" rtl="0">
              <a:lnSpc>
                <a:spcPct val="150000"/>
              </a:lnSpc>
              <a:spcBef>
                <a:spcPts val="0"/>
              </a:spcBef>
              <a:spcAft>
                <a:spcPts val="0"/>
              </a:spcAft>
              <a:buNone/>
            </a:pPr>
            <a:endParaRPr sz="1200" b="1" dirty="0">
              <a:latin typeface="Catamaran"/>
              <a:ea typeface="Catamaran"/>
              <a:cs typeface="Catamaran"/>
              <a:sym typeface="Catamaran"/>
            </a:endParaRPr>
          </a:p>
          <a:p>
            <a:pPr marL="0" lvl="0" indent="0" rtl="0">
              <a:lnSpc>
                <a:spcPct val="150000"/>
              </a:lnSpc>
              <a:spcBef>
                <a:spcPts val="0"/>
              </a:spcBef>
              <a:spcAft>
                <a:spcPts val="0"/>
              </a:spcAft>
              <a:buNone/>
            </a:pPr>
            <a:endParaRPr sz="1200" b="1" dirty="0">
              <a:latin typeface="Catamaran"/>
              <a:ea typeface="Catamaran"/>
              <a:cs typeface="Catamaran"/>
              <a:sym typeface="Catamaran"/>
            </a:endParaRPr>
          </a:p>
        </p:txBody>
      </p:sp>
      <p:pic>
        <p:nvPicPr>
          <p:cNvPr id="5" name="Picture Placeholder 4">
            <a:extLst>
              <a:ext uri="{FF2B5EF4-FFF2-40B4-BE49-F238E27FC236}">
                <a16:creationId xmlns:a16="http://schemas.microsoft.com/office/drawing/2014/main" id="{927FC0C9-25ED-F941-F4CC-CF9CCEAAE921}"/>
              </a:ext>
            </a:extLst>
          </p:cNvPr>
          <p:cNvPicPr>
            <a:picLocks noGrp="1" noChangeAspect="1"/>
          </p:cNvPicPr>
          <p:nvPr>
            <p:ph type="pic" sz="quarter" idx="47"/>
          </p:nvPr>
        </p:nvPicPr>
        <p:blipFill>
          <a:blip r:embed="rId6"/>
          <a:srcRect l="20805" r="20805"/>
          <a:stretch>
            <a:fillRect/>
          </a:stretch>
        </p:blipFill>
        <p:spPr>
          <a:ln w="38100">
            <a:solidFill>
              <a:schemeClr val="bg1"/>
            </a:solidFill>
          </a:ln>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4F69-0055-2807-8606-20F5E26F2813}"/>
              </a:ext>
            </a:extLst>
          </p:cNvPr>
          <p:cNvSpPr>
            <a:spLocks noGrp="1"/>
          </p:cNvSpPr>
          <p:nvPr>
            <p:ph type="title"/>
          </p:nvPr>
        </p:nvSpPr>
        <p:spPr>
          <a:xfrm>
            <a:off x="657498" y="2658093"/>
            <a:ext cx="10515600" cy="1115434"/>
          </a:xfrm>
        </p:spPr>
        <p:txBody>
          <a:bodyPr/>
          <a:lstStyle/>
          <a:p>
            <a:pPr algn="ctr"/>
            <a:r>
              <a:rPr lang="en-IN" dirty="0"/>
              <a:t>Model Demo</a:t>
            </a:r>
          </a:p>
        </p:txBody>
      </p:sp>
    </p:spTree>
    <p:extLst>
      <p:ext uri="{BB962C8B-B14F-4D97-AF65-F5344CB8AC3E}">
        <p14:creationId xmlns:p14="http://schemas.microsoft.com/office/powerpoint/2010/main" val="414686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A071-7F35-0278-3057-47DD166746A2}"/>
              </a:ext>
            </a:extLst>
          </p:cNvPr>
          <p:cNvSpPr>
            <a:spLocks noGrp="1"/>
          </p:cNvSpPr>
          <p:nvPr>
            <p:ph type="title"/>
          </p:nvPr>
        </p:nvSpPr>
        <p:spPr>
          <a:xfrm>
            <a:off x="587829" y="385156"/>
            <a:ext cx="10515600" cy="1115434"/>
          </a:xfrm>
          <a:ln>
            <a:solidFill>
              <a:schemeClr val="bg1"/>
            </a:solidFill>
          </a:ln>
        </p:spPr>
        <p:txBody>
          <a:bodyPr/>
          <a:lstStyle/>
          <a:p>
            <a:r>
              <a:rPr lang="en-IN" dirty="0"/>
              <a:t>Model Output</a:t>
            </a:r>
          </a:p>
        </p:txBody>
      </p:sp>
      <p:pic>
        <p:nvPicPr>
          <p:cNvPr id="8" name="Picture 7">
            <a:extLst>
              <a:ext uri="{FF2B5EF4-FFF2-40B4-BE49-F238E27FC236}">
                <a16:creationId xmlns:a16="http://schemas.microsoft.com/office/drawing/2014/main" id="{1DB3AE61-1A66-5C20-A34A-5257FEC85D93}"/>
              </a:ext>
            </a:extLst>
          </p:cNvPr>
          <p:cNvPicPr>
            <a:picLocks noChangeAspect="1"/>
          </p:cNvPicPr>
          <p:nvPr/>
        </p:nvPicPr>
        <p:blipFill rotWithShape="1">
          <a:blip r:embed="rId2"/>
          <a:srcRect l="17610" t="2229" r="20303" b="3701"/>
          <a:stretch/>
        </p:blipFill>
        <p:spPr>
          <a:xfrm>
            <a:off x="2272684" y="1740023"/>
            <a:ext cx="7137646" cy="4997510"/>
          </a:xfrm>
          <a:prstGeom prst="rect">
            <a:avLst/>
          </a:prstGeom>
        </p:spPr>
      </p:pic>
    </p:spTree>
    <p:extLst>
      <p:ext uri="{BB962C8B-B14F-4D97-AF65-F5344CB8AC3E}">
        <p14:creationId xmlns:p14="http://schemas.microsoft.com/office/powerpoint/2010/main" val="75152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3085-43F0-E81A-EE0B-59951B203853}"/>
              </a:ext>
            </a:extLst>
          </p:cNvPr>
          <p:cNvSpPr>
            <a:spLocks noGrp="1"/>
          </p:cNvSpPr>
          <p:nvPr>
            <p:ph type="title"/>
          </p:nvPr>
        </p:nvSpPr>
        <p:spPr/>
        <p:txBody>
          <a:bodyPr/>
          <a:lstStyle/>
          <a:p>
            <a:r>
              <a:rPr lang="en-IN" dirty="0"/>
              <a:t>Future Scope</a:t>
            </a:r>
          </a:p>
        </p:txBody>
      </p:sp>
      <p:sp>
        <p:nvSpPr>
          <p:cNvPr id="5" name="TextBox 4">
            <a:extLst>
              <a:ext uri="{FF2B5EF4-FFF2-40B4-BE49-F238E27FC236}">
                <a16:creationId xmlns:a16="http://schemas.microsoft.com/office/drawing/2014/main" id="{F5151021-477A-83A6-EDD9-14A72E0C1AF3}"/>
              </a:ext>
            </a:extLst>
          </p:cNvPr>
          <p:cNvSpPr txBox="1"/>
          <p:nvPr/>
        </p:nvSpPr>
        <p:spPr>
          <a:xfrm>
            <a:off x="740229" y="1622510"/>
            <a:ext cx="10515600" cy="3649461"/>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endParaRPr lang="en-US"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50000"/>
              </a:lnSpc>
              <a:spcBef>
                <a:spcPts val="0"/>
              </a:spcBef>
              <a:buFont typeface="Wingdings" panose="05000000000000000000" pitchFamily="2" charset="2"/>
              <a:buChar char="Ø"/>
            </a:pPr>
            <a:r>
              <a:rPr lang="en-US" b="1" dirty="0">
                <a:solidFill>
                  <a:schemeClr val="bg1"/>
                </a:solidFill>
              </a:rPr>
              <a:t>Scalable Data Architecture</a:t>
            </a:r>
            <a:r>
              <a:rPr lang="en-US" dirty="0">
                <a:solidFill>
                  <a:schemeClr val="bg1"/>
                </a:solidFill>
              </a:rPr>
              <a:t>: Enhance the system's scalability to handle larger datasets, potentially integrating more comprehensive data sources such as entire Yelp dataset, social media activity, weather patterns, and event schedules to refine recommendation accuracy</a:t>
            </a:r>
          </a:p>
          <a:p>
            <a:pPr marL="285750" indent="-285750">
              <a:lnSpc>
                <a:spcPct val="150000"/>
              </a:lnSpc>
              <a:spcBef>
                <a:spcPts val="0"/>
              </a:spcBef>
              <a:buFont typeface="Wingdings" panose="05000000000000000000" pitchFamily="2" charset="2"/>
              <a:buChar char="Ø"/>
            </a:pPr>
            <a:endParaRPr lang="en-US" sz="1800" dirty="0">
              <a:solidFill>
                <a:schemeClr val="bg1"/>
              </a:solidFill>
              <a:latin typeface="Posterama" panose="020B0504020200020000" pitchFamily="34" charset="0"/>
              <a:ea typeface="微软雅黑"/>
              <a:cs typeface="Posterama" panose="020B0504020200020000" pitchFamily="34" charset="0"/>
            </a:endParaRPr>
          </a:p>
          <a:p>
            <a:pPr marL="285750" indent="-285750">
              <a:lnSpc>
                <a:spcPct val="150000"/>
              </a:lnSpc>
              <a:spcBef>
                <a:spcPts val="0"/>
              </a:spcBef>
              <a:buFont typeface="Wingdings" panose="05000000000000000000" pitchFamily="2" charset="2"/>
              <a:buChar char="Ø"/>
            </a:pPr>
            <a:r>
              <a:rPr lang="en-US" dirty="0">
                <a:solidFill>
                  <a:schemeClr val="bg1"/>
                </a:solidFill>
                <a:latin typeface="Posterama" panose="020B0504020200020000" pitchFamily="34" charset="0"/>
                <a:ea typeface="微软雅黑"/>
                <a:cs typeface="Posterama" panose="020B0504020200020000" pitchFamily="34" charset="0"/>
              </a:rPr>
              <a:t> Advanced Predictive Analytics: Use advanced predictive analytics with Big Data technologies like Apache Spark and Hadoop to forecast trends in the restaurant industry, such as emerging cuisines or popular dining times, and incorporate these insights into the recommendation system.</a:t>
            </a:r>
            <a:endParaRPr lang="en-US" sz="1800" dirty="0">
              <a:solidFill>
                <a:schemeClr val="bg1"/>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67179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343255" y="1407425"/>
            <a:ext cx="9823998" cy="1325563"/>
          </a:xfrm>
        </p:spPr>
        <p:txBody>
          <a:bodyPr/>
          <a:lstStyle/>
          <a:p>
            <a:r>
              <a:rPr lang="en-US" altLang="zh-C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343255" y="2750405"/>
            <a:ext cx="5970459" cy="2138238"/>
          </a:xfrm>
        </p:spPr>
        <p:txBody>
          <a:bodyPr/>
          <a:lstStyle/>
          <a:p>
            <a:pPr algn="just"/>
            <a:r>
              <a:rPr lang="en-US" dirty="0"/>
              <a:t>Our Restaurant Recommendation System successfully uses Big Data and Machine Learning to provide personalized dining suggestions. By applying the ALS algorithm, we tailored recommendations based on user preferences and location. Tableau was used to visualize trending restaurants, combining review counts with average ratings. This project not only improves user experience but also offers valuable insights for restaurant owners, showcasing the practical application of advanced data technologies in the restaurant industry</a:t>
            </a:r>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sp>
        <p:nvSpPr>
          <p:cNvPr id="3" name="Picture Placeholder 2">
            <a:extLst>
              <a:ext uri="{FF2B5EF4-FFF2-40B4-BE49-F238E27FC236}">
                <a16:creationId xmlns:a16="http://schemas.microsoft.com/office/drawing/2014/main" id="{26CC78C8-9BBE-B515-9976-144F7E352859}"/>
              </a:ext>
            </a:extLst>
          </p:cNvPr>
          <p:cNvSpPr>
            <a:spLocks noGrp="1"/>
          </p:cNvSpPr>
          <p:nvPr>
            <p:ph type="pic" sz="quarter" idx="48"/>
          </p:nvPr>
        </p:nvSpPr>
        <p:spPr>
          <a:ln>
            <a:solidFill>
              <a:schemeClr val="accent2"/>
            </a:solidFill>
          </a:ln>
        </p:spPr>
      </p:sp>
    </p:spTree>
    <p:extLst>
      <p:ext uri="{BB962C8B-B14F-4D97-AF65-F5344CB8AC3E}">
        <p14:creationId xmlns:p14="http://schemas.microsoft.com/office/powerpoint/2010/main" val="415753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2824813"/>
            <a:ext cx="4641668" cy="740229"/>
          </a:xfrm>
        </p:spPr>
        <p:txBody>
          <a:bodyPr/>
          <a:lstStyle/>
          <a:p>
            <a:pPr algn="ctr"/>
            <a:r>
              <a:rPr lang="en-US" dirty="0"/>
              <a:t>Thank you</a:t>
            </a:r>
          </a:p>
        </p:txBody>
      </p:sp>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953768" y="770414"/>
            <a:ext cx="5174125" cy="1740114"/>
          </a:xfrm>
        </p:spPr>
        <p:txBody>
          <a:bodyPr/>
          <a:lstStyle/>
          <a:p>
            <a:r>
              <a:rPr lang="en" sz="4400" u="sng" dirty="0">
                <a:effectLst>
                  <a:outerShdw blurRad="38100" dist="38100" dir="2700000" algn="tl">
                    <a:srgbClr val="000000">
                      <a:alpha val="43137"/>
                    </a:srgbClr>
                  </a:outerShdw>
                </a:effectLst>
              </a:rPr>
              <a:t>TABLE OF CONTENTS</a:t>
            </a:r>
            <a:endParaRPr lang="en-US" u="sng" dirty="0">
              <a:effectLst>
                <a:outerShdw blurRad="38100" dist="38100" dir="2700000" algn="tl">
                  <a:srgbClr val="000000">
                    <a:alpha val="43137"/>
                  </a:srgbClr>
                </a:outerShdw>
              </a:effectLst>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156390" y="774085"/>
            <a:ext cx="2033909" cy="1597289"/>
          </a:xfrm>
        </p:spPr>
        <p:txBody>
          <a:bodyPr/>
          <a:lstStyle/>
          <a:p>
            <a:pPr marL="0" lvl="0" indent="0" rtl="0">
              <a:lnSpc>
                <a:spcPct val="100000"/>
              </a:lnSpc>
              <a:spcBef>
                <a:spcPts val="0"/>
              </a:spcBef>
              <a:spcAft>
                <a:spcPts val="0"/>
              </a:spcAft>
              <a:buSzPts val="1200"/>
              <a:buNone/>
            </a:pPr>
            <a:r>
              <a:rPr lang="en-US" b="1" dirty="0"/>
              <a:t>1. </a:t>
            </a:r>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357430" y="993332"/>
            <a:ext cx="1914694" cy="1054728"/>
          </a:xfrm>
        </p:spPr>
        <p:txBody>
          <a:bodyPr/>
          <a:lstStyle/>
          <a:p>
            <a:r>
              <a:rPr lang="en-US" dirty="0"/>
              <a:t>2.</a:t>
            </a:r>
            <a:r>
              <a:rPr lang="en-IN" dirty="0"/>
              <a:t> PROBLEM STATEMENT</a:t>
            </a: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280868" y="2793436"/>
            <a:ext cx="2033909" cy="1089194"/>
          </a:xfrm>
        </p:spPr>
        <p:txBody>
          <a:bodyPr/>
          <a:lstStyle/>
          <a:p>
            <a:r>
              <a:rPr lang="en-US" dirty="0"/>
              <a:t>4. DATA PREPROCESSING</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sz="2000" dirty="0"/>
              <a:t>5. </a:t>
            </a:r>
            <a:r>
              <a:rPr lang="en-US" dirty="0"/>
              <a:t>SYSTEM ARCHITECTURE</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sz="2000" dirty="0"/>
              <a:t>7. </a:t>
            </a:r>
            <a:r>
              <a:rPr lang="en-US" dirty="0"/>
              <a:t>CONCLUSION</a:t>
            </a:r>
            <a:r>
              <a:rPr lang="en-US" sz="2000" dirty="0"/>
              <a:t> </a:t>
            </a:r>
          </a:p>
        </p:txBody>
      </p:sp>
      <p:grpSp>
        <p:nvGrpSpPr>
          <p:cNvPr id="7" name="Group 6">
            <a:extLst>
              <a:ext uri="{FF2B5EF4-FFF2-40B4-BE49-F238E27FC236}">
                <a16:creationId xmlns:a16="http://schemas.microsoft.com/office/drawing/2014/main" id="{04CB02B4-0545-735F-20A3-3BC6BF8B2837}"/>
              </a:ext>
            </a:extLst>
          </p:cNvPr>
          <p:cNvGrpSpPr/>
          <p:nvPr/>
        </p:nvGrpSpPr>
        <p:grpSpPr>
          <a:xfrm>
            <a:off x="6300695" y="4050644"/>
            <a:ext cx="1913128" cy="2156331"/>
            <a:chOff x="1750060" y="95"/>
            <a:chExt cx="1747506" cy="2008628"/>
          </a:xfrm>
          <a:solidFill>
            <a:srgbClr val="B83903"/>
          </a:solidFill>
        </p:grpSpPr>
        <p:sp>
          <p:nvSpPr>
            <p:cNvPr id="8" name="Hexagon 7">
              <a:extLst>
                <a:ext uri="{FF2B5EF4-FFF2-40B4-BE49-F238E27FC236}">
                  <a16:creationId xmlns:a16="http://schemas.microsoft.com/office/drawing/2014/main" id="{C6CFD465-A808-D98A-20B2-6ED2EAF439BE}"/>
                </a:ext>
              </a:extLst>
            </p:cNvPr>
            <p:cNvSpPr/>
            <p:nvPr/>
          </p:nvSpPr>
          <p:spPr>
            <a:xfrm rot="5400000">
              <a:off x="1619499" y="130656"/>
              <a:ext cx="2008628" cy="1747506"/>
            </a:xfrm>
            <a:prstGeom prst="hexagon">
              <a:avLst>
                <a:gd name="adj" fmla="val 25000"/>
                <a:gd name="vf" fmla="val 115470"/>
              </a:avLst>
            </a:prstGeom>
            <a:grpFill/>
            <a:ln>
              <a:solidFill>
                <a:srgbClr val="B8390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Hexagon 4">
              <a:extLst>
                <a:ext uri="{FF2B5EF4-FFF2-40B4-BE49-F238E27FC236}">
                  <a16:creationId xmlns:a16="http://schemas.microsoft.com/office/drawing/2014/main" id="{1F3F2B1D-9410-8E3C-4576-5DA5A4854F6A}"/>
                </a:ext>
              </a:extLst>
            </p:cNvPr>
            <p:cNvSpPr txBox="1"/>
            <p:nvPr/>
          </p:nvSpPr>
          <p:spPr>
            <a:xfrm>
              <a:off x="2022380" y="313106"/>
              <a:ext cx="1202866" cy="1382606"/>
            </a:xfrm>
            <a:prstGeom prst="rect">
              <a:avLst/>
            </a:prstGeom>
            <a:grpFill/>
            <a:ln>
              <a:solidFill>
                <a:srgbClr val="B8390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p:txBody>
        </p:sp>
      </p:grpSp>
      <p:grpSp>
        <p:nvGrpSpPr>
          <p:cNvPr id="11" name="Group 10">
            <a:extLst>
              <a:ext uri="{FF2B5EF4-FFF2-40B4-BE49-F238E27FC236}">
                <a16:creationId xmlns:a16="http://schemas.microsoft.com/office/drawing/2014/main" id="{024EDA71-62C5-0A17-F87C-807D96C6F32F}"/>
              </a:ext>
            </a:extLst>
          </p:cNvPr>
          <p:cNvGrpSpPr/>
          <p:nvPr/>
        </p:nvGrpSpPr>
        <p:grpSpPr>
          <a:xfrm>
            <a:off x="5240751" y="2289393"/>
            <a:ext cx="1932593" cy="2156332"/>
            <a:chOff x="1750060" y="95"/>
            <a:chExt cx="1747506" cy="2008628"/>
          </a:xfrm>
          <a:solidFill>
            <a:srgbClr val="B83903"/>
          </a:solidFill>
        </p:grpSpPr>
        <p:sp>
          <p:nvSpPr>
            <p:cNvPr id="12" name="Hexagon 11">
              <a:extLst>
                <a:ext uri="{FF2B5EF4-FFF2-40B4-BE49-F238E27FC236}">
                  <a16:creationId xmlns:a16="http://schemas.microsoft.com/office/drawing/2014/main" id="{FB1C31EC-375F-4D10-E509-719A6673071B}"/>
                </a:ext>
              </a:extLst>
            </p:cNvPr>
            <p:cNvSpPr/>
            <p:nvPr/>
          </p:nvSpPr>
          <p:spPr>
            <a:xfrm rot="5400000">
              <a:off x="1619499" y="130656"/>
              <a:ext cx="2008628" cy="1747506"/>
            </a:xfrm>
            <a:prstGeom prst="hexagon">
              <a:avLst>
                <a:gd name="adj" fmla="val 25000"/>
                <a:gd name="vf" fmla="val 115470"/>
              </a:avLst>
            </a:prstGeom>
            <a:grpFill/>
            <a:ln>
              <a:solidFill>
                <a:srgbClr val="B8390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Hexagon 4">
              <a:extLst>
                <a:ext uri="{FF2B5EF4-FFF2-40B4-BE49-F238E27FC236}">
                  <a16:creationId xmlns:a16="http://schemas.microsoft.com/office/drawing/2014/main" id="{C68284F9-35ED-D53A-7CBB-42A8CE550388}"/>
                </a:ext>
              </a:extLst>
            </p:cNvPr>
            <p:cNvSpPr txBox="1"/>
            <p:nvPr/>
          </p:nvSpPr>
          <p:spPr>
            <a:xfrm>
              <a:off x="2022380" y="313106"/>
              <a:ext cx="1202866" cy="1382606"/>
            </a:xfrm>
            <a:prstGeom prst="rect">
              <a:avLst/>
            </a:prstGeom>
            <a:grpFill/>
            <a:ln>
              <a:solidFill>
                <a:srgbClr val="B83903"/>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solidFill>
                  <a:schemeClr val="tx1"/>
                </a:solidFill>
              </a:endParaRPr>
            </a:p>
          </p:txBody>
        </p:sp>
      </p:grpSp>
      <p:sp>
        <p:nvSpPr>
          <p:cNvPr id="14" name="Text Placeholder 17">
            <a:extLst>
              <a:ext uri="{FF2B5EF4-FFF2-40B4-BE49-F238E27FC236}">
                <a16:creationId xmlns:a16="http://schemas.microsoft.com/office/drawing/2014/main" id="{7938E5E1-8C3A-C6D4-0FD0-CAE5DB5D215B}"/>
              </a:ext>
            </a:extLst>
          </p:cNvPr>
          <p:cNvSpPr txBox="1">
            <a:spLocks/>
          </p:cNvSpPr>
          <p:nvPr/>
        </p:nvSpPr>
        <p:spPr>
          <a:xfrm>
            <a:off x="5199413" y="2752881"/>
            <a:ext cx="1914694" cy="108919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DATASET</a:t>
            </a:r>
          </a:p>
        </p:txBody>
      </p:sp>
      <p:sp>
        <p:nvSpPr>
          <p:cNvPr id="15" name="Text Placeholder 17">
            <a:extLst>
              <a:ext uri="{FF2B5EF4-FFF2-40B4-BE49-F238E27FC236}">
                <a16:creationId xmlns:a16="http://schemas.microsoft.com/office/drawing/2014/main" id="{28606200-C0B8-0406-8436-1532433D647D}"/>
              </a:ext>
            </a:extLst>
          </p:cNvPr>
          <p:cNvSpPr txBox="1">
            <a:spLocks/>
          </p:cNvSpPr>
          <p:nvPr/>
        </p:nvSpPr>
        <p:spPr>
          <a:xfrm>
            <a:off x="6300694" y="4722700"/>
            <a:ext cx="1913129" cy="812220"/>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 MODEL </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09EA-149A-456E-DE59-5C7457CD23D8}"/>
              </a:ext>
            </a:extLst>
          </p:cNvPr>
          <p:cNvSpPr>
            <a:spLocks noGrp="1"/>
          </p:cNvSpPr>
          <p:nvPr>
            <p:ph type="title"/>
          </p:nvPr>
        </p:nvSpPr>
        <p:spPr>
          <a:xfrm>
            <a:off x="359229" y="133515"/>
            <a:ext cx="11643474" cy="1115434"/>
          </a:xfrm>
          <a:ln>
            <a:solidFill>
              <a:schemeClr val="bg1"/>
            </a:solidFill>
          </a:ln>
        </p:spPr>
        <p:txBody>
          <a:bodyPr/>
          <a:lstStyle/>
          <a:p>
            <a:r>
              <a:rPr lang="en-IN" sz="4000" u="sng" dirty="0">
                <a:solidFill>
                  <a:schemeClr val="accent2"/>
                </a:solidFill>
                <a:effectLst>
                  <a:outerShdw blurRad="38100" dist="38100" dir="2700000" algn="tl">
                    <a:srgbClr val="000000">
                      <a:alpha val="43137"/>
                    </a:srgbClr>
                  </a:outerShdw>
                </a:effectLst>
              </a:rPr>
              <a:t>INTRODUCTION</a:t>
            </a:r>
          </a:p>
        </p:txBody>
      </p:sp>
      <p:sp>
        <p:nvSpPr>
          <p:cNvPr id="6" name="TextBox 5">
            <a:extLst>
              <a:ext uri="{FF2B5EF4-FFF2-40B4-BE49-F238E27FC236}">
                <a16:creationId xmlns:a16="http://schemas.microsoft.com/office/drawing/2014/main" id="{B0DEE79F-DF69-2F4E-E3D6-3C831E337D61}"/>
              </a:ext>
            </a:extLst>
          </p:cNvPr>
          <p:cNvSpPr txBox="1"/>
          <p:nvPr/>
        </p:nvSpPr>
        <p:spPr>
          <a:xfrm>
            <a:off x="359229" y="1280431"/>
            <a:ext cx="11643474" cy="5028556"/>
          </a:xfrm>
          <a:prstGeom prst="rect">
            <a:avLst/>
          </a:prstGeom>
          <a:ln>
            <a:solidFill>
              <a:schemeClr val="accent2"/>
            </a:solidFill>
          </a:ln>
        </p:spPr>
        <p:txBody>
          <a:bodyPr wrap="square" rtlCol="0">
            <a:spAutoFit/>
          </a:bodyPr>
          <a:lstStyle/>
          <a:p>
            <a:pPr marL="285750" indent="-285750">
              <a:lnSpc>
                <a:spcPct val="150000"/>
              </a:lnSpc>
              <a:spcBef>
                <a:spcPts val="0"/>
              </a:spcBef>
              <a:buFont typeface="Wingdings" panose="05000000000000000000" pitchFamily="2" charset="2"/>
              <a:buChar char="q"/>
            </a:pPr>
            <a:r>
              <a:rPr lang="en-US" dirty="0">
                <a:solidFill>
                  <a:prstClr val="white"/>
                </a:solidFill>
                <a:latin typeface="Times New Roman" panose="02020603050405020304" pitchFamily="18" charset="0"/>
                <a:ea typeface="微软雅黑"/>
                <a:cs typeface="Times New Roman" panose="02020603050405020304" pitchFamily="18" charset="0"/>
              </a:rPr>
              <a:t>The significance of personalized restaurant recommendations has risen as a result of a rapid rise in online dining preference searches.</a:t>
            </a:r>
            <a:r>
              <a:rPr lang="en-IN" dirty="0">
                <a:solidFill>
                  <a:prstClr val="white"/>
                </a:solidFill>
                <a:latin typeface="Times New Roman" panose="02020603050405020304" pitchFamily="18" charset="0"/>
                <a:ea typeface="微软雅黑"/>
                <a:cs typeface="Times New Roman" panose="02020603050405020304" pitchFamily="18" charset="0"/>
              </a:rPr>
              <a:t> </a:t>
            </a:r>
          </a:p>
          <a:p>
            <a:pPr marL="285750" indent="-285750">
              <a:lnSpc>
                <a:spcPct val="150000"/>
              </a:lnSpc>
              <a:spcBef>
                <a:spcPts val="0"/>
              </a:spcBef>
              <a:buFont typeface="Wingdings" panose="05000000000000000000" pitchFamily="2" charset="2"/>
              <a:buChar char="q"/>
            </a:pPr>
            <a:endParaRPr lang="en-IN" dirty="0">
              <a:solidFill>
                <a:prstClr val="white"/>
              </a:solidFill>
              <a:latin typeface="Times New Roman" panose="02020603050405020304" pitchFamily="18" charset="0"/>
              <a:ea typeface="微软雅黑"/>
              <a:cs typeface="Times New Roman" panose="02020603050405020304" pitchFamily="18" charset="0"/>
            </a:endParaRPr>
          </a:p>
          <a:p>
            <a:pPr marL="285750" indent="-285750">
              <a:lnSpc>
                <a:spcPct val="150000"/>
              </a:lnSpc>
              <a:spcBef>
                <a:spcPts val="0"/>
              </a:spcBef>
              <a:buFont typeface="Wingdings" panose="05000000000000000000" pitchFamily="2" charset="2"/>
              <a:buChar char="q"/>
            </a:pPr>
            <a:r>
              <a:rPr lang="en-IN" dirty="0">
                <a:solidFill>
                  <a:prstClr val="white"/>
                </a:solidFill>
                <a:latin typeface="Times New Roman" panose="02020603050405020304" pitchFamily="18" charset="0"/>
                <a:ea typeface="微软雅黑"/>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89% of consumers research dining options on mobile devices before visiting a restaurant and 79% use Google for dining decisions, and 48% rely on social media for food and drink recommendations</a:t>
            </a:r>
          </a:p>
          <a:p>
            <a:pPr marL="285750" indent="-285750">
              <a:lnSpc>
                <a:spcPct val="150000"/>
              </a:lnSpc>
              <a:spcBef>
                <a:spcPts val="0"/>
              </a:spcBef>
              <a:buFont typeface="Wingdings" panose="05000000000000000000" pitchFamily="2" charset="2"/>
              <a:buChar char="q"/>
            </a:pPr>
            <a:endParaRPr lang="en-US" dirty="0">
              <a:solidFill>
                <a:schemeClr val="bg1"/>
              </a:solidFill>
              <a:latin typeface="Times New Roman" panose="02020603050405020304" pitchFamily="18" charset="0"/>
              <a:ea typeface="微软雅黑"/>
              <a:cs typeface="Times New Roman" panose="02020603050405020304" pitchFamily="18" charset="0"/>
            </a:endParaRPr>
          </a:p>
          <a:p>
            <a:pPr marL="285750" indent="-285750">
              <a:lnSpc>
                <a:spcPct val="150000"/>
              </a:lnSpc>
              <a:spcBef>
                <a:spcPts val="0"/>
              </a:spcBef>
              <a:buFont typeface="Wingdings" panose="05000000000000000000" pitchFamily="2" charset="2"/>
              <a:buChar char="q"/>
            </a:pPr>
            <a:r>
              <a:rPr lang="en-US" dirty="0">
                <a:solidFill>
                  <a:schemeClr val="bg1"/>
                </a:solidFill>
                <a:latin typeface="Times New Roman" panose="02020603050405020304" pitchFamily="18" charset="0"/>
                <a:ea typeface="微软雅黑"/>
                <a:cs typeface="Times New Roman" panose="02020603050405020304" pitchFamily="18" charset="0"/>
              </a:rPr>
              <a:t> Need Of Personalized restaurant recommendations.</a:t>
            </a:r>
          </a:p>
          <a:p>
            <a:pPr>
              <a:lnSpc>
                <a:spcPct val="150000"/>
              </a:lnSpc>
              <a:spcBef>
                <a:spcPts val="0"/>
              </a:spcBef>
            </a:pPr>
            <a:r>
              <a:rPr lang="en-US" dirty="0">
                <a:solidFill>
                  <a:schemeClr val="bg1"/>
                </a:solidFill>
                <a:latin typeface="Times New Roman" panose="02020603050405020304" pitchFamily="18" charset="0"/>
                <a:ea typeface="微软雅黑"/>
                <a:cs typeface="Times New Roman" panose="02020603050405020304" pitchFamily="18" charset="0"/>
              </a:rPr>
              <a:t>	</a:t>
            </a:r>
            <a:endParaRPr lang="en-US" dirty="0">
              <a:solidFill>
                <a:schemeClr val="accent2"/>
              </a:solidFill>
              <a:latin typeface="Times New Roman" panose="02020603050405020304" pitchFamily="18" charset="0"/>
              <a:ea typeface="微软雅黑"/>
              <a:cs typeface="Times New Roman" panose="02020603050405020304" pitchFamily="18" charset="0"/>
            </a:endParaRPr>
          </a:p>
          <a:p>
            <a:pPr marL="285750" indent="-285750">
              <a:lnSpc>
                <a:spcPct val="150000"/>
              </a:lnSpc>
              <a:spcBef>
                <a:spcPts val="0"/>
              </a:spcBef>
              <a:buFont typeface="Wingdings" panose="05000000000000000000" pitchFamily="2" charset="2"/>
              <a:buChar char="q"/>
            </a:pPr>
            <a:r>
              <a:rPr lang="en-US" dirty="0">
                <a:solidFill>
                  <a:schemeClr val="bg1"/>
                </a:solidFill>
                <a:latin typeface="Times New Roman" panose="02020603050405020304" pitchFamily="18" charset="0"/>
                <a:ea typeface="微软雅黑"/>
                <a:cs typeface="Times New Roman" panose="02020603050405020304" pitchFamily="18" charset="0"/>
              </a:rPr>
              <a:t> In this project, we aim to deliver a Restaurant Recommendation</a:t>
            </a:r>
          </a:p>
          <a:p>
            <a:pPr>
              <a:lnSpc>
                <a:spcPct val="150000"/>
              </a:lnSpc>
              <a:spcBef>
                <a:spcPts val="0"/>
              </a:spcBef>
            </a:pPr>
            <a:r>
              <a:rPr lang="en-US" dirty="0">
                <a:solidFill>
                  <a:schemeClr val="bg1"/>
                </a:solidFill>
                <a:latin typeface="Times New Roman" panose="02020603050405020304" pitchFamily="18" charset="0"/>
                <a:ea typeface="微软雅黑"/>
                <a:cs typeface="Times New Roman" panose="02020603050405020304" pitchFamily="18" charset="0"/>
              </a:rPr>
              <a:t>      System with Big Data, Machine Learning, and Cloud Integration.</a:t>
            </a:r>
          </a:p>
          <a:p>
            <a:pPr>
              <a:lnSpc>
                <a:spcPct val="150000"/>
              </a:lnSpc>
              <a:spcBef>
                <a:spcPts val="0"/>
              </a:spcBef>
            </a:pPr>
            <a:r>
              <a:rPr lang="en-US" dirty="0">
                <a:solidFill>
                  <a:schemeClr val="bg1"/>
                </a:solidFill>
                <a:latin typeface="Times New Roman" panose="02020603050405020304" pitchFamily="18" charset="0"/>
                <a:ea typeface="微软雅黑"/>
                <a:cs typeface="Times New Roman" panose="02020603050405020304" pitchFamily="18" charset="0"/>
              </a:rPr>
              <a:t>	</a:t>
            </a:r>
            <a:r>
              <a:rPr lang="en-US" b="1" dirty="0">
                <a:solidFill>
                  <a:srgbClr val="D84400"/>
                </a:solidFill>
                <a:latin typeface="Times New Roman" panose="02020603050405020304" pitchFamily="18" charset="0"/>
                <a:ea typeface="微软雅黑"/>
                <a:cs typeface="Times New Roman" panose="02020603050405020304" pitchFamily="18" charset="0"/>
              </a:rPr>
              <a:t>A. Real-time Dining Suggestions</a:t>
            </a:r>
          </a:p>
          <a:p>
            <a:pPr>
              <a:lnSpc>
                <a:spcPct val="150000"/>
              </a:lnSpc>
              <a:spcBef>
                <a:spcPts val="0"/>
              </a:spcBef>
            </a:pPr>
            <a:r>
              <a:rPr lang="en-US" b="1" dirty="0">
                <a:solidFill>
                  <a:srgbClr val="D84400"/>
                </a:solidFill>
                <a:latin typeface="Times New Roman" panose="02020603050405020304" pitchFamily="18" charset="0"/>
                <a:ea typeface="微软雅黑"/>
                <a:cs typeface="Times New Roman" panose="02020603050405020304" pitchFamily="18" charset="0"/>
              </a:rPr>
              <a:t>	B. Personalized Restaurant Picks</a:t>
            </a:r>
          </a:p>
        </p:txBody>
      </p:sp>
      <p:graphicFrame>
        <p:nvGraphicFramePr>
          <p:cNvPr id="11" name="Chart 10">
            <a:extLst>
              <a:ext uri="{FF2B5EF4-FFF2-40B4-BE49-F238E27FC236}">
                <a16:creationId xmlns:a16="http://schemas.microsoft.com/office/drawing/2014/main" id="{57ECC3A6-CA6B-695A-B009-C1C16986606B}"/>
              </a:ext>
            </a:extLst>
          </p:cNvPr>
          <p:cNvGraphicFramePr/>
          <p:nvPr>
            <p:extLst>
              <p:ext uri="{D42A27DB-BD31-4B8C-83A1-F6EECF244321}">
                <p14:modId xmlns:p14="http://schemas.microsoft.com/office/powerpoint/2010/main" val="2322944075"/>
              </p:ext>
            </p:extLst>
          </p:nvPr>
        </p:nvGraphicFramePr>
        <p:xfrm>
          <a:off x="7670801" y="4036696"/>
          <a:ext cx="4161970" cy="22722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134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419149" y="547999"/>
            <a:ext cx="5117162" cy="1325563"/>
          </a:xfrm>
          <a:ln>
            <a:solidFill>
              <a:schemeClr val="bg1"/>
            </a:solidFill>
          </a:ln>
        </p:spPr>
        <p:txBody>
          <a:bodyPr/>
          <a:lstStyle/>
          <a:p>
            <a:r>
              <a:rPr lang="en-US" dirty="0">
                <a:effectLst>
                  <a:outerShdw blurRad="38100" dist="38100" dir="2700000" algn="tl">
                    <a:srgbClr val="000000">
                      <a:alpha val="43137"/>
                    </a:srgbClr>
                  </a:outerShdw>
                </a:effectLst>
              </a:rPr>
              <a:t>Problem Statement </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
        <p:nvSpPr>
          <p:cNvPr id="7" name="Text Placeholder 6">
            <a:extLst>
              <a:ext uri="{FF2B5EF4-FFF2-40B4-BE49-F238E27FC236}">
                <a16:creationId xmlns:a16="http://schemas.microsoft.com/office/drawing/2014/main" id="{83CE7A05-0775-3165-AD54-C6ACEB0F2834}"/>
              </a:ext>
            </a:extLst>
          </p:cNvPr>
          <p:cNvSpPr>
            <a:spLocks noGrp="1"/>
          </p:cNvSpPr>
          <p:nvPr>
            <p:ph type="body" sz="quarter" idx="28"/>
          </p:nvPr>
        </p:nvSpPr>
        <p:spPr>
          <a:xfrm>
            <a:off x="2419149" y="2301629"/>
            <a:ext cx="7581275" cy="3914036"/>
          </a:xfrm>
        </p:spPr>
        <p:txBody>
          <a:bodyPr/>
          <a:lstStyle/>
          <a:p>
            <a:pPr marL="285750" indent="-285750" algn="just">
              <a:lnSpc>
                <a:spcPct val="150000"/>
              </a:lnSpc>
              <a:buFont typeface="Wingdings" panose="05000000000000000000" pitchFamily="2" charset="2"/>
              <a:buChar char="Ø"/>
            </a:pPr>
            <a:r>
              <a:rPr lang="en-IN" sz="1800" dirty="0"/>
              <a:t>In today’s digital age </a:t>
            </a:r>
            <a:r>
              <a:rPr lang="en-US" sz="1800" dirty="0"/>
              <a:t>finding the right restaurant among countless options can be overwhelming and time-consuming.</a:t>
            </a:r>
          </a:p>
          <a:p>
            <a:pPr marL="285750" indent="-285750" algn="just">
              <a:lnSpc>
                <a:spcPct val="150000"/>
              </a:lnSpc>
              <a:buFont typeface="Wingdings" panose="05000000000000000000" pitchFamily="2" charset="2"/>
              <a:buChar char="Ø"/>
            </a:pPr>
            <a:r>
              <a:rPr lang="en-US" sz="1800" dirty="0"/>
              <a:t>Traditional search methods often fail to provide personalized results, leading to unsatisfactory dining experiences.</a:t>
            </a:r>
          </a:p>
          <a:p>
            <a:pPr marL="285750" indent="-285750" algn="just">
              <a:lnSpc>
                <a:spcPct val="150000"/>
              </a:lnSpc>
              <a:buFont typeface="Wingdings" panose="05000000000000000000" pitchFamily="2" charset="2"/>
              <a:buChar char="Ø"/>
            </a:pPr>
            <a:r>
              <a:rPr lang="en-US" sz="1800" dirty="0"/>
              <a:t>The Restaurant Recommendation System addresses this issue by utilizing Big Data, Machine Learning, and cloud technologies to offer real-time, tailored restaurant suggestions that match users' preferences and needs.</a:t>
            </a:r>
            <a:endParaRPr lang="en-IN" sz="1800" dirty="0"/>
          </a:p>
        </p:txBody>
      </p:sp>
      <p:grpSp>
        <p:nvGrpSpPr>
          <p:cNvPr id="21" name="Group 20">
            <a:extLst>
              <a:ext uri="{FF2B5EF4-FFF2-40B4-BE49-F238E27FC236}">
                <a16:creationId xmlns:a16="http://schemas.microsoft.com/office/drawing/2014/main" id="{8A670F7A-E330-D025-57F7-9C7521333E66}"/>
              </a:ext>
            </a:extLst>
          </p:cNvPr>
          <p:cNvGrpSpPr/>
          <p:nvPr/>
        </p:nvGrpSpPr>
        <p:grpSpPr>
          <a:xfrm>
            <a:off x="313887" y="183042"/>
            <a:ext cx="1967300" cy="2815699"/>
            <a:chOff x="333137" y="94654"/>
            <a:chExt cx="1990348" cy="2964330"/>
          </a:xfrm>
        </p:grpSpPr>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333137" y="712116"/>
              <a:ext cx="1630417" cy="184820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14" name="Freeform: Shape 13">
              <a:extLst>
                <a:ext uri="{FF2B5EF4-FFF2-40B4-BE49-F238E27FC236}">
                  <a16:creationId xmlns:a16="http://schemas.microsoft.com/office/drawing/2014/main" id="{5A131281-6682-E914-46A8-2278FEF9C409}"/>
                </a:ext>
                <a:ext uri="{C183D7F6-B498-43B3-948B-1728B52AA6E4}">
                  <adec:decorative xmlns:adec="http://schemas.microsoft.com/office/drawing/2017/decorative" val="1"/>
                </a:ext>
              </a:extLst>
            </p:cNvPr>
            <p:cNvSpPr/>
            <p:nvPr/>
          </p:nvSpPr>
          <p:spPr>
            <a:xfrm>
              <a:off x="513102" y="94654"/>
              <a:ext cx="1630417" cy="181598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16" name="Freeform: Shape 15">
              <a:extLst>
                <a:ext uri="{FF2B5EF4-FFF2-40B4-BE49-F238E27FC236}">
                  <a16:creationId xmlns:a16="http://schemas.microsoft.com/office/drawing/2014/main" id="{0A308914-57BB-5CDD-3DA1-E8BD2BB7DCD2}"/>
                </a:ext>
                <a:ext uri="{C183D7F6-B498-43B3-948B-1728B52AA6E4}">
                  <adec:decorative xmlns:adec="http://schemas.microsoft.com/office/drawing/2017/decorative" val="1"/>
                </a:ext>
              </a:extLst>
            </p:cNvPr>
            <p:cNvSpPr/>
            <p:nvPr/>
          </p:nvSpPr>
          <p:spPr>
            <a:xfrm>
              <a:off x="693068" y="1210780"/>
              <a:ext cx="1630417" cy="184820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grpSp>
      <p:cxnSp>
        <p:nvCxnSpPr>
          <p:cNvPr id="19" name="Straight Connector 18">
            <a:extLst>
              <a:ext uri="{FF2B5EF4-FFF2-40B4-BE49-F238E27FC236}">
                <a16:creationId xmlns:a16="http://schemas.microsoft.com/office/drawing/2014/main" id="{B3CEF0F8-9F2B-E068-7297-0EAA8FCDC991}"/>
              </a:ext>
            </a:extLst>
          </p:cNvPr>
          <p:cNvCxnSpPr/>
          <p:nvPr/>
        </p:nvCxnSpPr>
        <p:spPr>
          <a:xfrm>
            <a:off x="2503450" y="1636218"/>
            <a:ext cx="790145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3B9855-C67B-0835-3AC3-86AADBCBED19}"/>
              </a:ext>
            </a:extLst>
          </p:cNvPr>
          <p:cNvSpPr>
            <a:spLocks noGrp="1"/>
          </p:cNvSpPr>
          <p:nvPr>
            <p:ph type="body" sz="quarter" idx="29"/>
          </p:nvPr>
        </p:nvSpPr>
        <p:spPr>
          <a:xfrm>
            <a:off x="218173" y="274955"/>
            <a:ext cx="11755656" cy="6308089"/>
          </a:xfrm>
          <a:ln>
            <a:solidFill>
              <a:schemeClr val="accent2"/>
            </a:solidFill>
          </a:ln>
        </p:spPr>
        <p:txBody>
          <a:bodyPr/>
          <a:lstStyle/>
          <a:p>
            <a:endParaRPr lang="en-IN" dirty="0"/>
          </a:p>
        </p:txBody>
      </p:sp>
      <p:sp>
        <p:nvSpPr>
          <p:cNvPr id="2" name="Title 1">
            <a:extLst>
              <a:ext uri="{FF2B5EF4-FFF2-40B4-BE49-F238E27FC236}">
                <a16:creationId xmlns:a16="http://schemas.microsoft.com/office/drawing/2014/main" id="{35B08B68-C83A-699B-E81F-9A9BD4970BAC}"/>
              </a:ext>
            </a:extLst>
          </p:cNvPr>
          <p:cNvSpPr>
            <a:spLocks noGrp="1"/>
          </p:cNvSpPr>
          <p:nvPr>
            <p:ph type="title"/>
          </p:nvPr>
        </p:nvSpPr>
        <p:spPr>
          <a:xfrm>
            <a:off x="1298746" y="1544096"/>
            <a:ext cx="4518122" cy="1688906"/>
          </a:xfrm>
        </p:spPr>
        <p:txBody>
          <a:bodyPr/>
          <a:lstStyle/>
          <a:p>
            <a:r>
              <a:rPr lang="en-IN" u="sng" spc="300" dirty="0"/>
              <a:t>About Dataset </a:t>
            </a:r>
          </a:p>
        </p:txBody>
      </p:sp>
      <p:sp>
        <p:nvSpPr>
          <p:cNvPr id="5" name="TextBox 4">
            <a:extLst>
              <a:ext uri="{FF2B5EF4-FFF2-40B4-BE49-F238E27FC236}">
                <a16:creationId xmlns:a16="http://schemas.microsoft.com/office/drawing/2014/main" id="{56A53C6B-42AB-D137-A08C-90256D7FAED5}"/>
              </a:ext>
            </a:extLst>
          </p:cNvPr>
          <p:cNvSpPr txBox="1"/>
          <p:nvPr/>
        </p:nvSpPr>
        <p:spPr>
          <a:xfrm>
            <a:off x="6698257" y="1039527"/>
            <a:ext cx="4274543" cy="4957011"/>
          </a:xfrm>
          <a:prstGeom prst="rect">
            <a:avLst/>
          </a:prstGeom>
        </p:spPr>
        <p:txBody>
          <a:bodyPr wrap="square" rtlCol="0">
            <a:spAutoFit/>
          </a:bodyPr>
          <a:lstStyle/>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6" name="TextBox 5">
            <a:extLst>
              <a:ext uri="{FF2B5EF4-FFF2-40B4-BE49-F238E27FC236}">
                <a16:creationId xmlns:a16="http://schemas.microsoft.com/office/drawing/2014/main" id="{329AFCBB-8A0B-EFBA-08A1-EAA82FFFE0FA}"/>
              </a:ext>
            </a:extLst>
          </p:cNvPr>
          <p:cNvSpPr txBox="1"/>
          <p:nvPr/>
        </p:nvSpPr>
        <p:spPr>
          <a:xfrm>
            <a:off x="5640404" y="2786514"/>
            <a:ext cx="914400" cy="914400"/>
          </a:xfrm>
          <a:prstGeom prst="rect">
            <a:avLst/>
          </a:prstGeom>
        </p:spPr>
        <p:txBody>
          <a:bodyPr wrap="square" rtlCol="0">
            <a:spAutoFit/>
          </a:bodyPr>
          <a:lstStyle/>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7" name="TextBox 6">
            <a:extLst>
              <a:ext uri="{FF2B5EF4-FFF2-40B4-BE49-F238E27FC236}">
                <a16:creationId xmlns:a16="http://schemas.microsoft.com/office/drawing/2014/main" id="{819B1F16-78BA-3E6C-FF5E-D5C6B863238F}"/>
              </a:ext>
            </a:extLst>
          </p:cNvPr>
          <p:cNvSpPr txBox="1"/>
          <p:nvPr/>
        </p:nvSpPr>
        <p:spPr>
          <a:xfrm>
            <a:off x="5120641" y="1113221"/>
            <a:ext cx="6930189" cy="5023555"/>
          </a:xfrm>
          <a:prstGeom prst="rect">
            <a:avLst/>
          </a:prstGeom>
        </p:spPr>
        <p:txBody>
          <a:bodyPr wrap="square" rtlCol="0">
            <a:spAutoFit/>
          </a:bodyPr>
          <a:lstStyle/>
          <a:p>
            <a:pPr marL="342900" indent="-342900">
              <a:lnSpc>
                <a:spcPct val="100000"/>
              </a:lnSpc>
              <a:spcBef>
                <a:spcPts val="0"/>
              </a:spcBef>
              <a:buFont typeface="Wingdings" panose="05000000000000000000" pitchFamily="2" charset="2"/>
              <a:buChar char="Ø"/>
            </a:pPr>
            <a:r>
              <a:rPr lang="en-IN" sz="2000" dirty="0">
                <a:solidFill>
                  <a:prstClr val="white"/>
                </a:solidFill>
                <a:latin typeface="Times New Roman" panose="02020603050405020304" pitchFamily="18" charset="0"/>
                <a:ea typeface="微软雅黑"/>
                <a:cs typeface="Times New Roman" panose="02020603050405020304" pitchFamily="18" charset="0"/>
              </a:rPr>
              <a:t>YELP dataset</a:t>
            </a:r>
            <a:r>
              <a:rPr lang="en-US" sz="2000" dirty="0">
                <a:solidFill>
                  <a:prstClr val="white"/>
                </a:solidFill>
                <a:latin typeface="Times New Roman" panose="02020603050405020304" pitchFamily="18" charset="0"/>
                <a:ea typeface="微软雅黑"/>
                <a:cs typeface="Times New Roman" panose="02020603050405020304" pitchFamily="18" charset="0"/>
              </a:rPr>
              <a:t> is a subset of our businesses, reviews, and user data for use in connection with academic research.</a:t>
            </a:r>
          </a:p>
          <a:p>
            <a:pPr marL="285750" indent="-285750">
              <a:lnSpc>
                <a:spcPct val="100000"/>
              </a:lnSpc>
              <a:spcBef>
                <a:spcPts val="0"/>
              </a:spcBef>
              <a:buFont typeface="Wingdings" panose="05000000000000000000" pitchFamily="2" charset="2"/>
              <a:buChar char="v"/>
            </a:pPr>
            <a:endParaRPr lang="en-US" sz="2000" dirty="0">
              <a:solidFill>
                <a:prstClr val="white"/>
              </a:solidFill>
              <a:latin typeface="Times New Roman" panose="02020603050405020304" pitchFamily="18" charset="0"/>
              <a:ea typeface="微软雅黑"/>
              <a:cs typeface="Times New Roman" panose="02020603050405020304" pitchFamily="18" charset="0"/>
            </a:endParaRPr>
          </a:p>
          <a:p>
            <a:pPr marL="342900" indent="-342900">
              <a:lnSpc>
                <a:spcPct val="100000"/>
              </a:lnSpc>
              <a:spcBef>
                <a:spcPts val="0"/>
              </a:spcBef>
              <a:buFont typeface="Wingdings" panose="05000000000000000000" pitchFamily="2" charset="2"/>
              <a:buChar char="Ø"/>
            </a:pPr>
            <a:r>
              <a:rPr lang="en-US" sz="2000" dirty="0">
                <a:solidFill>
                  <a:prstClr val="white"/>
                </a:solidFill>
                <a:latin typeface="Times New Roman" panose="02020603050405020304" pitchFamily="18" charset="0"/>
                <a:ea typeface="微软雅黑"/>
                <a:cs typeface="Times New Roman" panose="02020603050405020304" pitchFamily="18" charset="0"/>
              </a:rPr>
              <a:t> The data is available in Json file format.</a:t>
            </a:r>
          </a:p>
          <a:p>
            <a:pPr>
              <a:lnSpc>
                <a:spcPct val="100000"/>
              </a:lnSpc>
              <a:spcBef>
                <a:spcPts val="0"/>
              </a:spcBef>
            </a:pPr>
            <a:endParaRPr lang="en-US" sz="2000" dirty="0">
              <a:solidFill>
                <a:prstClr val="white"/>
              </a:solidFill>
              <a:latin typeface="Times New Roman" panose="02020603050405020304" pitchFamily="18" charset="0"/>
              <a:ea typeface="微软雅黑"/>
              <a:cs typeface="Times New Roman" panose="02020603050405020304" pitchFamily="18" charset="0"/>
            </a:endParaRPr>
          </a:p>
          <a:p>
            <a:pPr marL="342900" indent="-342900">
              <a:lnSpc>
                <a:spcPct val="100000"/>
              </a:lnSpc>
              <a:spcBef>
                <a:spcPts val="0"/>
              </a:spcBef>
              <a:buFont typeface="Wingdings" panose="05000000000000000000" pitchFamily="2" charset="2"/>
              <a:buChar char="Ø"/>
            </a:pPr>
            <a:r>
              <a:rPr lang="en-US" sz="2000" dirty="0">
                <a:solidFill>
                  <a:prstClr val="white"/>
                </a:solidFill>
                <a:latin typeface="Times New Roman" panose="02020603050405020304" pitchFamily="18" charset="0"/>
                <a:ea typeface="微软雅黑"/>
                <a:cs typeface="Times New Roman" panose="02020603050405020304" pitchFamily="18" charset="0"/>
              </a:rPr>
              <a:t> This dataset contains  1.5M </a:t>
            </a:r>
            <a:r>
              <a:rPr lang="en-US" sz="2000" dirty="0">
                <a:solidFill>
                  <a:schemeClr val="accent2"/>
                </a:solidFill>
                <a:latin typeface="Times New Roman" panose="02020603050405020304" pitchFamily="18" charset="0"/>
                <a:ea typeface="微软雅黑"/>
                <a:cs typeface="Times New Roman" panose="02020603050405020304" pitchFamily="18" charset="0"/>
              </a:rPr>
              <a:t>Businesses data</a:t>
            </a:r>
            <a:r>
              <a:rPr lang="en-US" sz="2000" dirty="0">
                <a:solidFill>
                  <a:schemeClr val="bg1"/>
                </a:solidFill>
                <a:latin typeface="Times New Roman" panose="02020603050405020304" pitchFamily="18" charset="0"/>
                <a:ea typeface="微软雅黑"/>
                <a:cs typeface="Times New Roman" panose="02020603050405020304" pitchFamily="18" charset="0"/>
              </a:rPr>
              <a:t>, 7M </a:t>
            </a:r>
            <a:r>
              <a:rPr lang="en-US" sz="2000" dirty="0">
                <a:solidFill>
                  <a:schemeClr val="accent2"/>
                </a:solidFill>
                <a:latin typeface="Times New Roman" panose="02020603050405020304" pitchFamily="18" charset="0"/>
                <a:ea typeface="微软雅黑"/>
                <a:cs typeface="Times New Roman" panose="02020603050405020304" pitchFamily="18" charset="0"/>
              </a:rPr>
              <a:t>Reviews data, </a:t>
            </a:r>
            <a:r>
              <a:rPr lang="en-US" sz="2000" dirty="0">
                <a:solidFill>
                  <a:schemeClr val="bg1"/>
                </a:solidFill>
                <a:latin typeface="Times New Roman" panose="02020603050405020304" pitchFamily="18" charset="0"/>
                <a:ea typeface="微软雅黑"/>
                <a:cs typeface="Times New Roman" panose="02020603050405020304" pitchFamily="18" charset="0"/>
              </a:rPr>
              <a:t>2M </a:t>
            </a:r>
            <a:r>
              <a:rPr lang="en-US" sz="2000" dirty="0">
                <a:solidFill>
                  <a:schemeClr val="accent2"/>
                </a:solidFill>
                <a:latin typeface="Times New Roman" panose="02020603050405020304" pitchFamily="18" charset="0"/>
                <a:ea typeface="微软雅黑"/>
                <a:cs typeface="Times New Roman" panose="02020603050405020304" pitchFamily="18" charset="0"/>
              </a:rPr>
              <a:t>Users data, </a:t>
            </a:r>
            <a:r>
              <a:rPr lang="en-US" sz="2000" dirty="0">
                <a:solidFill>
                  <a:schemeClr val="bg1"/>
                </a:solidFill>
                <a:latin typeface="Times New Roman" panose="02020603050405020304" pitchFamily="18" charset="0"/>
                <a:ea typeface="微软雅黑"/>
                <a:cs typeface="Times New Roman" panose="02020603050405020304" pitchFamily="18" charset="0"/>
              </a:rPr>
              <a:t>1.2M</a:t>
            </a:r>
            <a:r>
              <a:rPr lang="en-US" sz="2000" dirty="0">
                <a:solidFill>
                  <a:schemeClr val="accent2"/>
                </a:solidFill>
                <a:latin typeface="Times New Roman" panose="02020603050405020304" pitchFamily="18" charset="0"/>
                <a:ea typeface="微软雅黑"/>
                <a:cs typeface="Times New Roman" panose="02020603050405020304" pitchFamily="18" charset="0"/>
              </a:rPr>
              <a:t> Check-ins data, </a:t>
            </a:r>
            <a:r>
              <a:rPr lang="en-US" sz="2000" dirty="0">
                <a:solidFill>
                  <a:schemeClr val="bg1"/>
                </a:solidFill>
                <a:latin typeface="Times New Roman" panose="02020603050405020304" pitchFamily="18" charset="0"/>
                <a:ea typeface="微软雅黑"/>
                <a:cs typeface="Times New Roman" panose="02020603050405020304" pitchFamily="18" charset="0"/>
              </a:rPr>
              <a:t>1.5M</a:t>
            </a:r>
            <a:r>
              <a:rPr lang="en-US" sz="2000" dirty="0">
                <a:solidFill>
                  <a:schemeClr val="accent2"/>
                </a:solidFill>
                <a:latin typeface="Times New Roman" panose="02020603050405020304" pitchFamily="18" charset="0"/>
                <a:ea typeface="微软雅黑"/>
                <a:cs typeface="Times New Roman" panose="02020603050405020304" pitchFamily="18" charset="0"/>
              </a:rPr>
              <a:t> Tips data.</a:t>
            </a:r>
          </a:p>
          <a:p>
            <a:pPr>
              <a:lnSpc>
                <a:spcPct val="100000"/>
              </a:lnSpc>
              <a:spcBef>
                <a:spcPts val="0"/>
              </a:spcBef>
            </a:pPr>
            <a:endParaRPr lang="en-US" sz="2000" dirty="0">
              <a:solidFill>
                <a:schemeClr val="bg1"/>
              </a:solidFill>
              <a:latin typeface="Times New Roman" panose="02020603050405020304" pitchFamily="18" charset="0"/>
              <a:ea typeface="微软雅黑"/>
              <a:cs typeface="Times New Roman" panose="02020603050405020304" pitchFamily="18" charset="0"/>
            </a:endParaRPr>
          </a:p>
          <a:p>
            <a:pPr marL="342900" indent="-342900">
              <a:lnSpc>
                <a:spcPct val="100000"/>
              </a:lnSpc>
              <a:spcBef>
                <a:spcPts val="0"/>
              </a:spcBef>
              <a:buFont typeface="Wingdings" panose="05000000000000000000" pitchFamily="2" charset="2"/>
              <a:buChar char="Ø"/>
            </a:pPr>
            <a:r>
              <a:rPr lang="en-US" sz="2000" dirty="0">
                <a:solidFill>
                  <a:schemeClr val="bg1"/>
                </a:solidFill>
                <a:latin typeface="Times New Roman" panose="02020603050405020304" pitchFamily="18" charset="0"/>
                <a:ea typeface="微软雅黑"/>
                <a:cs typeface="Times New Roman" panose="02020603050405020304" pitchFamily="18" charset="0"/>
              </a:rPr>
              <a:t> The Data describes attributes as follows :</a:t>
            </a:r>
          </a:p>
          <a:p>
            <a:pPr>
              <a:lnSpc>
                <a:spcPct val="100000"/>
              </a:lnSpc>
              <a:spcBef>
                <a:spcPts val="0"/>
              </a:spcBef>
            </a:pPr>
            <a:endParaRPr lang="en-US" sz="1600" dirty="0">
              <a:solidFill>
                <a:schemeClr val="bg1"/>
              </a:solidFill>
              <a:latin typeface="Times New Roman" panose="02020603050405020304" pitchFamily="18" charset="0"/>
              <a:ea typeface="微软雅黑"/>
              <a:cs typeface="Times New Roman" panose="02020603050405020304" pitchFamily="18" charset="0"/>
            </a:endParaRPr>
          </a:p>
          <a:p>
            <a:pPr>
              <a:lnSpc>
                <a:spcPct val="150000"/>
              </a:lnSpc>
              <a:spcBef>
                <a:spcPts val="0"/>
              </a:spcBef>
            </a:pPr>
            <a:r>
              <a:rPr lang="en-US" sz="1700" dirty="0">
                <a:solidFill>
                  <a:schemeClr val="bg1"/>
                </a:solidFill>
                <a:latin typeface="Times New Roman" panose="02020603050405020304" pitchFamily="18" charset="0"/>
                <a:ea typeface="微软雅黑"/>
                <a:cs typeface="Times New Roman" panose="02020603050405020304" pitchFamily="18" charset="0"/>
              </a:rPr>
              <a:t>      a. </a:t>
            </a:r>
            <a:r>
              <a:rPr lang="en-US" sz="1700" dirty="0" err="1">
                <a:solidFill>
                  <a:schemeClr val="bg1"/>
                </a:solidFill>
                <a:latin typeface="Times New Roman" panose="02020603050405020304" pitchFamily="18" charset="0"/>
                <a:ea typeface="微软雅黑"/>
                <a:cs typeface="Times New Roman" panose="02020603050405020304" pitchFamily="18" charset="0"/>
              </a:rPr>
              <a:t>business.json</a:t>
            </a:r>
            <a:r>
              <a:rPr lang="en-US" sz="1700" dirty="0">
                <a:solidFill>
                  <a:schemeClr val="bg1"/>
                </a:solidFill>
                <a:latin typeface="Times New Roman" panose="02020603050405020304" pitchFamily="18" charset="0"/>
                <a:ea typeface="微软雅黑"/>
                <a:cs typeface="Times New Roman" panose="02020603050405020304" pitchFamily="18" charset="0"/>
              </a:rPr>
              <a:t>: business id, </a:t>
            </a:r>
            <a:r>
              <a:rPr lang="en-US" sz="1700" dirty="0" err="1">
                <a:solidFill>
                  <a:schemeClr val="bg1"/>
                </a:solidFill>
                <a:latin typeface="Times New Roman" panose="02020603050405020304" pitchFamily="18" charset="0"/>
                <a:ea typeface="微软雅黑"/>
                <a:cs typeface="Times New Roman" panose="02020603050405020304" pitchFamily="18" charset="0"/>
              </a:rPr>
              <a:t>name,address,city,postal</a:t>
            </a:r>
            <a:r>
              <a:rPr lang="en-US" sz="1700" dirty="0">
                <a:solidFill>
                  <a:schemeClr val="bg1"/>
                </a:solidFill>
                <a:latin typeface="Times New Roman" panose="02020603050405020304" pitchFamily="18" charset="0"/>
                <a:ea typeface="微软雅黑"/>
                <a:cs typeface="Times New Roman" panose="02020603050405020304" pitchFamily="18" charset="0"/>
              </a:rPr>
              <a:t> </a:t>
            </a:r>
            <a:r>
              <a:rPr lang="en-US" sz="1700" dirty="0" err="1">
                <a:solidFill>
                  <a:schemeClr val="bg1"/>
                </a:solidFill>
                <a:latin typeface="Times New Roman" panose="02020603050405020304" pitchFamily="18" charset="0"/>
                <a:ea typeface="微软雅黑"/>
                <a:cs typeface="Times New Roman" panose="02020603050405020304" pitchFamily="18" charset="0"/>
              </a:rPr>
              <a:t>code,state,lat,long</a:t>
            </a:r>
            <a:endParaRPr lang="en-US" sz="1700" dirty="0">
              <a:solidFill>
                <a:schemeClr val="bg1"/>
              </a:solidFill>
              <a:latin typeface="Times New Roman" panose="02020603050405020304" pitchFamily="18" charset="0"/>
              <a:ea typeface="微软雅黑"/>
              <a:cs typeface="Times New Roman" panose="02020603050405020304" pitchFamily="18" charset="0"/>
            </a:endParaRPr>
          </a:p>
          <a:p>
            <a:pPr>
              <a:lnSpc>
                <a:spcPct val="150000"/>
              </a:lnSpc>
              <a:spcBef>
                <a:spcPts val="0"/>
              </a:spcBef>
            </a:pPr>
            <a:r>
              <a:rPr lang="en-US" sz="1700" dirty="0">
                <a:solidFill>
                  <a:schemeClr val="bg1"/>
                </a:solidFill>
                <a:latin typeface="Times New Roman" panose="02020603050405020304" pitchFamily="18" charset="0"/>
                <a:ea typeface="微软雅黑"/>
                <a:cs typeface="Times New Roman" panose="02020603050405020304" pitchFamily="18" charset="0"/>
              </a:rPr>
              <a:t>      b. </a:t>
            </a:r>
            <a:r>
              <a:rPr lang="en-US" sz="1700" dirty="0" err="1">
                <a:solidFill>
                  <a:schemeClr val="bg1"/>
                </a:solidFill>
                <a:latin typeface="Times New Roman" panose="02020603050405020304" pitchFamily="18" charset="0"/>
                <a:ea typeface="微软雅黑"/>
                <a:cs typeface="Times New Roman" panose="02020603050405020304" pitchFamily="18" charset="0"/>
              </a:rPr>
              <a:t>review.json</a:t>
            </a:r>
            <a:r>
              <a:rPr lang="en-US" sz="1700" dirty="0">
                <a:solidFill>
                  <a:schemeClr val="bg1"/>
                </a:solidFill>
                <a:latin typeface="Times New Roman" panose="02020603050405020304" pitchFamily="18" charset="0"/>
                <a:ea typeface="微软雅黑"/>
                <a:cs typeface="Times New Roman" panose="02020603050405020304" pitchFamily="18" charset="0"/>
              </a:rPr>
              <a:t>: review text, star ratings, and helpfulness votes	</a:t>
            </a:r>
          </a:p>
          <a:p>
            <a:pPr>
              <a:lnSpc>
                <a:spcPct val="150000"/>
              </a:lnSpc>
              <a:spcBef>
                <a:spcPts val="0"/>
              </a:spcBef>
            </a:pPr>
            <a:r>
              <a:rPr lang="en-US" sz="1700" dirty="0">
                <a:solidFill>
                  <a:schemeClr val="bg1"/>
                </a:solidFill>
                <a:latin typeface="Times New Roman" panose="02020603050405020304" pitchFamily="18" charset="0"/>
                <a:ea typeface="微软雅黑"/>
                <a:cs typeface="Times New Roman" panose="02020603050405020304" pitchFamily="18" charset="0"/>
              </a:rPr>
              <a:t>      c. </a:t>
            </a:r>
            <a:r>
              <a:rPr lang="en-US" sz="1700" dirty="0" err="1">
                <a:solidFill>
                  <a:schemeClr val="bg1"/>
                </a:solidFill>
                <a:latin typeface="Times New Roman" panose="02020603050405020304" pitchFamily="18" charset="0"/>
                <a:ea typeface="微软雅黑"/>
                <a:cs typeface="Times New Roman" panose="02020603050405020304" pitchFamily="18" charset="0"/>
              </a:rPr>
              <a:t>user.json</a:t>
            </a:r>
            <a:r>
              <a:rPr lang="en-US" sz="1700" dirty="0">
                <a:solidFill>
                  <a:schemeClr val="bg1"/>
                </a:solidFill>
                <a:latin typeface="Times New Roman" panose="02020603050405020304" pitchFamily="18" charset="0"/>
                <a:ea typeface="微软雅黑"/>
                <a:cs typeface="Times New Roman" panose="02020603050405020304" pitchFamily="18" charset="0"/>
              </a:rPr>
              <a:t>: information about users, their review count, average ratings.</a:t>
            </a:r>
          </a:p>
          <a:p>
            <a:pPr>
              <a:lnSpc>
                <a:spcPct val="150000"/>
              </a:lnSpc>
              <a:spcBef>
                <a:spcPts val="0"/>
              </a:spcBef>
            </a:pPr>
            <a:r>
              <a:rPr lang="en-US" sz="1700" dirty="0">
                <a:solidFill>
                  <a:schemeClr val="bg1"/>
                </a:solidFill>
                <a:latin typeface="Times New Roman" panose="02020603050405020304" pitchFamily="18" charset="0"/>
                <a:ea typeface="微软雅黑"/>
                <a:cs typeface="Times New Roman" panose="02020603050405020304" pitchFamily="18" charset="0"/>
              </a:rPr>
              <a:t>      d. Check-</a:t>
            </a:r>
            <a:r>
              <a:rPr lang="en-US" sz="1700" dirty="0" err="1">
                <a:solidFill>
                  <a:schemeClr val="bg1"/>
                </a:solidFill>
                <a:latin typeface="Times New Roman" panose="02020603050405020304" pitchFamily="18" charset="0"/>
                <a:ea typeface="微软雅黑"/>
                <a:cs typeface="Times New Roman" panose="02020603050405020304" pitchFamily="18" charset="0"/>
              </a:rPr>
              <a:t>ins.json</a:t>
            </a:r>
            <a:r>
              <a:rPr lang="en-US" sz="1700" dirty="0">
                <a:solidFill>
                  <a:schemeClr val="bg1"/>
                </a:solidFill>
                <a:latin typeface="Times New Roman" panose="02020603050405020304" pitchFamily="18" charset="0"/>
                <a:ea typeface="微软雅黑"/>
                <a:cs typeface="Times New Roman" panose="02020603050405020304" pitchFamily="18" charset="0"/>
              </a:rPr>
              <a:t> : timestamps and user counts</a:t>
            </a:r>
          </a:p>
          <a:p>
            <a:pPr>
              <a:lnSpc>
                <a:spcPct val="150000"/>
              </a:lnSpc>
              <a:spcBef>
                <a:spcPts val="0"/>
              </a:spcBef>
            </a:pPr>
            <a:r>
              <a:rPr lang="en-US" sz="1700" dirty="0">
                <a:solidFill>
                  <a:schemeClr val="bg1"/>
                </a:solidFill>
                <a:latin typeface="Times New Roman" panose="02020603050405020304" pitchFamily="18" charset="0"/>
                <a:ea typeface="微软雅黑"/>
                <a:cs typeface="Times New Roman" panose="02020603050405020304" pitchFamily="18" charset="0"/>
              </a:rPr>
              <a:t>      e. Tips: Features brief user-generated tips and advice related to businesses            </a:t>
            </a:r>
          </a:p>
        </p:txBody>
      </p:sp>
    </p:spTree>
    <p:extLst>
      <p:ext uri="{BB962C8B-B14F-4D97-AF65-F5344CB8AC3E}">
        <p14:creationId xmlns:p14="http://schemas.microsoft.com/office/powerpoint/2010/main" val="152192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0CF4-BA9D-4D52-62BA-1A3845FC12C6}"/>
              </a:ext>
            </a:extLst>
          </p:cNvPr>
          <p:cNvSpPr>
            <a:spLocks noGrp="1"/>
          </p:cNvSpPr>
          <p:nvPr>
            <p:ph type="title"/>
          </p:nvPr>
        </p:nvSpPr>
        <p:spPr>
          <a:xfrm>
            <a:off x="484632" y="228451"/>
            <a:ext cx="10515600" cy="1115434"/>
          </a:xfrm>
          <a:ln>
            <a:solidFill>
              <a:schemeClr val="bg1"/>
            </a:solidFill>
          </a:ln>
        </p:spPr>
        <p:txBody>
          <a:bodyPr/>
          <a:lstStyle/>
          <a:p>
            <a:r>
              <a:rPr lang="en-IN" dirty="0"/>
              <a:t>System Architecture </a:t>
            </a:r>
          </a:p>
        </p:txBody>
      </p:sp>
      <p:graphicFrame>
        <p:nvGraphicFramePr>
          <p:cNvPr id="5" name="Diagram 4">
            <a:extLst>
              <a:ext uri="{FF2B5EF4-FFF2-40B4-BE49-F238E27FC236}">
                <a16:creationId xmlns:a16="http://schemas.microsoft.com/office/drawing/2014/main" id="{B3B6BB7C-E4DA-FB30-0D8E-9ED0B3ADE742}"/>
              </a:ext>
            </a:extLst>
          </p:cNvPr>
          <p:cNvGraphicFramePr/>
          <p:nvPr>
            <p:extLst>
              <p:ext uri="{D42A27DB-BD31-4B8C-83A1-F6EECF244321}">
                <p14:modId xmlns:p14="http://schemas.microsoft.com/office/powerpoint/2010/main" val="1856463626"/>
              </p:ext>
            </p:extLst>
          </p:nvPr>
        </p:nvGraphicFramePr>
        <p:xfrm>
          <a:off x="1922562" y="1587725"/>
          <a:ext cx="7639739" cy="4847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8A146F20-90B9-6B07-FC51-BF01087CB2A8}"/>
              </a:ext>
            </a:extLst>
          </p:cNvPr>
          <p:cNvPicPr>
            <a:picLocks noChangeAspect="1"/>
          </p:cNvPicPr>
          <p:nvPr/>
        </p:nvPicPr>
        <p:blipFill>
          <a:blip r:embed="rId7"/>
          <a:stretch>
            <a:fillRect/>
          </a:stretch>
        </p:blipFill>
        <p:spPr>
          <a:xfrm>
            <a:off x="4148681" y="5157787"/>
            <a:ext cx="1043927" cy="938213"/>
          </a:xfrm>
          <a:prstGeom prst="rect">
            <a:avLst/>
          </a:prstGeom>
        </p:spPr>
      </p:pic>
      <p:pic>
        <p:nvPicPr>
          <p:cNvPr id="9" name="Picture 8">
            <a:extLst>
              <a:ext uri="{FF2B5EF4-FFF2-40B4-BE49-F238E27FC236}">
                <a16:creationId xmlns:a16="http://schemas.microsoft.com/office/drawing/2014/main" id="{F8387C26-B8A2-93AB-B33F-C050E9C7D283}"/>
              </a:ext>
            </a:extLst>
          </p:cNvPr>
          <p:cNvPicPr>
            <a:picLocks noChangeAspect="1"/>
          </p:cNvPicPr>
          <p:nvPr/>
        </p:nvPicPr>
        <p:blipFill>
          <a:blip r:embed="rId8"/>
          <a:stretch>
            <a:fillRect/>
          </a:stretch>
        </p:blipFill>
        <p:spPr>
          <a:xfrm>
            <a:off x="3328854" y="3285629"/>
            <a:ext cx="1298117" cy="633228"/>
          </a:xfrm>
          <a:prstGeom prst="rect">
            <a:avLst/>
          </a:prstGeom>
        </p:spPr>
      </p:pic>
    </p:spTree>
    <p:extLst>
      <p:ext uri="{BB962C8B-B14F-4D97-AF65-F5344CB8AC3E}">
        <p14:creationId xmlns:p14="http://schemas.microsoft.com/office/powerpoint/2010/main" val="320340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D7AC-70DA-34C5-702A-C3A4DD3D3AA4}"/>
              </a:ext>
            </a:extLst>
          </p:cNvPr>
          <p:cNvSpPr>
            <a:spLocks noGrp="1"/>
          </p:cNvSpPr>
          <p:nvPr>
            <p:ph type="title"/>
          </p:nvPr>
        </p:nvSpPr>
        <p:spPr>
          <a:xfrm>
            <a:off x="141514" y="156120"/>
            <a:ext cx="10515600" cy="1325563"/>
          </a:xfrm>
        </p:spPr>
        <p:txBody>
          <a:bodyPr/>
          <a:lstStyle/>
          <a:p>
            <a:pPr algn="l"/>
            <a:r>
              <a:rPr lang="en-IN" u="sng" spc="300" dirty="0"/>
              <a:t>Data Pre-Processing</a:t>
            </a:r>
          </a:p>
        </p:txBody>
      </p:sp>
      <p:sp>
        <p:nvSpPr>
          <p:cNvPr id="16" name="TextBox 15">
            <a:extLst>
              <a:ext uri="{FF2B5EF4-FFF2-40B4-BE49-F238E27FC236}">
                <a16:creationId xmlns:a16="http://schemas.microsoft.com/office/drawing/2014/main" id="{D367A4D1-C24B-2AF1-5B1B-264DC5023287}"/>
              </a:ext>
            </a:extLst>
          </p:cNvPr>
          <p:cNvSpPr txBox="1"/>
          <p:nvPr/>
        </p:nvSpPr>
        <p:spPr>
          <a:xfrm>
            <a:off x="361405" y="1481683"/>
            <a:ext cx="11456126" cy="2031325"/>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IN" dirty="0">
                <a:solidFill>
                  <a:prstClr val="white"/>
                </a:solidFill>
                <a:latin typeface="Posterama" panose="020B0504020200020000" pitchFamily="34" charset="0"/>
                <a:ea typeface="微软雅黑"/>
                <a:cs typeface="Posterama" panose="020B0504020200020000" pitchFamily="34" charset="0"/>
              </a:rPr>
              <a:t>Loading data into AZURE container </a:t>
            </a:r>
            <a:endParaRPr lang="en-IN" sz="1800"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Ø"/>
            </a:pPr>
            <a:endParaRPr lang="en-IN"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Ø"/>
            </a:pPr>
            <a:r>
              <a:rPr lang="en-IN" dirty="0">
                <a:solidFill>
                  <a:prstClr val="white"/>
                </a:solidFill>
                <a:latin typeface="Posterama" panose="020B0504020200020000" pitchFamily="34" charset="0"/>
                <a:ea typeface="微软雅黑"/>
                <a:cs typeface="Posterama" panose="020B0504020200020000" pitchFamily="34" charset="0"/>
              </a:rPr>
              <a:t> Extracting relevant Businesses ID from business table related to restaurant using filter on category.</a:t>
            </a:r>
          </a:p>
          <a:p>
            <a:pPr>
              <a:lnSpc>
                <a:spcPct val="100000"/>
              </a:lnSpc>
              <a:spcBef>
                <a:spcPts val="0"/>
              </a:spcBef>
            </a:pPr>
            <a:endParaRPr lang="en-IN"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Ø"/>
            </a:pPr>
            <a:r>
              <a:rPr lang="en-IN" dirty="0">
                <a:solidFill>
                  <a:prstClr val="white"/>
                </a:solidFill>
                <a:latin typeface="Posterama" panose="020B0504020200020000" pitchFamily="34" charset="0"/>
                <a:ea typeface="微软雅黑"/>
                <a:cs typeface="Posterama" panose="020B0504020200020000" pitchFamily="34" charset="0"/>
              </a:rPr>
              <a:t> </a:t>
            </a:r>
          </a:p>
          <a:p>
            <a:pPr>
              <a:lnSpc>
                <a:spcPct val="100000"/>
              </a:lnSpc>
              <a:spcBef>
                <a:spcPts val="0"/>
              </a:spcBef>
            </a:pPr>
            <a:endParaRPr lang="en-IN"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Ø"/>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cxnSp>
        <p:nvCxnSpPr>
          <p:cNvPr id="32" name="Straight Connector 31">
            <a:extLst>
              <a:ext uri="{FF2B5EF4-FFF2-40B4-BE49-F238E27FC236}">
                <a16:creationId xmlns:a16="http://schemas.microsoft.com/office/drawing/2014/main" id="{8986100A-A9EF-3A9B-1D0B-8739DC1E4870}"/>
              </a:ext>
            </a:extLst>
          </p:cNvPr>
          <p:cNvCxnSpPr>
            <a:stCxn id="28" idx="3"/>
          </p:cNvCxnSpPr>
          <p:nvPr/>
        </p:nvCxnSpPr>
        <p:spPr>
          <a:xfrm>
            <a:off x="2612569" y="4920345"/>
            <a:ext cx="109728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75F10566-A991-EB16-19E0-8B406487AC7F}"/>
              </a:ext>
            </a:extLst>
          </p:cNvPr>
          <p:cNvGrpSpPr/>
          <p:nvPr/>
        </p:nvGrpSpPr>
        <p:grpSpPr>
          <a:xfrm>
            <a:off x="1045025" y="2656115"/>
            <a:ext cx="6469746" cy="3490912"/>
            <a:chOff x="1271448" y="3344091"/>
            <a:chExt cx="6469746" cy="3490912"/>
          </a:xfrm>
        </p:grpSpPr>
        <p:sp>
          <p:nvSpPr>
            <p:cNvPr id="19" name="Arrow: Pentagon 18">
              <a:extLst>
                <a:ext uri="{FF2B5EF4-FFF2-40B4-BE49-F238E27FC236}">
                  <a16:creationId xmlns:a16="http://schemas.microsoft.com/office/drawing/2014/main" id="{C623C3A7-E08E-BA5F-326B-7BC0EB513854}"/>
                </a:ext>
              </a:extLst>
            </p:cNvPr>
            <p:cNvSpPr/>
            <p:nvPr/>
          </p:nvSpPr>
          <p:spPr>
            <a:xfrm>
              <a:off x="1271451" y="3344091"/>
              <a:ext cx="1567543" cy="661852"/>
            </a:xfrm>
            <a:prstGeom prst="homePlat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Restaurant ID</a:t>
              </a:r>
            </a:p>
          </p:txBody>
        </p:sp>
        <p:sp>
          <p:nvSpPr>
            <p:cNvPr id="20" name="Arrow: Pentagon 19">
              <a:extLst>
                <a:ext uri="{FF2B5EF4-FFF2-40B4-BE49-F238E27FC236}">
                  <a16:creationId xmlns:a16="http://schemas.microsoft.com/office/drawing/2014/main" id="{ED1AD5FB-18EC-DF99-AEF6-3ABF7518EB88}"/>
                </a:ext>
              </a:extLst>
            </p:cNvPr>
            <p:cNvSpPr/>
            <p:nvPr/>
          </p:nvSpPr>
          <p:spPr>
            <a:xfrm>
              <a:off x="1271450" y="4310743"/>
              <a:ext cx="1567543" cy="661852"/>
            </a:xfrm>
            <a:prstGeom prst="homePlat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dirty="0"/>
                <a:t>Businesses</a:t>
              </a:r>
            </a:p>
          </p:txBody>
        </p:sp>
        <p:cxnSp>
          <p:nvCxnSpPr>
            <p:cNvPr id="22" name="Straight Connector 21">
              <a:extLst>
                <a:ext uri="{FF2B5EF4-FFF2-40B4-BE49-F238E27FC236}">
                  <a16:creationId xmlns:a16="http://schemas.microsoft.com/office/drawing/2014/main" id="{1D1F1A2D-BC8C-7C2F-700F-8CE0C0FD8997}"/>
                </a:ext>
              </a:extLst>
            </p:cNvPr>
            <p:cNvCxnSpPr>
              <a:stCxn id="19" idx="3"/>
            </p:cNvCxnSpPr>
            <p:nvPr/>
          </p:nvCxnSpPr>
          <p:spPr>
            <a:xfrm>
              <a:off x="2838994" y="3675017"/>
              <a:ext cx="548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50821B-64DA-B969-ECC6-6DA5A2B9684D}"/>
                </a:ext>
              </a:extLst>
            </p:cNvPr>
            <p:cNvCxnSpPr/>
            <p:nvPr/>
          </p:nvCxnSpPr>
          <p:spPr>
            <a:xfrm>
              <a:off x="2838994" y="4641669"/>
              <a:ext cx="548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CF78BF-5C80-9DCB-3352-E777CB72DB90}"/>
                </a:ext>
              </a:extLst>
            </p:cNvPr>
            <p:cNvCxnSpPr/>
            <p:nvPr/>
          </p:nvCxnSpPr>
          <p:spPr>
            <a:xfrm>
              <a:off x="3387634" y="3675017"/>
              <a:ext cx="0" cy="966652"/>
            </a:xfrm>
            <a:prstGeom prst="line">
              <a:avLst/>
            </a:prstGeom>
          </p:spPr>
          <p:style>
            <a:lnRef idx="1">
              <a:schemeClr val="accent1"/>
            </a:lnRef>
            <a:fillRef idx="0">
              <a:schemeClr val="accent1"/>
            </a:fillRef>
            <a:effectRef idx="0">
              <a:schemeClr val="accent1"/>
            </a:effectRef>
            <a:fontRef idx="minor">
              <a:schemeClr val="tx1"/>
            </a:fontRef>
          </p:style>
        </p:cxnSp>
        <p:sp>
          <p:nvSpPr>
            <p:cNvPr id="28" name="Arrow: Pentagon 27">
              <a:extLst>
                <a:ext uri="{FF2B5EF4-FFF2-40B4-BE49-F238E27FC236}">
                  <a16:creationId xmlns:a16="http://schemas.microsoft.com/office/drawing/2014/main" id="{EA15D254-E149-AD9B-E31D-4F826CE4D04F}"/>
                </a:ext>
              </a:extLst>
            </p:cNvPr>
            <p:cNvSpPr/>
            <p:nvPr/>
          </p:nvSpPr>
          <p:spPr>
            <a:xfrm>
              <a:off x="1271449" y="5277395"/>
              <a:ext cx="1567543" cy="661852"/>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Reviews Table</a:t>
              </a:r>
            </a:p>
          </p:txBody>
        </p:sp>
        <p:cxnSp>
          <p:nvCxnSpPr>
            <p:cNvPr id="30" name="Straight Connector 29">
              <a:extLst>
                <a:ext uri="{FF2B5EF4-FFF2-40B4-BE49-F238E27FC236}">
                  <a16:creationId xmlns:a16="http://schemas.microsoft.com/office/drawing/2014/main" id="{8A818AAB-FC94-C701-B9A2-64F6917BA72A}"/>
                </a:ext>
              </a:extLst>
            </p:cNvPr>
            <p:cNvCxnSpPr/>
            <p:nvPr/>
          </p:nvCxnSpPr>
          <p:spPr>
            <a:xfrm>
              <a:off x="3387634" y="4158343"/>
              <a:ext cx="583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53185A6-FBB2-1FD6-0ECA-4A6CD4D85657}"/>
                </a:ext>
              </a:extLst>
            </p:cNvPr>
            <p:cNvCxnSpPr>
              <a:cxnSpLocks/>
            </p:cNvCxnSpPr>
            <p:nvPr/>
          </p:nvCxnSpPr>
          <p:spPr>
            <a:xfrm flipH="1">
              <a:off x="3953692" y="4158343"/>
              <a:ext cx="17417" cy="1449978"/>
            </a:xfrm>
            <a:prstGeom prst="line">
              <a:avLst/>
            </a:prstGeom>
          </p:spPr>
          <p:style>
            <a:lnRef idx="1">
              <a:schemeClr val="accent1"/>
            </a:lnRef>
            <a:fillRef idx="0">
              <a:schemeClr val="accent1"/>
            </a:fillRef>
            <a:effectRef idx="0">
              <a:schemeClr val="accent1"/>
            </a:effectRef>
            <a:fontRef idx="minor">
              <a:schemeClr val="tx1"/>
            </a:fontRef>
          </p:style>
        </p:cxnSp>
        <p:sp>
          <p:nvSpPr>
            <p:cNvPr id="37" name="Arrow: Pentagon 36">
              <a:extLst>
                <a:ext uri="{FF2B5EF4-FFF2-40B4-BE49-F238E27FC236}">
                  <a16:creationId xmlns:a16="http://schemas.microsoft.com/office/drawing/2014/main" id="{6B8C278A-8936-FB90-7D24-501258330B7C}"/>
                </a:ext>
              </a:extLst>
            </p:cNvPr>
            <p:cNvSpPr/>
            <p:nvPr/>
          </p:nvSpPr>
          <p:spPr>
            <a:xfrm>
              <a:off x="1271448" y="6173151"/>
              <a:ext cx="1567543" cy="661852"/>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Users Table</a:t>
              </a:r>
            </a:p>
          </p:txBody>
        </p:sp>
        <p:cxnSp>
          <p:nvCxnSpPr>
            <p:cNvPr id="39" name="Straight Connector 38">
              <a:extLst>
                <a:ext uri="{FF2B5EF4-FFF2-40B4-BE49-F238E27FC236}">
                  <a16:creationId xmlns:a16="http://schemas.microsoft.com/office/drawing/2014/main" id="{56B1A897-EE98-C3F5-CD12-FC7E7B8ADDE1}"/>
                </a:ext>
              </a:extLst>
            </p:cNvPr>
            <p:cNvCxnSpPr>
              <a:cxnSpLocks/>
              <a:stCxn id="37" idx="3"/>
            </p:cNvCxnSpPr>
            <p:nvPr/>
          </p:nvCxnSpPr>
          <p:spPr>
            <a:xfrm>
              <a:off x="2838991" y="6504077"/>
              <a:ext cx="2664826" cy="33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7117D91-7953-0FB6-D9D0-7328C803028C}"/>
                </a:ext>
              </a:extLst>
            </p:cNvPr>
            <p:cNvCxnSpPr/>
            <p:nvPr/>
          </p:nvCxnSpPr>
          <p:spPr>
            <a:xfrm>
              <a:off x="3971109" y="4810699"/>
              <a:ext cx="1532708" cy="16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DD830BA-E689-4B6D-5529-2883BD7DFDF4}"/>
                </a:ext>
              </a:extLst>
            </p:cNvPr>
            <p:cNvCxnSpPr>
              <a:cxnSpLocks/>
            </p:cNvCxnSpPr>
            <p:nvPr/>
          </p:nvCxnSpPr>
          <p:spPr>
            <a:xfrm>
              <a:off x="5503817" y="4827330"/>
              <a:ext cx="0" cy="1710009"/>
            </a:xfrm>
            <a:prstGeom prst="line">
              <a:avLst/>
            </a:prstGeom>
          </p:spPr>
          <p:style>
            <a:lnRef idx="1">
              <a:schemeClr val="accent1"/>
            </a:lnRef>
            <a:fillRef idx="0">
              <a:schemeClr val="accent1"/>
            </a:fillRef>
            <a:effectRef idx="0">
              <a:schemeClr val="accent1"/>
            </a:effectRef>
            <a:fontRef idx="minor">
              <a:schemeClr val="tx1"/>
            </a:fontRef>
          </p:style>
        </p:cxnSp>
        <p:sp>
          <p:nvSpPr>
            <p:cNvPr id="47" name="Arrow: Pentagon 46">
              <a:extLst>
                <a:ext uri="{FF2B5EF4-FFF2-40B4-BE49-F238E27FC236}">
                  <a16:creationId xmlns:a16="http://schemas.microsoft.com/office/drawing/2014/main" id="{6B359096-4E0A-71C6-4FC0-2969221DF721}"/>
                </a:ext>
              </a:extLst>
            </p:cNvPr>
            <p:cNvSpPr/>
            <p:nvPr/>
          </p:nvSpPr>
          <p:spPr>
            <a:xfrm>
              <a:off x="6173651" y="5277395"/>
              <a:ext cx="1567543" cy="661852"/>
            </a:xfrm>
            <a:prstGeom prst="homePlate">
              <a:avLst/>
            </a:prstGeom>
            <a:solidFill>
              <a:srgbClr val="D844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t>Final Table</a:t>
              </a:r>
            </a:p>
          </p:txBody>
        </p:sp>
      </p:grpSp>
      <p:cxnSp>
        <p:nvCxnSpPr>
          <p:cNvPr id="49" name="Straight Connector 48">
            <a:extLst>
              <a:ext uri="{FF2B5EF4-FFF2-40B4-BE49-F238E27FC236}">
                <a16:creationId xmlns:a16="http://schemas.microsoft.com/office/drawing/2014/main" id="{A956F3DB-B1FC-D771-4F3E-701C88CE1EDA}"/>
              </a:ext>
            </a:extLst>
          </p:cNvPr>
          <p:cNvCxnSpPr>
            <a:endCxn id="47" idx="1"/>
          </p:cNvCxnSpPr>
          <p:nvPr/>
        </p:nvCxnSpPr>
        <p:spPr>
          <a:xfrm>
            <a:off x="5277394" y="4920345"/>
            <a:ext cx="6698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4BCD72-5FB3-3D57-F2D9-3B74E152C774}"/>
              </a:ext>
            </a:extLst>
          </p:cNvPr>
          <p:cNvSpPr txBox="1"/>
          <p:nvPr/>
        </p:nvSpPr>
        <p:spPr>
          <a:xfrm>
            <a:off x="243841" y="722811"/>
            <a:ext cx="11268890" cy="369332"/>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IN" dirty="0">
                <a:solidFill>
                  <a:prstClr val="white"/>
                </a:solidFill>
                <a:latin typeface="Posterama" panose="020B0504020200020000" pitchFamily="34" charset="0"/>
                <a:ea typeface="微软雅黑"/>
                <a:cs typeface="Posterama" panose="020B0504020200020000" pitchFamily="34" charset="0"/>
              </a:rPr>
              <a:t>JSON tables are Converted into Parquet  </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pic>
        <p:nvPicPr>
          <p:cNvPr id="12" name="Picture 11">
            <a:extLst>
              <a:ext uri="{FF2B5EF4-FFF2-40B4-BE49-F238E27FC236}">
                <a16:creationId xmlns:a16="http://schemas.microsoft.com/office/drawing/2014/main" id="{CCC30B00-1B06-993C-1538-EB1A56FA48AA}"/>
              </a:ext>
            </a:extLst>
          </p:cNvPr>
          <p:cNvPicPr>
            <a:picLocks noChangeAspect="1"/>
          </p:cNvPicPr>
          <p:nvPr/>
        </p:nvPicPr>
        <p:blipFill>
          <a:blip r:embed="rId2"/>
          <a:stretch>
            <a:fillRect/>
          </a:stretch>
        </p:blipFill>
        <p:spPr>
          <a:xfrm>
            <a:off x="619046" y="1257035"/>
            <a:ext cx="4153251" cy="2048725"/>
          </a:xfrm>
          <a:prstGeom prst="rect">
            <a:avLst/>
          </a:prstGeom>
        </p:spPr>
      </p:pic>
      <p:cxnSp>
        <p:nvCxnSpPr>
          <p:cNvPr id="14" name="Straight Arrow Connector 13">
            <a:extLst>
              <a:ext uri="{FF2B5EF4-FFF2-40B4-BE49-F238E27FC236}">
                <a16:creationId xmlns:a16="http://schemas.microsoft.com/office/drawing/2014/main" id="{E0237A4E-D5B0-D3D4-3F5B-75FB810159D8}"/>
              </a:ext>
            </a:extLst>
          </p:cNvPr>
          <p:cNvCxnSpPr>
            <a:cxnSpLocks/>
          </p:cNvCxnSpPr>
          <p:nvPr/>
        </p:nvCxnSpPr>
        <p:spPr>
          <a:xfrm>
            <a:off x="5111931" y="2185852"/>
            <a:ext cx="105373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6F820EB-79C3-5335-2007-C950128D948B}"/>
              </a:ext>
            </a:extLst>
          </p:cNvPr>
          <p:cNvPicPr>
            <a:picLocks noChangeAspect="1"/>
          </p:cNvPicPr>
          <p:nvPr/>
        </p:nvPicPr>
        <p:blipFill>
          <a:blip r:embed="rId3"/>
          <a:stretch>
            <a:fillRect/>
          </a:stretch>
        </p:blipFill>
        <p:spPr>
          <a:xfrm>
            <a:off x="6435636" y="1257034"/>
            <a:ext cx="2734489" cy="2050867"/>
          </a:xfrm>
          <a:prstGeom prst="rect">
            <a:avLst/>
          </a:prstGeom>
        </p:spPr>
      </p:pic>
      <p:sp>
        <p:nvSpPr>
          <p:cNvPr id="18" name="TextBox 17">
            <a:extLst>
              <a:ext uri="{FF2B5EF4-FFF2-40B4-BE49-F238E27FC236}">
                <a16:creationId xmlns:a16="http://schemas.microsoft.com/office/drawing/2014/main" id="{8BF254ED-FDA9-781E-81C7-E158DF896FD7}"/>
              </a:ext>
            </a:extLst>
          </p:cNvPr>
          <p:cNvSpPr txBox="1"/>
          <p:nvPr/>
        </p:nvSpPr>
        <p:spPr>
          <a:xfrm>
            <a:off x="243841" y="3836125"/>
            <a:ext cx="11268890" cy="369332"/>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IN" sz="1800" dirty="0">
                <a:solidFill>
                  <a:prstClr val="white"/>
                </a:solidFill>
                <a:latin typeface="Posterama" panose="020B0504020200020000" pitchFamily="34" charset="0"/>
                <a:ea typeface="微软雅黑"/>
                <a:cs typeface="Posterama" panose="020B0504020200020000" pitchFamily="34" charset="0"/>
              </a:rPr>
              <a:t>Alphanumeric columns are converted into numeric values. </a:t>
            </a:r>
          </a:p>
        </p:txBody>
      </p:sp>
      <p:pic>
        <p:nvPicPr>
          <p:cNvPr id="20" name="Picture 19">
            <a:extLst>
              <a:ext uri="{FF2B5EF4-FFF2-40B4-BE49-F238E27FC236}">
                <a16:creationId xmlns:a16="http://schemas.microsoft.com/office/drawing/2014/main" id="{B1FB930E-7E89-A3E4-6AB5-37BE1FDBC854}"/>
              </a:ext>
            </a:extLst>
          </p:cNvPr>
          <p:cNvPicPr>
            <a:picLocks noChangeAspect="1"/>
          </p:cNvPicPr>
          <p:nvPr/>
        </p:nvPicPr>
        <p:blipFill>
          <a:blip r:embed="rId4"/>
          <a:stretch>
            <a:fillRect/>
          </a:stretch>
        </p:blipFill>
        <p:spPr>
          <a:xfrm>
            <a:off x="2847526" y="4436885"/>
            <a:ext cx="2264405" cy="1698304"/>
          </a:xfrm>
          <a:prstGeom prst="rect">
            <a:avLst/>
          </a:prstGeom>
        </p:spPr>
      </p:pic>
    </p:spTree>
    <p:extLst>
      <p:ext uri="{BB962C8B-B14F-4D97-AF65-F5344CB8AC3E}">
        <p14:creationId xmlns:p14="http://schemas.microsoft.com/office/powerpoint/2010/main" val="212447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6BAA-80B2-7130-52E4-24F9B736AD23}"/>
              </a:ext>
            </a:extLst>
          </p:cNvPr>
          <p:cNvSpPr>
            <a:spLocks noGrp="1"/>
          </p:cNvSpPr>
          <p:nvPr>
            <p:ph type="title"/>
          </p:nvPr>
        </p:nvSpPr>
        <p:spPr>
          <a:ln>
            <a:solidFill>
              <a:schemeClr val="bg1"/>
            </a:solidFill>
          </a:ln>
        </p:spPr>
        <p:txBody>
          <a:bodyPr/>
          <a:lstStyle/>
          <a:p>
            <a:r>
              <a:rPr lang="en-IN" dirty="0"/>
              <a:t>ALS (Alternating Least Squares)</a:t>
            </a:r>
          </a:p>
        </p:txBody>
      </p:sp>
      <p:sp>
        <p:nvSpPr>
          <p:cNvPr id="7" name="TextBox 6">
            <a:extLst>
              <a:ext uri="{FF2B5EF4-FFF2-40B4-BE49-F238E27FC236}">
                <a16:creationId xmlns:a16="http://schemas.microsoft.com/office/drawing/2014/main" id="{4F54EC1C-BB92-B715-2DEE-73251A80A0A7}"/>
              </a:ext>
            </a:extLst>
          </p:cNvPr>
          <p:cNvSpPr txBox="1"/>
          <p:nvPr/>
        </p:nvSpPr>
        <p:spPr>
          <a:xfrm>
            <a:off x="587829" y="1979649"/>
            <a:ext cx="10216080" cy="2031325"/>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US" sz="1800" dirty="0">
                <a:solidFill>
                  <a:prstClr val="white"/>
                </a:solidFill>
                <a:latin typeface="Posterama" panose="020B0504020200020000" pitchFamily="34" charset="0"/>
                <a:ea typeface="微软雅黑"/>
                <a:cs typeface="Posterama" panose="020B0504020200020000" pitchFamily="34" charset="0"/>
              </a:rPr>
              <a:t>Matrix factorization technique used in collaborative filtering.</a:t>
            </a:r>
          </a:p>
          <a:p>
            <a:pPr marL="285750" indent="-285750">
              <a:lnSpc>
                <a:spcPct val="100000"/>
              </a:lnSpc>
              <a:spcBef>
                <a:spcPts val="0"/>
              </a:spcBef>
              <a:buFont typeface="Wingdings" panose="05000000000000000000" pitchFamily="2" charset="2"/>
              <a:buChar char="Ø"/>
            </a:pPr>
            <a:endParaRPr lang="en-US"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Ø"/>
            </a:pPr>
            <a:r>
              <a:rPr lang="en-US" sz="1800" dirty="0">
                <a:solidFill>
                  <a:prstClr val="white"/>
                </a:solidFill>
                <a:latin typeface="Posterama" panose="020B0504020200020000" pitchFamily="34" charset="0"/>
                <a:ea typeface="微软雅黑"/>
                <a:cs typeface="Posterama" panose="020B0504020200020000" pitchFamily="34" charset="0"/>
              </a:rPr>
              <a:t>Decomposes user-restaurant interaction data into latent factors</a:t>
            </a:r>
          </a:p>
          <a:p>
            <a:pPr marL="285750" indent="-285750">
              <a:lnSpc>
                <a:spcPct val="100000"/>
              </a:lnSpc>
              <a:spcBef>
                <a:spcPts val="0"/>
              </a:spcBef>
              <a:buFont typeface="Wingdings" panose="05000000000000000000" pitchFamily="2" charset="2"/>
              <a:buChar char="Ø"/>
            </a:pPr>
            <a:endParaRPr lang="en-US"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Ø"/>
            </a:pPr>
            <a:r>
              <a:rPr lang="en-IN" dirty="0">
                <a:solidFill>
                  <a:prstClr val="white"/>
                </a:solidFill>
                <a:latin typeface="Posterama" panose="020B0504020200020000" pitchFamily="34" charset="0"/>
                <a:ea typeface="微软雅黑"/>
                <a:cs typeface="Posterama" panose="020B0504020200020000" pitchFamily="34" charset="0"/>
              </a:rPr>
              <a:t> Generates personalized recommendations</a:t>
            </a:r>
          </a:p>
          <a:p>
            <a:pPr marL="285750" indent="-285750">
              <a:lnSpc>
                <a:spcPct val="100000"/>
              </a:lnSpc>
              <a:spcBef>
                <a:spcPts val="0"/>
              </a:spcBef>
              <a:buFont typeface="Wingdings" panose="05000000000000000000" pitchFamily="2" charset="2"/>
              <a:buChar char="Ø"/>
            </a:pPr>
            <a:endParaRPr lang="en-IN" sz="1800" dirty="0">
              <a:solidFill>
                <a:prstClr val="white"/>
              </a:solidFill>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Wingdings" panose="05000000000000000000" pitchFamily="2" charset="2"/>
              <a:buChar char="Ø"/>
            </a:pPr>
            <a:r>
              <a:rPr lang="en-IN" dirty="0">
                <a:solidFill>
                  <a:prstClr val="white"/>
                </a:solidFill>
                <a:latin typeface="Posterama" panose="020B0504020200020000" pitchFamily="34" charset="0"/>
                <a:ea typeface="微软雅黑"/>
                <a:cs typeface="Posterama" panose="020B0504020200020000" pitchFamily="34" charset="0"/>
              </a:rPr>
              <a:t> </a:t>
            </a:r>
            <a:r>
              <a:rPr lang="en-US" dirty="0">
                <a:solidFill>
                  <a:prstClr val="white"/>
                </a:solidFill>
                <a:latin typeface="Posterama" panose="020B0504020200020000" pitchFamily="34" charset="0"/>
                <a:ea typeface="微软雅黑"/>
                <a:cs typeface="Posterama" panose="020B0504020200020000" pitchFamily="34" charset="0"/>
              </a:rPr>
              <a:t>Highlights trending restaurants with high reviews and strong ratings.</a:t>
            </a: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11" name="Rectangle: Rounded Corners 10">
            <a:extLst>
              <a:ext uri="{FF2B5EF4-FFF2-40B4-BE49-F238E27FC236}">
                <a16:creationId xmlns:a16="http://schemas.microsoft.com/office/drawing/2014/main" id="{733CE7F8-9162-852C-4DEE-36F220378B99}"/>
              </a:ext>
            </a:extLst>
          </p:cNvPr>
          <p:cNvSpPr/>
          <p:nvPr/>
        </p:nvSpPr>
        <p:spPr>
          <a:xfrm>
            <a:off x="4069080" y="4418821"/>
            <a:ext cx="3553097" cy="17939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A~ U×V </a:t>
            </a:r>
          </a:p>
          <a:p>
            <a:pPr algn="ctr"/>
            <a:r>
              <a:rPr lang="pt-BR" dirty="0"/>
              <a:t>A  original data </a:t>
            </a:r>
          </a:p>
          <a:p>
            <a:pPr algn="ctr"/>
            <a:r>
              <a:rPr lang="pt-BR" dirty="0"/>
              <a:t>U user data</a:t>
            </a:r>
          </a:p>
          <a:p>
            <a:pPr algn="ctr"/>
            <a:r>
              <a:rPr lang="pt-BR" dirty="0"/>
              <a:t> V resturant data</a:t>
            </a:r>
            <a:endParaRPr lang="en-IN" dirty="0"/>
          </a:p>
        </p:txBody>
      </p:sp>
    </p:spTree>
    <p:extLst>
      <p:ext uri="{BB962C8B-B14F-4D97-AF65-F5344CB8AC3E}">
        <p14:creationId xmlns:p14="http://schemas.microsoft.com/office/powerpoint/2010/main" val="1074177846"/>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2.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1326</TotalTime>
  <Words>672</Words>
  <Application>Microsoft Office PowerPoint</Application>
  <PresentationFormat>Widescreen</PresentationFormat>
  <Paragraphs>97</Paragraphs>
  <Slides>14</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等线</vt:lpstr>
      <vt:lpstr>Abadi</vt:lpstr>
      <vt:lpstr>Arial</vt:lpstr>
      <vt:lpstr>Arial Narrow</vt:lpstr>
      <vt:lpstr>Calibri</vt:lpstr>
      <vt:lpstr>Catamaran</vt:lpstr>
      <vt:lpstr>Posterama</vt:lpstr>
      <vt:lpstr>Posterama Text Black</vt:lpstr>
      <vt:lpstr>Posterama Text SemiBold</vt:lpstr>
      <vt:lpstr>Times New Roman</vt:lpstr>
      <vt:lpstr>Wingdings</vt:lpstr>
      <vt:lpstr>Custom</vt:lpstr>
      <vt:lpstr>Restaurant Recommendation system </vt:lpstr>
      <vt:lpstr>TABLE OF CONTENTS</vt:lpstr>
      <vt:lpstr>INTRODUCTION</vt:lpstr>
      <vt:lpstr>Problem Statement </vt:lpstr>
      <vt:lpstr>About Dataset </vt:lpstr>
      <vt:lpstr>System Architecture </vt:lpstr>
      <vt:lpstr>Data Pre-Processing</vt:lpstr>
      <vt:lpstr>PowerPoint Presentation</vt:lpstr>
      <vt:lpstr>ALS (Alternating Least Squares)</vt:lpstr>
      <vt:lpstr>Model Demo</vt:lpstr>
      <vt:lpstr>Model Output</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system </dc:title>
  <dc:creator>kaushik kedari</dc:creator>
  <cp:lastModifiedBy>Aditya Patil</cp:lastModifiedBy>
  <cp:revision>4</cp:revision>
  <dcterms:created xsi:type="dcterms:W3CDTF">2024-08-12T11:55:36Z</dcterms:created>
  <dcterms:modified xsi:type="dcterms:W3CDTF">2024-08-13T11:33:59Z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