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9" r:id="rId4"/>
    <p:sldId id="262" r:id="rId5"/>
    <p:sldId id="260" r:id="rId6"/>
    <p:sldId id="265" r:id="rId7"/>
    <p:sldId id="263" r:id="rId8"/>
    <p:sldId id="266" r:id="rId9"/>
    <p:sldId id="272" r:id="rId10"/>
  </p:sldIdLst>
  <p:sldSz cx="9144000" cy="5143500" type="screen16x9"/>
  <p:notesSz cx="6858000" cy="9144000"/>
  <p:embeddedFontLst>
    <p:embeddedFont>
      <p:font typeface="Palanquin Dark" panose="020B0604020202020204" charset="0"/>
      <p:regular r:id="rId12"/>
      <p:bold r:id="rId13"/>
    </p:embeddedFon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693D4-5C2D-4264-89D7-06EB89B04B7D}">
  <a:tblStyle styleId="{FC6693D4-5C2D-4264-89D7-06EB89B04B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79" d="100"/>
          <a:sy n="79" d="100"/>
        </p:scale>
        <p:origin x="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7b642fd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7b642f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a66fa69c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a66fa69c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a65dfbdca0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a65dfbdca0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a65dfbdc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a65dfbdc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44895"/>
            <a:ext cx="3852000" cy="2714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471755"/>
            <a:ext cx="3341100" cy="77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720000" y="3886824"/>
            <a:ext cx="2825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a:endParaRPr/>
          </a:p>
        </p:txBody>
      </p:sp>
      <p:sp>
        <p:nvSpPr>
          <p:cNvPr id="220" name="Google Shape;220;p28"/>
          <p:cNvSpPr txBox="1">
            <a:spLocks noGrp="1"/>
          </p:cNvSpPr>
          <p:nvPr>
            <p:ph type="subTitle" idx="1"/>
          </p:nvPr>
        </p:nvSpPr>
        <p:spPr>
          <a:xfrm>
            <a:off x="720000" y="582599"/>
            <a:ext cx="5778000" cy="3114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vl1pPr>
            <a:lvl2pPr lvl="1" rtl="0">
              <a:spcBef>
                <a:spcPts val="1600"/>
              </a:spcBef>
              <a:spcAft>
                <a:spcPts val="0"/>
              </a:spcAft>
              <a:buNone/>
              <a:defRPr sz="4000" b="1"/>
            </a:lvl2pPr>
            <a:lvl3pPr lvl="2" rtl="0">
              <a:spcBef>
                <a:spcPts val="1600"/>
              </a:spcBef>
              <a:spcAft>
                <a:spcPts val="0"/>
              </a:spcAft>
              <a:buNone/>
              <a:defRPr sz="4000" b="1"/>
            </a:lvl3pPr>
            <a:lvl4pPr lvl="3" rtl="0">
              <a:spcBef>
                <a:spcPts val="1600"/>
              </a:spcBef>
              <a:spcAft>
                <a:spcPts val="0"/>
              </a:spcAft>
              <a:buNone/>
              <a:defRPr sz="4000" b="1"/>
            </a:lvl4pPr>
            <a:lvl5pPr lvl="4" rtl="0">
              <a:spcBef>
                <a:spcPts val="1600"/>
              </a:spcBef>
              <a:spcAft>
                <a:spcPts val="0"/>
              </a:spcAft>
              <a:buNone/>
              <a:defRPr sz="4000" b="1"/>
            </a:lvl5pPr>
            <a:lvl6pPr lvl="5" rtl="0">
              <a:spcBef>
                <a:spcPts val="1600"/>
              </a:spcBef>
              <a:spcAft>
                <a:spcPts val="0"/>
              </a:spcAft>
              <a:buNone/>
              <a:defRPr sz="4000" b="1"/>
            </a:lvl6pPr>
            <a:lvl7pPr lvl="6" rtl="0">
              <a:spcBef>
                <a:spcPts val="1600"/>
              </a:spcBef>
              <a:spcAft>
                <a:spcPts val="0"/>
              </a:spcAft>
              <a:buNone/>
              <a:defRPr sz="4000" b="1"/>
            </a:lvl7pPr>
            <a:lvl8pPr lvl="7" rtl="0">
              <a:spcBef>
                <a:spcPts val="1600"/>
              </a:spcBef>
              <a:spcAft>
                <a:spcPts val="0"/>
              </a:spcAft>
              <a:buNone/>
              <a:defRPr sz="4000" b="1"/>
            </a:lvl8pPr>
            <a:lvl9pPr lvl="8" rtl="0">
              <a:spcBef>
                <a:spcPts val="1600"/>
              </a:spcBef>
              <a:spcAft>
                <a:spcPts val="1600"/>
              </a:spcAft>
              <a:buNone/>
              <a:defRPr sz="40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42550"/>
            <a:ext cx="7972200" cy="3461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17" name="Google Shape;17;p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0" name="Google Shape;20;p5"/>
          <p:cNvSpPr txBox="1">
            <a:spLocks noGrp="1"/>
          </p:cNvSpPr>
          <p:nvPr>
            <p:ph type="subTitle" idx="1"/>
          </p:nvPr>
        </p:nvSpPr>
        <p:spPr>
          <a:xfrm>
            <a:off x="6213175" y="2410100"/>
            <a:ext cx="2211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1" name="Google Shape;21;p5"/>
          <p:cNvSpPr txBox="1">
            <a:spLocks noGrp="1"/>
          </p:cNvSpPr>
          <p:nvPr>
            <p:ph type="subTitle" idx="2"/>
          </p:nvPr>
        </p:nvSpPr>
        <p:spPr>
          <a:xfrm>
            <a:off x="6213175" y="2686649"/>
            <a:ext cx="2211000" cy="74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22" name="Google Shape;22;p5"/>
          <p:cNvSpPr txBox="1">
            <a:spLocks noGrp="1"/>
          </p:cNvSpPr>
          <p:nvPr>
            <p:ph type="subTitle" idx="3"/>
          </p:nvPr>
        </p:nvSpPr>
        <p:spPr>
          <a:xfrm>
            <a:off x="720000" y="2410100"/>
            <a:ext cx="22110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b="1"/>
            </a:lvl1pPr>
            <a:lvl2pPr lvl="1" algn="r" rtl="0">
              <a:lnSpc>
                <a:spcPct val="100000"/>
              </a:lnSpc>
              <a:spcBef>
                <a:spcPts val="0"/>
              </a:spcBef>
              <a:spcAft>
                <a:spcPts val="0"/>
              </a:spcAft>
              <a:buNone/>
              <a:defRPr b="1"/>
            </a:lvl2pPr>
            <a:lvl3pPr lvl="2" algn="r" rtl="0">
              <a:lnSpc>
                <a:spcPct val="100000"/>
              </a:lnSpc>
              <a:spcBef>
                <a:spcPts val="0"/>
              </a:spcBef>
              <a:spcAft>
                <a:spcPts val="0"/>
              </a:spcAft>
              <a:buNone/>
              <a:defRPr b="1"/>
            </a:lvl3pPr>
            <a:lvl4pPr lvl="3" algn="r" rtl="0">
              <a:lnSpc>
                <a:spcPct val="100000"/>
              </a:lnSpc>
              <a:spcBef>
                <a:spcPts val="0"/>
              </a:spcBef>
              <a:spcAft>
                <a:spcPts val="0"/>
              </a:spcAft>
              <a:buNone/>
              <a:defRPr b="1"/>
            </a:lvl4pPr>
            <a:lvl5pPr lvl="4" algn="r" rtl="0">
              <a:lnSpc>
                <a:spcPct val="100000"/>
              </a:lnSpc>
              <a:spcBef>
                <a:spcPts val="0"/>
              </a:spcBef>
              <a:spcAft>
                <a:spcPts val="0"/>
              </a:spcAft>
              <a:buNone/>
              <a:defRPr b="1"/>
            </a:lvl5pPr>
            <a:lvl6pPr lvl="5" algn="r" rtl="0">
              <a:lnSpc>
                <a:spcPct val="100000"/>
              </a:lnSpc>
              <a:spcBef>
                <a:spcPts val="0"/>
              </a:spcBef>
              <a:spcAft>
                <a:spcPts val="0"/>
              </a:spcAft>
              <a:buNone/>
              <a:defRPr b="1"/>
            </a:lvl6pPr>
            <a:lvl7pPr lvl="6" algn="r" rtl="0">
              <a:lnSpc>
                <a:spcPct val="100000"/>
              </a:lnSpc>
              <a:spcBef>
                <a:spcPts val="0"/>
              </a:spcBef>
              <a:spcAft>
                <a:spcPts val="0"/>
              </a:spcAft>
              <a:buNone/>
              <a:defRPr b="1"/>
            </a:lvl7pPr>
            <a:lvl8pPr lvl="7" algn="r" rtl="0">
              <a:lnSpc>
                <a:spcPct val="100000"/>
              </a:lnSpc>
              <a:spcBef>
                <a:spcPts val="0"/>
              </a:spcBef>
              <a:spcAft>
                <a:spcPts val="0"/>
              </a:spcAft>
              <a:buNone/>
              <a:defRPr b="1"/>
            </a:lvl8pPr>
            <a:lvl9pPr lvl="8" algn="r" rtl="0">
              <a:lnSpc>
                <a:spcPct val="100000"/>
              </a:lnSpc>
              <a:spcBef>
                <a:spcPts val="0"/>
              </a:spcBef>
              <a:spcAft>
                <a:spcPts val="0"/>
              </a:spcAft>
              <a:buNone/>
              <a:defRPr b="1"/>
            </a:lvl9pPr>
          </a:lstStyle>
          <a:p>
            <a:endParaRPr/>
          </a:p>
        </p:txBody>
      </p:sp>
      <p:sp>
        <p:nvSpPr>
          <p:cNvPr id="23" name="Google Shape;23;p5"/>
          <p:cNvSpPr txBox="1">
            <a:spLocks noGrp="1"/>
          </p:cNvSpPr>
          <p:nvPr>
            <p:ph type="subTitle" idx="4"/>
          </p:nvPr>
        </p:nvSpPr>
        <p:spPr>
          <a:xfrm>
            <a:off x="720000" y="2686649"/>
            <a:ext cx="2211000" cy="74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895975" y="1441438"/>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5" name="Google Shape;55;p13"/>
          <p:cNvSpPr txBox="1">
            <a:spLocks noGrp="1"/>
          </p:cNvSpPr>
          <p:nvPr>
            <p:ph type="subTitle" idx="1"/>
          </p:nvPr>
        </p:nvSpPr>
        <p:spPr>
          <a:xfrm>
            <a:off x="1951400" y="1358350"/>
            <a:ext cx="2486100" cy="371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a:endParaRPr/>
          </a:p>
        </p:txBody>
      </p:sp>
      <p:sp>
        <p:nvSpPr>
          <p:cNvPr id="56" name="Google Shape;56;p13"/>
          <p:cNvSpPr txBox="1">
            <a:spLocks noGrp="1"/>
          </p:cNvSpPr>
          <p:nvPr>
            <p:ph type="subTitle" idx="2"/>
          </p:nvPr>
        </p:nvSpPr>
        <p:spPr>
          <a:xfrm>
            <a:off x="1951400" y="16335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57" name="Google Shape;57;p13"/>
          <p:cNvSpPr txBox="1">
            <a:spLocks noGrp="1"/>
          </p:cNvSpPr>
          <p:nvPr>
            <p:ph type="title" idx="3" hasCustomPrompt="1"/>
          </p:nvPr>
        </p:nvSpPr>
        <p:spPr>
          <a:xfrm>
            <a:off x="895975" y="2592244"/>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8" name="Google Shape;58;p13"/>
          <p:cNvSpPr txBox="1">
            <a:spLocks noGrp="1"/>
          </p:cNvSpPr>
          <p:nvPr>
            <p:ph type="subTitle" idx="4"/>
          </p:nvPr>
        </p:nvSpPr>
        <p:spPr>
          <a:xfrm>
            <a:off x="1951400" y="2512675"/>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59" name="Google Shape;59;p13"/>
          <p:cNvSpPr txBox="1">
            <a:spLocks noGrp="1"/>
          </p:cNvSpPr>
          <p:nvPr>
            <p:ph type="subTitle" idx="5"/>
          </p:nvPr>
        </p:nvSpPr>
        <p:spPr>
          <a:xfrm>
            <a:off x="1951400" y="278922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0" name="Google Shape;60;p13"/>
          <p:cNvSpPr txBox="1">
            <a:spLocks noGrp="1"/>
          </p:cNvSpPr>
          <p:nvPr>
            <p:ph type="title" idx="6" hasCustomPrompt="1"/>
          </p:nvPr>
        </p:nvSpPr>
        <p:spPr>
          <a:xfrm>
            <a:off x="895975" y="374305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61" name="Google Shape;61;p13"/>
          <p:cNvSpPr txBox="1">
            <a:spLocks noGrp="1"/>
          </p:cNvSpPr>
          <p:nvPr>
            <p:ph type="subTitle" idx="7"/>
          </p:nvPr>
        </p:nvSpPr>
        <p:spPr>
          <a:xfrm>
            <a:off x="1951400" y="3667000"/>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62" name="Google Shape;62;p13"/>
          <p:cNvSpPr txBox="1">
            <a:spLocks noGrp="1"/>
          </p:cNvSpPr>
          <p:nvPr>
            <p:ph type="subTitle" idx="8"/>
          </p:nvPr>
        </p:nvSpPr>
        <p:spPr>
          <a:xfrm>
            <a:off x="1951400" y="39448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3" name="Google Shape;63;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20">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720000" y="857700"/>
            <a:ext cx="3852000" cy="1166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6" name="Google Shape;66;p14"/>
          <p:cNvSpPr txBox="1">
            <a:spLocks noGrp="1"/>
          </p:cNvSpPr>
          <p:nvPr>
            <p:ph type="body" idx="1"/>
          </p:nvPr>
        </p:nvSpPr>
        <p:spPr>
          <a:xfrm>
            <a:off x="720000" y="2146600"/>
            <a:ext cx="3852000" cy="203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17500" rtl="0">
              <a:spcBef>
                <a:spcPts val="1600"/>
              </a:spcBef>
              <a:spcAft>
                <a:spcPts val="0"/>
              </a:spcAft>
              <a:buSzPts val="1400"/>
              <a:buChar char="■"/>
              <a:defRPr/>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85"/>
        <p:cNvGrpSpPr/>
        <p:nvPr/>
      </p:nvGrpSpPr>
      <p:grpSpPr>
        <a:xfrm>
          <a:off x="0" y="0"/>
          <a:ext cx="0" cy="0"/>
          <a:chOff x="0" y="0"/>
          <a:chExt cx="0" cy="0"/>
        </a:xfrm>
      </p:grpSpPr>
      <p:sp>
        <p:nvSpPr>
          <p:cNvPr id="186" name="Google Shape;186;p24"/>
          <p:cNvSpPr txBox="1">
            <a:spLocks noGrp="1"/>
          </p:cNvSpPr>
          <p:nvPr>
            <p:ph type="subTitle" idx="1"/>
          </p:nvPr>
        </p:nvSpPr>
        <p:spPr>
          <a:xfrm>
            <a:off x="5083850" y="2777799"/>
            <a:ext cx="3110100" cy="93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87" name="Google Shape;187;p24"/>
          <p:cNvSpPr txBox="1">
            <a:spLocks noGrp="1"/>
          </p:cNvSpPr>
          <p:nvPr>
            <p:ph type="title"/>
          </p:nvPr>
        </p:nvSpPr>
        <p:spPr>
          <a:xfrm>
            <a:off x="5083850" y="1479875"/>
            <a:ext cx="3110100" cy="1108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3">
    <p:spTree>
      <p:nvGrpSpPr>
        <p:cNvPr id="1" name="Shape 188"/>
        <p:cNvGrpSpPr/>
        <p:nvPr/>
      </p:nvGrpSpPr>
      <p:grpSpPr>
        <a:xfrm>
          <a:off x="0" y="0"/>
          <a:ext cx="0" cy="0"/>
          <a:chOff x="0" y="0"/>
          <a:chExt cx="0" cy="0"/>
        </a:xfrm>
      </p:grpSpPr>
      <p:sp>
        <p:nvSpPr>
          <p:cNvPr id="189" name="Google Shape;189;p25"/>
          <p:cNvSpPr txBox="1">
            <a:spLocks noGrp="1"/>
          </p:cNvSpPr>
          <p:nvPr>
            <p:ph type="subTitle" idx="1"/>
          </p:nvPr>
        </p:nvSpPr>
        <p:spPr>
          <a:xfrm>
            <a:off x="4964700" y="1893500"/>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0" name="Google Shape;190;p25"/>
          <p:cNvSpPr txBox="1">
            <a:spLocks noGrp="1"/>
          </p:cNvSpPr>
          <p:nvPr>
            <p:ph type="subTitle" idx="2"/>
          </p:nvPr>
        </p:nvSpPr>
        <p:spPr>
          <a:xfrm>
            <a:off x="4964700" y="2573598"/>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1" name="Google Shape;191;p25"/>
          <p:cNvSpPr txBox="1">
            <a:spLocks noGrp="1"/>
          </p:cNvSpPr>
          <p:nvPr>
            <p:ph type="subTitle" idx="3"/>
          </p:nvPr>
        </p:nvSpPr>
        <p:spPr>
          <a:xfrm>
            <a:off x="4964700" y="3253697"/>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2" name="Google Shape;192;p25"/>
          <p:cNvSpPr txBox="1">
            <a:spLocks noGrp="1"/>
          </p:cNvSpPr>
          <p:nvPr>
            <p:ph type="subTitle" idx="4"/>
          </p:nvPr>
        </p:nvSpPr>
        <p:spPr>
          <a:xfrm>
            <a:off x="720000" y="2787775"/>
            <a:ext cx="25497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93" name="Google Shape;193;p25"/>
          <p:cNvSpPr txBox="1">
            <a:spLocks noGrp="1"/>
          </p:cNvSpPr>
          <p:nvPr>
            <p:ph type="title"/>
          </p:nvPr>
        </p:nvSpPr>
        <p:spPr>
          <a:xfrm>
            <a:off x="720000" y="1489850"/>
            <a:ext cx="2549700" cy="1108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59" r:id="rId6"/>
    <p:sldLayoutId id="2147483660" r:id="rId7"/>
    <p:sldLayoutId id="2147483670" r:id="rId8"/>
    <p:sldLayoutId id="2147483671"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4"/>
          <p:cNvCxnSpPr/>
          <p:nvPr/>
        </p:nvCxnSpPr>
        <p:spPr>
          <a:xfrm>
            <a:off x="832650" y="4723761"/>
            <a:ext cx="7478700" cy="0"/>
          </a:xfrm>
          <a:prstGeom prst="straightConnector1">
            <a:avLst/>
          </a:prstGeom>
          <a:noFill/>
          <a:ln w="9525" cap="rnd" cmpd="sng">
            <a:solidFill>
              <a:schemeClr val="dk1"/>
            </a:solidFill>
            <a:prstDash val="solid"/>
            <a:round/>
            <a:headEnd type="none" w="med" len="med"/>
            <a:tailEnd type="none" w="med" len="med"/>
          </a:ln>
        </p:spPr>
      </p:cxnSp>
      <p:sp>
        <p:nvSpPr>
          <p:cNvPr id="537" name="Google Shape;537;p34"/>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1" name="Picture 2">
            <a:extLst>
              <a:ext uri="{FF2B5EF4-FFF2-40B4-BE49-F238E27FC236}">
                <a16:creationId xmlns:a16="http://schemas.microsoft.com/office/drawing/2014/main" id="{6FBD19AB-707F-2DAA-F016-BF93C2B31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54374" cy="124356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43" name="TextBox 542">
            <a:extLst>
              <a:ext uri="{FF2B5EF4-FFF2-40B4-BE49-F238E27FC236}">
                <a16:creationId xmlns:a16="http://schemas.microsoft.com/office/drawing/2014/main" id="{75806A4C-7440-DB71-0D2B-B732EA69E35E}"/>
              </a:ext>
            </a:extLst>
          </p:cNvPr>
          <p:cNvSpPr txBox="1"/>
          <p:nvPr/>
        </p:nvSpPr>
        <p:spPr>
          <a:xfrm>
            <a:off x="1048552" y="-18682"/>
            <a:ext cx="6985106" cy="954107"/>
          </a:xfrm>
          <a:prstGeom prst="rect">
            <a:avLst/>
          </a:prstGeom>
          <a:noFill/>
        </p:spPr>
        <p:txBody>
          <a:bodyPr wrap="square">
            <a:spAutoFit/>
          </a:bodyPr>
          <a:lstStyle/>
          <a:p>
            <a:pPr algn="ctr" rtl="0">
              <a:spcBef>
                <a:spcPts val="0"/>
              </a:spcBef>
              <a:spcAft>
                <a:spcPts val="0"/>
              </a:spcAft>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Government College of Engineering &amp; Research, Avasari(Kh), Pune- 412405</a:t>
            </a:r>
            <a:endParaRPr lang="en-US" sz="2800" b="1" dirty="0">
              <a:effectLst/>
              <a:latin typeface="Times New Roman" panose="02020603050405020304" pitchFamily="18" charset="0"/>
              <a:cs typeface="Times New Roman" panose="02020603050405020304" pitchFamily="18" charset="0"/>
            </a:endParaRPr>
          </a:p>
        </p:txBody>
      </p:sp>
      <p:sp>
        <p:nvSpPr>
          <p:cNvPr id="544" name="TextBox 543">
            <a:extLst>
              <a:ext uri="{FF2B5EF4-FFF2-40B4-BE49-F238E27FC236}">
                <a16:creationId xmlns:a16="http://schemas.microsoft.com/office/drawing/2014/main" id="{583F05BA-B606-493D-68F4-B128A7149CD1}"/>
              </a:ext>
            </a:extLst>
          </p:cNvPr>
          <p:cNvSpPr txBox="1"/>
          <p:nvPr/>
        </p:nvSpPr>
        <p:spPr>
          <a:xfrm>
            <a:off x="2217516" y="1167267"/>
            <a:ext cx="4647178" cy="707886"/>
          </a:xfrm>
          <a:prstGeom prst="rect">
            <a:avLst/>
          </a:prstGeom>
          <a:noFill/>
        </p:spPr>
        <p:txBody>
          <a:bodyPr wrap="square">
            <a:spAutoFit/>
          </a:bodyPr>
          <a:lstStyle/>
          <a:p>
            <a:pPr algn="ctr" rtl="0">
              <a:spcBef>
                <a:spcPts val="0"/>
              </a:spcBef>
              <a:spcAft>
                <a:spcPts val="0"/>
              </a:spcAft>
            </a:pPr>
            <a:r>
              <a:rPr lang="en-US" sz="4000" i="0" u="none" strike="noStrike" dirty="0">
                <a:solidFill>
                  <a:srgbClr val="1A1A1A"/>
                </a:solidFill>
                <a:effectLst/>
                <a:latin typeface="Times New Roman" panose="02020603050405020304" pitchFamily="18" charset="0"/>
                <a:cs typeface="Times New Roman" panose="02020603050405020304" pitchFamily="18" charset="0"/>
              </a:rPr>
              <a:t>Weighing Buddy</a:t>
            </a:r>
            <a:endParaRPr lang="en-US" dirty="0">
              <a:effectLst/>
              <a:latin typeface="Times New Roman" panose="02020603050405020304" pitchFamily="18" charset="0"/>
              <a:cs typeface="Times New Roman" panose="02020603050405020304" pitchFamily="18" charset="0"/>
            </a:endParaRPr>
          </a:p>
        </p:txBody>
      </p:sp>
      <p:sp>
        <p:nvSpPr>
          <p:cNvPr id="545" name="TextBox 544">
            <a:extLst>
              <a:ext uri="{FF2B5EF4-FFF2-40B4-BE49-F238E27FC236}">
                <a16:creationId xmlns:a16="http://schemas.microsoft.com/office/drawing/2014/main" id="{914074BA-1BA2-45F2-C184-23D0088FAA25}"/>
              </a:ext>
            </a:extLst>
          </p:cNvPr>
          <p:cNvSpPr txBox="1"/>
          <p:nvPr/>
        </p:nvSpPr>
        <p:spPr>
          <a:xfrm>
            <a:off x="1642329" y="911337"/>
            <a:ext cx="5797552" cy="59855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546" name="TextBox 545">
            <a:extLst>
              <a:ext uri="{FF2B5EF4-FFF2-40B4-BE49-F238E27FC236}">
                <a16:creationId xmlns:a16="http://schemas.microsoft.com/office/drawing/2014/main" id="{6E662617-8869-FC3B-E3CE-819CA534FD17}"/>
              </a:ext>
            </a:extLst>
          </p:cNvPr>
          <p:cNvSpPr txBox="1"/>
          <p:nvPr/>
        </p:nvSpPr>
        <p:spPr>
          <a:xfrm>
            <a:off x="2423283" y="2169216"/>
            <a:ext cx="4297434" cy="2554545"/>
          </a:xfrm>
          <a:prstGeom prst="rect">
            <a:avLst/>
          </a:prstGeom>
          <a:noFill/>
        </p:spPr>
        <p:txBody>
          <a:bodyPr wrap="square">
            <a:spAutoFit/>
          </a:bodyPr>
          <a:lstStyle/>
          <a:p>
            <a:pPr algn="ctr" rtl="0">
              <a:spcBef>
                <a:spcPts val="0"/>
              </a:spcBef>
              <a:spcAft>
                <a:spcPts val="0"/>
              </a:spcAft>
            </a:pPr>
            <a:r>
              <a:rPr lang="en-IN" sz="1600" b="1" i="0" u="none" strike="noStrike" dirty="0">
                <a:solidFill>
                  <a:srgbClr val="1A1A1A"/>
                </a:solidFill>
                <a:effectLst/>
                <a:latin typeface="Times New Roman" panose="02020603050405020304" pitchFamily="18" charset="0"/>
                <a:cs typeface="Times New Roman" panose="02020603050405020304" pitchFamily="18" charset="0"/>
              </a:rPr>
              <a:t>Project Guide: </a:t>
            </a:r>
            <a:endParaRPr lang="en-IN" sz="1600" b="1"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IN" sz="1600" i="0" u="none" strike="noStrike" dirty="0">
                <a:solidFill>
                  <a:srgbClr val="1A1A1A"/>
                </a:solidFill>
                <a:effectLst/>
                <a:latin typeface="Times New Roman" panose="02020603050405020304" pitchFamily="18" charset="0"/>
                <a:cs typeface="Times New Roman" panose="02020603050405020304" pitchFamily="18" charset="0"/>
              </a:rPr>
              <a:t>Dr. Niteen P. Futane</a:t>
            </a:r>
            <a:endParaRPr lang="en-IN" sz="1600" i="0" u="none" strike="noStrike" dirty="0">
              <a:solidFill>
                <a:srgbClr val="1A1A1A"/>
              </a:solidFill>
              <a:latin typeface="Times New Roman" panose="02020603050405020304" pitchFamily="18" charset="0"/>
              <a:cs typeface="Times New Roman" panose="02020603050405020304" pitchFamily="18" charset="0"/>
            </a:endParaRPr>
          </a:p>
          <a:p>
            <a:pPr algn="ctr" rtl="0">
              <a:spcBef>
                <a:spcPts val="0"/>
              </a:spcBef>
              <a:spcAft>
                <a:spcPts val="0"/>
              </a:spcAft>
            </a:pPr>
            <a:r>
              <a:rPr lang="en-IN" sz="1600" dirty="0">
                <a:solidFill>
                  <a:srgbClr val="1A1A1A"/>
                </a:solidFill>
                <a:effectLst/>
                <a:latin typeface="Times New Roman" panose="02020603050405020304" pitchFamily="18" charset="0"/>
                <a:cs typeface="Times New Roman" panose="02020603050405020304" pitchFamily="18" charset="0"/>
              </a:rPr>
              <a:t>Assistant Prof. EnTC Dept. GCOEARA</a:t>
            </a:r>
          </a:p>
          <a:p>
            <a:pPr algn="ctr" rtl="0">
              <a:spcBef>
                <a:spcPts val="0"/>
              </a:spcBef>
              <a:spcAft>
                <a:spcPts val="0"/>
              </a:spcAft>
            </a:pPr>
            <a:endParaRPr lang="en-IN" sz="1600" dirty="0">
              <a:effectLst/>
              <a:latin typeface="Times New Roman" panose="02020603050405020304" pitchFamily="18" charset="0"/>
              <a:cs typeface="Times New Roman" panose="02020603050405020304" pitchFamily="18" charset="0"/>
            </a:endParaRPr>
          </a:p>
          <a:p>
            <a:pPr algn="ctr" rtl="0">
              <a:spcBef>
                <a:spcPts val="0"/>
              </a:spcBef>
              <a:spcAft>
                <a:spcPts val="0"/>
              </a:spcAft>
            </a:pPr>
            <a:br>
              <a:rPr lang="en-IN" sz="1600" dirty="0">
                <a:effectLst/>
                <a:latin typeface="Times New Roman" panose="02020603050405020304" pitchFamily="18" charset="0"/>
                <a:cs typeface="Times New Roman" panose="02020603050405020304" pitchFamily="18" charset="0"/>
              </a:rPr>
            </a:br>
            <a:r>
              <a:rPr lang="en-IN" sz="1600" b="1" dirty="0">
                <a:solidFill>
                  <a:srgbClr val="1A1A1A"/>
                </a:solidFill>
                <a:latin typeface="Times New Roman" panose="02020603050405020304" pitchFamily="18" charset="0"/>
                <a:cs typeface="Times New Roman" panose="02020603050405020304" pitchFamily="18" charset="0"/>
              </a:rPr>
              <a:t>Team Members</a:t>
            </a:r>
            <a:r>
              <a:rPr lang="en-IN" sz="1600" b="1" i="0" u="none" strike="noStrike" dirty="0">
                <a:solidFill>
                  <a:srgbClr val="1A1A1A"/>
                </a:solidFill>
                <a:effectLst/>
                <a:latin typeface="Times New Roman" panose="02020603050405020304" pitchFamily="18" charset="0"/>
                <a:cs typeface="Times New Roman" panose="02020603050405020304" pitchFamily="18" charset="0"/>
              </a:rPr>
              <a:t>:</a:t>
            </a:r>
            <a:endParaRPr lang="en-IN" sz="1600" b="1" dirty="0">
              <a:effectLst/>
              <a:latin typeface="Times New Roman" panose="02020603050405020304" pitchFamily="18" charset="0"/>
              <a:cs typeface="Times New Roman" panose="02020603050405020304" pitchFamily="18" charset="0"/>
            </a:endParaRPr>
          </a:p>
          <a:p>
            <a:pPr algn="ctr" rtl="0">
              <a:spcBef>
                <a:spcPts val="0"/>
              </a:spcBef>
              <a:spcAft>
                <a:spcPts val="0"/>
              </a:spcAft>
            </a:pPr>
            <a:r>
              <a:rPr lang="en-IN" sz="1600" i="0" u="none" strike="noStrike" dirty="0">
                <a:solidFill>
                  <a:srgbClr val="1A1A1A"/>
                </a:solidFill>
                <a:effectLst/>
                <a:latin typeface="Times New Roman" panose="02020603050405020304" pitchFamily="18" charset="0"/>
                <a:cs typeface="Times New Roman" panose="02020603050405020304" pitchFamily="18" charset="0"/>
              </a:rPr>
              <a:t>Shravani Ingale (Leader) - EnTC</a:t>
            </a:r>
          </a:p>
          <a:p>
            <a:pPr algn="ctr" rtl="0">
              <a:spcBef>
                <a:spcPts val="0"/>
              </a:spcBef>
              <a:spcAft>
                <a:spcPts val="0"/>
              </a:spcAft>
            </a:pPr>
            <a:r>
              <a:rPr lang="en-IN" sz="1600" dirty="0">
                <a:solidFill>
                  <a:srgbClr val="1A1A1A"/>
                </a:solidFill>
                <a:latin typeface="Times New Roman" panose="02020603050405020304" pitchFamily="18" charset="0"/>
                <a:cs typeface="Times New Roman" panose="02020603050405020304" pitchFamily="18" charset="0"/>
              </a:rPr>
              <a:t>Aditya Pawar – Computer</a:t>
            </a:r>
          </a:p>
          <a:p>
            <a:pPr algn="ctr"/>
            <a:r>
              <a:rPr lang="en-IN" sz="1600" i="0" u="none" strike="noStrike" dirty="0">
                <a:solidFill>
                  <a:srgbClr val="1A1A1A"/>
                </a:solidFill>
                <a:effectLst/>
                <a:latin typeface="Times New Roman" panose="02020603050405020304" pitchFamily="18" charset="0"/>
                <a:cs typeface="Times New Roman" panose="02020603050405020304" pitchFamily="18" charset="0"/>
              </a:rPr>
              <a:t>Venu Jangam - Mechanical</a:t>
            </a:r>
            <a:endParaRPr lang="en-IN" sz="1600" dirty="0">
              <a:solidFill>
                <a:srgbClr val="1A1A1A"/>
              </a:solidFill>
              <a:latin typeface="Times New Roman" panose="02020603050405020304" pitchFamily="18" charset="0"/>
              <a:cs typeface="Times New Roman" panose="02020603050405020304" pitchFamily="18" charset="0"/>
            </a:endParaRPr>
          </a:p>
          <a:p>
            <a:pPr algn="ctr" rtl="0">
              <a:spcBef>
                <a:spcPts val="0"/>
              </a:spcBef>
              <a:spcAft>
                <a:spcPts val="0"/>
              </a:spcAft>
            </a:pPr>
            <a:r>
              <a:rPr lang="en-IN" sz="1600" dirty="0">
                <a:solidFill>
                  <a:srgbClr val="1A1A1A"/>
                </a:solidFill>
                <a:effectLst/>
                <a:latin typeface="Times New Roman" panose="02020603050405020304" pitchFamily="18" charset="0"/>
                <a:cs typeface="Times New Roman" panose="02020603050405020304" pitchFamily="18" charset="0"/>
              </a:rPr>
              <a:t>Hansraj Gaikwad - Mechanical</a:t>
            </a:r>
            <a:endParaRPr lang="en-IN" sz="16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8" name="Title 11">
            <a:extLst>
              <a:ext uri="{FF2B5EF4-FFF2-40B4-BE49-F238E27FC236}">
                <a16:creationId xmlns:a16="http://schemas.microsoft.com/office/drawing/2014/main" id="{032E91A9-76F6-16CB-DD11-CFDE28ED36A1}"/>
              </a:ext>
            </a:extLst>
          </p:cNvPr>
          <p:cNvSpPr>
            <a:spLocks noGrp="1"/>
          </p:cNvSpPr>
          <p:nvPr>
            <p:ph type="title"/>
          </p:nvPr>
        </p:nvSpPr>
        <p:spPr>
          <a:xfrm>
            <a:off x="1642038" y="1"/>
            <a:ext cx="5607848" cy="636814"/>
          </a:xfrm>
        </p:spPr>
        <p:txBody>
          <a:bodyPr>
            <a:noAutofit/>
          </a:bodyPr>
          <a:lstStyle/>
          <a:p>
            <a:pPr algn="ctr"/>
            <a:r>
              <a:rPr lang="en-IN" sz="4400" b="1" dirty="0">
                <a:latin typeface="Times New Roman" panose="02020603050405020304" pitchFamily="18" charset="0"/>
                <a:cs typeface="Times New Roman" panose="02020603050405020304" pitchFamily="18" charset="0"/>
              </a:rPr>
              <a:t>Problem Statement </a:t>
            </a:r>
          </a:p>
        </p:txBody>
      </p:sp>
      <p:sp>
        <p:nvSpPr>
          <p:cNvPr id="9" name="TextBox 8">
            <a:extLst>
              <a:ext uri="{FF2B5EF4-FFF2-40B4-BE49-F238E27FC236}">
                <a16:creationId xmlns:a16="http://schemas.microsoft.com/office/drawing/2014/main" id="{4E4B59CF-D528-78FA-3957-C95255529BBC}"/>
              </a:ext>
            </a:extLst>
          </p:cNvPr>
          <p:cNvSpPr txBox="1"/>
          <p:nvPr/>
        </p:nvSpPr>
        <p:spPr>
          <a:xfrm>
            <a:off x="69110" y="840300"/>
            <a:ext cx="9005780"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Heavy Schoolbags carried by students causes spinal issues.</a:t>
            </a:r>
          </a:p>
        </p:txBody>
      </p:sp>
      <p:pic>
        <p:nvPicPr>
          <p:cNvPr id="10" name="Picture 9">
            <a:extLst>
              <a:ext uri="{FF2B5EF4-FFF2-40B4-BE49-F238E27FC236}">
                <a16:creationId xmlns:a16="http://schemas.microsoft.com/office/drawing/2014/main" id="{6DD4DF68-6F6A-4485-66AF-6DED4A3C7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27" y="1567005"/>
            <a:ext cx="4079735" cy="2621230"/>
          </a:xfrm>
          <a:prstGeom prst="rect">
            <a:avLst/>
          </a:prstGeom>
        </p:spPr>
      </p:pic>
      <p:pic>
        <p:nvPicPr>
          <p:cNvPr id="11" name="Picture 10">
            <a:extLst>
              <a:ext uri="{FF2B5EF4-FFF2-40B4-BE49-F238E27FC236}">
                <a16:creationId xmlns:a16="http://schemas.microsoft.com/office/drawing/2014/main" id="{984BC9E2-D549-7642-DE5F-9E3ACC4F2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638438"/>
            <a:ext cx="4457532" cy="24783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pic>
        <p:nvPicPr>
          <p:cNvPr id="43" name="Picture 42">
            <a:extLst>
              <a:ext uri="{FF2B5EF4-FFF2-40B4-BE49-F238E27FC236}">
                <a16:creationId xmlns:a16="http://schemas.microsoft.com/office/drawing/2014/main" id="{5BD84C97-AA27-E0C3-CFA0-579864782868}"/>
              </a:ext>
            </a:extLst>
          </p:cNvPr>
          <p:cNvPicPr>
            <a:picLocks noChangeAspect="1"/>
          </p:cNvPicPr>
          <p:nvPr/>
        </p:nvPicPr>
        <p:blipFill rotWithShape="1">
          <a:blip r:embed="rId3">
            <a:extLst>
              <a:ext uri="{28A0092B-C50C-407E-A947-70E740481C1C}">
                <a14:useLocalDpi xmlns:a14="http://schemas.microsoft.com/office/drawing/2010/main" val="0"/>
              </a:ext>
            </a:extLst>
          </a:blip>
          <a:srcRect l="2576" t="23297" b="28766"/>
          <a:stretch/>
        </p:blipFill>
        <p:spPr>
          <a:xfrm>
            <a:off x="356135" y="1281244"/>
            <a:ext cx="4215865" cy="2581010"/>
          </a:xfrm>
          <a:prstGeom prst="rect">
            <a:avLst/>
          </a:prstGeom>
        </p:spPr>
      </p:pic>
      <p:pic>
        <p:nvPicPr>
          <p:cNvPr id="44" name="Picture 43">
            <a:extLst>
              <a:ext uri="{FF2B5EF4-FFF2-40B4-BE49-F238E27FC236}">
                <a16:creationId xmlns:a16="http://schemas.microsoft.com/office/drawing/2014/main" id="{310DD6F8-D0EB-995B-F336-B4C91A71B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129" y="125623"/>
            <a:ext cx="3353221" cy="48922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135" name="Title 1">
            <a:extLst>
              <a:ext uri="{FF2B5EF4-FFF2-40B4-BE49-F238E27FC236}">
                <a16:creationId xmlns:a16="http://schemas.microsoft.com/office/drawing/2014/main" id="{A200B9C4-4A97-27CB-F5A3-D80D0DBB08F8}"/>
              </a:ext>
            </a:extLst>
          </p:cNvPr>
          <p:cNvSpPr>
            <a:spLocks noGrp="1"/>
          </p:cNvSpPr>
          <p:nvPr>
            <p:ph type="title"/>
          </p:nvPr>
        </p:nvSpPr>
        <p:spPr>
          <a:xfrm>
            <a:off x="2656066" y="-92990"/>
            <a:ext cx="3831865" cy="863867"/>
          </a:xfrm>
        </p:spPr>
        <p:txBody>
          <a:bodyPr>
            <a:normAutofit/>
          </a:bodyPr>
          <a:lstStyle/>
          <a:p>
            <a:pPr algn="ctr"/>
            <a:r>
              <a:rPr lang="en-IN" sz="4400" b="1" dirty="0">
                <a:latin typeface="Times New Roman" panose="02020603050405020304" pitchFamily="18" charset="0"/>
                <a:cs typeface="Times New Roman" panose="02020603050405020304" pitchFamily="18" charset="0"/>
              </a:rPr>
              <a:t>Introduction</a:t>
            </a:r>
          </a:p>
        </p:txBody>
      </p:sp>
      <p:sp>
        <p:nvSpPr>
          <p:cNvPr id="136" name="TextBox 135">
            <a:extLst>
              <a:ext uri="{FF2B5EF4-FFF2-40B4-BE49-F238E27FC236}">
                <a16:creationId xmlns:a16="http://schemas.microsoft.com/office/drawing/2014/main" id="{F9EC42C0-BA1E-715C-C250-EB953A95A3B7}"/>
              </a:ext>
            </a:extLst>
          </p:cNvPr>
          <p:cNvSpPr txBox="1"/>
          <p:nvPr/>
        </p:nvSpPr>
        <p:spPr>
          <a:xfrm>
            <a:off x="372176" y="552639"/>
            <a:ext cx="8399646"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For a long time, the government has been working on reducing the weight in school bags. Multiple schemes and projects have been implemented, but there is no proper solution to this problem. So here we are with a solution of Weighting Buddy.</a:t>
            </a:r>
            <a:endParaRPr lang="en-IN" sz="2800" dirty="0">
              <a:latin typeface="Times New Roman" panose="02020603050405020304" pitchFamily="18" charset="0"/>
              <a:cs typeface="Times New Roman" panose="02020603050405020304" pitchFamily="18" charset="0"/>
            </a:endParaRPr>
          </a:p>
        </p:txBody>
      </p:sp>
      <p:pic>
        <p:nvPicPr>
          <p:cNvPr id="137" name="Picture 136">
            <a:extLst>
              <a:ext uri="{FF2B5EF4-FFF2-40B4-BE49-F238E27FC236}">
                <a16:creationId xmlns:a16="http://schemas.microsoft.com/office/drawing/2014/main" id="{D5895EA9-AB33-33B7-4B09-28B4E16621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25" y="2799408"/>
            <a:ext cx="2195591" cy="2195591"/>
          </a:xfrm>
          <a:prstGeom prst="rect">
            <a:avLst/>
          </a:prstGeom>
        </p:spPr>
      </p:pic>
      <p:pic>
        <p:nvPicPr>
          <p:cNvPr id="138" name="Picture 137">
            <a:extLst>
              <a:ext uri="{FF2B5EF4-FFF2-40B4-BE49-F238E27FC236}">
                <a16:creationId xmlns:a16="http://schemas.microsoft.com/office/drawing/2014/main" id="{E31C9364-4A47-3FE0-D200-003E6F3B7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7396" y="2799408"/>
            <a:ext cx="2195591" cy="2072029"/>
          </a:xfrm>
          <a:prstGeom prst="rect">
            <a:avLst/>
          </a:prstGeom>
        </p:spPr>
      </p:pic>
      <p:pic>
        <p:nvPicPr>
          <p:cNvPr id="139" name="Picture 138">
            <a:extLst>
              <a:ext uri="{FF2B5EF4-FFF2-40B4-BE49-F238E27FC236}">
                <a16:creationId xmlns:a16="http://schemas.microsoft.com/office/drawing/2014/main" id="{E5913E37-DEB1-C662-97F9-594310A5EF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0167" y="2799408"/>
            <a:ext cx="3031655" cy="2072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87" name="TextBox 86">
            <a:extLst>
              <a:ext uri="{FF2B5EF4-FFF2-40B4-BE49-F238E27FC236}">
                <a16:creationId xmlns:a16="http://schemas.microsoft.com/office/drawing/2014/main" id="{16355F54-924D-5108-C776-4D64134245D1}"/>
              </a:ext>
            </a:extLst>
          </p:cNvPr>
          <p:cNvSpPr txBox="1"/>
          <p:nvPr/>
        </p:nvSpPr>
        <p:spPr>
          <a:xfrm>
            <a:off x="2913750" y="0"/>
            <a:ext cx="3316500"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Objectives: </a:t>
            </a:r>
          </a:p>
        </p:txBody>
      </p:sp>
      <p:sp>
        <p:nvSpPr>
          <p:cNvPr id="40" name="TextBox 39">
            <a:extLst>
              <a:ext uri="{FF2B5EF4-FFF2-40B4-BE49-F238E27FC236}">
                <a16:creationId xmlns:a16="http://schemas.microsoft.com/office/drawing/2014/main" id="{F8C205E2-32E5-A706-A212-3A30C4D4D6D8}"/>
              </a:ext>
            </a:extLst>
          </p:cNvPr>
          <p:cNvSpPr txBox="1"/>
          <p:nvPr/>
        </p:nvSpPr>
        <p:spPr>
          <a:xfrm>
            <a:off x="883403" y="875654"/>
            <a:ext cx="6896746" cy="1384995"/>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weigh the bag before kids go to school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avoid future spinal problems</a:t>
            </a:r>
          </a:p>
          <a:p>
            <a:pPr marL="2857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decrease the daily back pains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16" name="Title 1">
            <a:extLst>
              <a:ext uri="{FF2B5EF4-FFF2-40B4-BE49-F238E27FC236}">
                <a16:creationId xmlns:a16="http://schemas.microsoft.com/office/drawing/2014/main" id="{30D970A1-E610-58EF-7589-01572DAC549C}"/>
              </a:ext>
            </a:extLst>
          </p:cNvPr>
          <p:cNvSpPr>
            <a:spLocks noGrp="1"/>
          </p:cNvSpPr>
          <p:nvPr>
            <p:ph type="title"/>
          </p:nvPr>
        </p:nvSpPr>
        <p:spPr>
          <a:xfrm>
            <a:off x="2200575" y="0"/>
            <a:ext cx="4742849" cy="881743"/>
          </a:xfrm>
        </p:spPr>
        <p:txBody>
          <a:bodyPr>
            <a:noAutofit/>
          </a:bodyPr>
          <a:lstStyle/>
          <a:p>
            <a:pPr algn="ctr" rtl="0">
              <a:spcBef>
                <a:spcPts val="0"/>
              </a:spcBef>
              <a:spcAft>
                <a:spcPts val="1200"/>
              </a:spcAft>
            </a:pPr>
            <a:r>
              <a:rPr lang="en-IN" sz="4400" b="1" i="0" u="none" strike="noStrike" dirty="0">
                <a:solidFill>
                  <a:schemeClr val="tx1"/>
                </a:solidFill>
                <a:effectLst/>
                <a:latin typeface="Times New Roman" panose="02020603050405020304" pitchFamily="18" charset="0"/>
                <a:cs typeface="Times New Roman" panose="02020603050405020304" pitchFamily="18" charset="0"/>
              </a:rPr>
              <a:t>Components</a:t>
            </a:r>
            <a:r>
              <a:rPr lang="en-IN" sz="4000" b="1" i="0" u="none" strike="noStrike" dirty="0">
                <a:solidFill>
                  <a:schemeClr val="tx1"/>
                </a:solidFill>
                <a:effectLst/>
                <a:latin typeface="Times New Roman" panose="02020603050405020304" pitchFamily="18" charset="0"/>
                <a:cs typeface="Times New Roman" panose="02020603050405020304" pitchFamily="18" charset="0"/>
              </a:rPr>
              <a:t> Used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117" name="TextBox 116">
            <a:extLst>
              <a:ext uri="{FF2B5EF4-FFF2-40B4-BE49-F238E27FC236}">
                <a16:creationId xmlns:a16="http://schemas.microsoft.com/office/drawing/2014/main" id="{09CFB489-AEB9-D010-0E3E-E48843B77483}"/>
              </a:ext>
            </a:extLst>
          </p:cNvPr>
          <p:cNvSpPr txBox="1"/>
          <p:nvPr/>
        </p:nvSpPr>
        <p:spPr>
          <a:xfrm>
            <a:off x="458926" y="896407"/>
            <a:ext cx="2694979" cy="523220"/>
          </a:xfrm>
          <a:prstGeom prst="rect">
            <a:avLst/>
          </a:prstGeom>
          <a:noFill/>
        </p:spPr>
        <p:txBody>
          <a:bodyPr wrap="square" rtlCol="0">
            <a:spAutoFit/>
          </a:bodyPr>
          <a:lstStyle/>
          <a:p>
            <a:r>
              <a:rPr lang="en-IN" sz="2800" i="0" u="none" strike="noStrike" dirty="0">
                <a:effectLst/>
                <a:latin typeface="Times New Roman" panose="02020603050405020304" pitchFamily="18" charset="0"/>
                <a:cs typeface="Times New Roman" panose="02020603050405020304" pitchFamily="18" charset="0"/>
              </a:rPr>
              <a:t>Arduino Nano</a:t>
            </a:r>
            <a:endParaRPr lang="en-IN" sz="2800"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id="{B17A270E-431C-D7DC-73F7-EE6341AFEB13}"/>
              </a:ext>
            </a:extLst>
          </p:cNvPr>
          <p:cNvSpPr txBox="1"/>
          <p:nvPr/>
        </p:nvSpPr>
        <p:spPr>
          <a:xfrm>
            <a:off x="5235140" y="895095"/>
            <a:ext cx="3114921" cy="523220"/>
          </a:xfrm>
          <a:prstGeom prst="rect">
            <a:avLst/>
          </a:prstGeom>
          <a:noFill/>
        </p:spPr>
        <p:txBody>
          <a:bodyPr wrap="square" rtlCol="0">
            <a:spAutoFit/>
          </a:bodyPr>
          <a:lstStyle/>
          <a:p>
            <a:r>
              <a:rPr lang="en-IN" sz="2800" i="0" u="none" strike="noStrike" dirty="0">
                <a:effectLst/>
                <a:latin typeface="Times New Roman" panose="02020603050405020304" pitchFamily="18" charset="0"/>
                <a:cs typeface="Times New Roman" panose="02020603050405020304" pitchFamily="18" charset="0"/>
              </a:rPr>
              <a:t>HX711 Amplifier</a:t>
            </a:r>
            <a:endParaRPr lang="en-IN" sz="2800"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id="{C72B3036-1380-BFE3-24E6-47DDC08E394C}"/>
              </a:ext>
            </a:extLst>
          </p:cNvPr>
          <p:cNvSpPr txBox="1"/>
          <p:nvPr/>
        </p:nvSpPr>
        <p:spPr>
          <a:xfrm>
            <a:off x="458926" y="2842948"/>
            <a:ext cx="1672929" cy="523220"/>
          </a:xfrm>
          <a:prstGeom prst="rect">
            <a:avLst/>
          </a:prstGeom>
          <a:noFill/>
        </p:spPr>
        <p:txBody>
          <a:bodyPr wrap="square" rtlCol="0">
            <a:spAutoFit/>
          </a:bodyPr>
          <a:lstStyle/>
          <a:p>
            <a:r>
              <a:rPr lang="en-IN" sz="2800" i="0" u="none" strike="noStrike" dirty="0">
                <a:effectLst/>
                <a:latin typeface="Times New Roman" panose="02020603050405020304" pitchFamily="18" charset="0"/>
                <a:cs typeface="Times New Roman" panose="02020603050405020304" pitchFamily="18" charset="0"/>
              </a:rPr>
              <a:t>Buzzer</a:t>
            </a:r>
            <a:endParaRPr lang="en-IN" sz="2800"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3BDC334B-B36B-D376-52A5-60F9618291A3}"/>
              </a:ext>
            </a:extLst>
          </p:cNvPr>
          <p:cNvSpPr txBox="1"/>
          <p:nvPr/>
        </p:nvSpPr>
        <p:spPr>
          <a:xfrm>
            <a:off x="5235141" y="2842948"/>
            <a:ext cx="3831367" cy="523220"/>
          </a:xfrm>
          <a:prstGeom prst="rect">
            <a:avLst/>
          </a:prstGeom>
          <a:noFill/>
        </p:spPr>
        <p:txBody>
          <a:bodyPr wrap="square" rtlCol="0">
            <a:spAutoFit/>
          </a:bodyPr>
          <a:lstStyle/>
          <a:p>
            <a:r>
              <a:rPr lang="en-IN" sz="2800" i="0" u="none" strike="noStrike" dirty="0">
                <a:effectLst/>
                <a:latin typeface="Times New Roman" panose="02020603050405020304" pitchFamily="18" charset="0"/>
                <a:cs typeface="Times New Roman" panose="02020603050405020304" pitchFamily="18" charset="0"/>
              </a:rPr>
              <a:t>Strain Gauge </a:t>
            </a:r>
            <a:r>
              <a:rPr lang="en-IN" sz="2800" dirty="0">
                <a:latin typeface="Times New Roman" panose="02020603050405020304" pitchFamily="18" charset="0"/>
                <a:cs typeface="Times New Roman" panose="02020603050405020304" pitchFamily="18" charset="0"/>
              </a:rPr>
              <a:t>L</a:t>
            </a:r>
            <a:r>
              <a:rPr lang="en-IN" sz="2800" i="0" u="none" strike="noStrike" dirty="0">
                <a:effectLst/>
                <a:latin typeface="Times New Roman" panose="02020603050405020304" pitchFamily="18" charset="0"/>
                <a:cs typeface="Times New Roman" panose="02020603050405020304" pitchFamily="18" charset="0"/>
              </a:rPr>
              <a:t>oad Cell</a:t>
            </a:r>
            <a:endParaRPr lang="en-IN" sz="2800" dirty="0">
              <a:latin typeface="Times New Roman" panose="02020603050405020304" pitchFamily="18" charset="0"/>
              <a:cs typeface="Times New Roman" panose="02020603050405020304" pitchFamily="18" charset="0"/>
            </a:endParaRPr>
          </a:p>
        </p:txBody>
      </p:sp>
      <p:pic>
        <p:nvPicPr>
          <p:cNvPr id="121" name="Picture 2">
            <a:extLst>
              <a:ext uri="{FF2B5EF4-FFF2-40B4-BE49-F238E27FC236}">
                <a16:creationId xmlns:a16="http://schemas.microsoft.com/office/drawing/2014/main" id="{AD737193-6829-64CF-7C1A-E7BC359F63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01" t="11204" r="12832" b="6343"/>
          <a:stretch/>
        </p:blipFill>
        <p:spPr bwMode="auto">
          <a:xfrm rot="16200000">
            <a:off x="1432023" y="445218"/>
            <a:ext cx="1148113" cy="3094307"/>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a:extLst>
              <a:ext uri="{FF2B5EF4-FFF2-40B4-BE49-F238E27FC236}">
                <a16:creationId xmlns:a16="http://schemas.microsoft.com/office/drawing/2014/main" id="{20D9EBC5-2FAB-91E0-2A20-1109184F0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140" y="1418316"/>
            <a:ext cx="3094307" cy="141779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a:extLst>
              <a:ext uri="{FF2B5EF4-FFF2-40B4-BE49-F238E27FC236}">
                <a16:creationId xmlns:a16="http://schemas.microsoft.com/office/drawing/2014/main" id="{FF4C03F2-83AD-9CA3-6030-EECE91BCC5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718" t="8406" b="1770"/>
          <a:stretch/>
        </p:blipFill>
        <p:spPr bwMode="auto">
          <a:xfrm>
            <a:off x="458926" y="3366168"/>
            <a:ext cx="3094307" cy="142114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a:extLst>
              <a:ext uri="{FF2B5EF4-FFF2-40B4-BE49-F238E27FC236}">
                <a16:creationId xmlns:a16="http://schemas.microsoft.com/office/drawing/2014/main" id="{4D8CE715-70EE-05F1-A8B5-9F7C5D960A0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625" t="18222" r="6795" b="23498"/>
          <a:stretch/>
        </p:blipFill>
        <p:spPr bwMode="auto">
          <a:xfrm>
            <a:off x="5456513" y="3366168"/>
            <a:ext cx="2651560" cy="14203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82" name="Title 1">
            <a:extLst>
              <a:ext uri="{FF2B5EF4-FFF2-40B4-BE49-F238E27FC236}">
                <a16:creationId xmlns:a16="http://schemas.microsoft.com/office/drawing/2014/main" id="{0297A4D0-AC1C-7DE7-C51C-46158328BE33}"/>
              </a:ext>
            </a:extLst>
          </p:cNvPr>
          <p:cNvSpPr>
            <a:spLocks noGrp="1"/>
          </p:cNvSpPr>
          <p:nvPr>
            <p:ph type="title"/>
          </p:nvPr>
        </p:nvSpPr>
        <p:spPr>
          <a:xfrm>
            <a:off x="848626" y="0"/>
            <a:ext cx="7446747" cy="1019113"/>
          </a:xfrm>
        </p:spPr>
        <p:txBody>
          <a:bodyPr>
            <a:normAutofit/>
          </a:bodyPr>
          <a:lstStyle/>
          <a:p>
            <a:pPr algn="ctr"/>
            <a:r>
              <a:rPr lang="en-US" sz="4400" b="1" dirty="0">
                <a:latin typeface="Times New Roman" panose="02020603050405020304" pitchFamily="18" charset="0"/>
                <a:cs typeface="Times New Roman" panose="02020603050405020304" pitchFamily="18" charset="0"/>
              </a:rPr>
              <a:t>Working of Project</a:t>
            </a:r>
            <a:endParaRPr lang="en-IN" sz="4400" b="1" dirty="0">
              <a:latin typeface="Times New Roman" panose="02020603050405020304" pitchFamily="18" charset="0"/>
              <a:cs typeface="Times New Roman" panose="02020603050405020304" pitchFamily="18" charset="0"/>
            </a:endParaRPr>
          </a:p>
        </p:txBody>
      </p:sp>
      <p:pic>
        <p:nvPicPr>
          <p:cNvPr id="84" name="Picture 83">
            <a:extLst>
              <a:ext uri="{FF2B5EF4-FFF2-40B4-BE49-F238E27FC236}">
                <a16:creationId xmlns:a16="http://schemas.microsoft.com/office/drawing/2014/main" id="{6171C485-D3A0-D722-4BF9-BAEC8F493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0082" y="804388"/>
            <a:ext cx="2100372" cy="1220133"/>
          </a:xfrm>
          <a:prstGeom prst="rect">
            <a:avLst/>
          </a:prstGeom>
        </p:spPr>
      </p:pic>
      <p:pic>
        <p:nvPicPr>
          <p:cNvPr id="85" name="Picture 84">
            <a:extLst>
              <a:ext uri="{FF2B5EF4-FFF2-40B4-BE49-F238E27FC236}">
                <a16:creationId xmlns:a16="http://schemas.microsoft.com/office/drawing/2014/main" id="{716A2CF1-3623-552C-6B26-80D8EF3AD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082" y="3411705"/>
            <a:ext cx="2100373" cy="1220133"/>
          </a:xfrm>
          <a:prstGeom prst="rect">
            <a:avLst/>
          </a:prstGeom>
        </p:spPr>
      </p:pic>
      <p:pic>
        <p:nvPicPr>
          <p:cNvPr id="86" name="Picture 85">
            <a:extLst>
              <a:ext uri="{FF2B5EF4-FFF2-40B4-BE49-F238E27FC236}">
                <a16:creationId xmlns:a16="http://schemas.microsoft.com/office/drawing/2014/main" id="{4D393313-983C-5DBD-6214-FA5641D651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2229" y="3376922"/>
            <a:ext cx="2100372" cy="1289700"/>
          </a:xfrm>
          <a:prstGeom prst="rect">
            <a:avLst/>
          </a:prstGeom>
        </p:spPr>
      </p:pic>
      <p:pic>
        <p:nvPicPr>
          <p:cNvPr id="3" name="Picture 2">
            <a:extLst>
              <a:ext uri="{FF2B5EF4-FFF2-40B4-BE49-F238E27FC236}">
                <a16:creationId xmlns:a16="http://schemas.microsoft.com/office/drawing/2014/main" id="{9B65887A-8A40-B142-E9B4-F4B55E428023}"/>
              </a:ext>
            </a:extLst>
          </p:cNvPr>
          <p:cNvPicPr>
            <a:picLocks noChangeAspect="1"/>
          </p:cNvPicPr>
          <p:nvPr/>
        </p:nvPicPr>
        <p:blipFill>
          <a:blip r:embed="rId6"/>
          <a:stretch>
            <a:fillRect/>
          </a:stretch>
        </p:blipFill>
        <p:spPr>
          <a:xfrm>
            <a:off x="1482230" y="804388"/>
            <a:ext cx="2100371" cy="1258733"/>
          </a:xfrm>
          <a:prstGeom prst="rect">
            <a:avLst/>
          </a:prstGeom>
        </p:spPr>
      </p:pic>
      <p:sp>
        <p:nvSpPr>
          <p:cNvPr id="15" name="Arrow: Right 14">
            <a:extLst>
              <a:ext uri="{FF2B5EF4-FFF2-40B4-BE49-F238E27FC236}">
                <a16:creationId xmlns:a16="http://schemas.microsoft.com/office/drawing/2014/main" id="{5D81EC81-ADFA-5F94-1E2F-E72A2142FD45}"/>
              </a:ext>
            </a:extLst>
          </p:cNvPr>
          <p:cNvSpPr/>
          <p:nvPr/>
        </p:nvSpPr>
        <p:spPr>
          <a:xfrm>
            <a:off x="3582601" y="1229989"/>
            <a:ext cx="1687481" cy="24276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Arrow: Down 15">
            <a:extLst>
              <a:ext uri="{FF2B5EF4-FFF2-40B4-BE49-F238E27FC236}">
                <a16:creationId xmlns:a16="http://schemas.microsoft.com/office/drawing/2014/main" id="{C017CBFF-63A8-BCCD-EE2A-1620F6D80927}"/>
              </a:ext>
            </a:extLst>
          </p:cNvPr>
          <p:cNvSpPr/>
          <p:nvPr/>
        </p:nvSpPr>
        <p:spPr>
          <a:xfrm>
            <a:off x="6190407" y="2024521"/>
            <a:ext cx="234669" cy="135240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Arrow: Left 16">
            <a:extLst>
              <a:ext uri="{FF2B5EF4-FFF2-40B4-BE49-F238E27FC236}">
                <a16:creationId xmlns:a16="http://schemas.microsoft.com/office/drawing/2014/main" id="{603D067B-3617-AC3D-D413-48304368D93A}"/>
              </a:ext>
            </a:extLst>
          </p:cNvPr>
          <p:cNvSpPr/>
          <p:nvPr/>
        </p:nvSpPr>
        <p:spPr>
          <a:xfrm>
            <a:off x="3582601" y="3957005"/>
            <a:ext cx="1687481" cy="242761"/>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20" name="Title 1">
            <a:extLst>
              <a:ext uri="{FF2B5EF4-FFF2-40B4-BE49-F238E27FC236}">
                <a16:creationId xmlns:a16="http://schemas.microsoft.com/office/drawing/2014/main" id="{4FED5BC0-BF9E-9A7B-FDFA-3C172600C760}"/>
              </a:ext>
            </a:extLst>
          </p:cNvPr>
          <p:cNvSpPr>
            <a:spLocks noGrp="1"/>
          </p:cNvSpPr>
          <p:nvPr>
            <p:ph type="title"/>
          </p:nvPr>
        </p:nvSpPr>
        <p:spPr>
          <a:xfrm>
            <a:off x="2720098" y="139744"/>
            <a:ext cx="3435959" cy="675301"/>
          </a:xfrm>
        </p:spPr>
        <p:txBody>
          <a:bodyPr>
            <a:noAutofit/>
          </a:bodyPr>
          <a:lstStyle/>
          <a:p>
            <a:r>
              <a:rPr lang="en-IN" sz="4400" b="1" dirty="0">
                <a:latin typeface="Times New Roman" panose="02020603050405020304" pitchFamily="18" charset="0"/>
                <a:cs typeface="Times New Roman" panose="02020603050405020304" pitchFamily="18" charset="0"/>
              </a:rPr>
              <a:t>Future Plans</a:t>
            </a:r>
          </a:p>
        </p:txBody>
      </p:sp>
      <p:sp>
        <p:nvSpPr>
          <p:cNvPr id="6" name="TextBox 5">
            <a:extLst>
              <a:ext uri="{FF2B5EF4-FFF2-40B4-BE49-F238E27FC236}">
                <a16:creationId xmlns:a16="http://schemas.microsoft.com/office/drawing/2014/main" id="{8AFC7A48-6242-6FE6-9739-ECB3BCB706B0}"/>
              </a:ext>
            </a:extLst>
          </p:cNvPr>
          <p:cNvSpPr txBox="1"/>
          <p:nvPr/>
        </p:nvSpPr>
        <p:spPr>
          <a:xfrm>
            <a:off x="644492" y="900286"/>
            <a:ext cx="7855013"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reduce the size of by use of strain gauge chips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Reduction in the electronic circuit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 of push button to turn off the buzzer for unavoidable situations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modify this device that will allow the user to set weight limits according to their necessity</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F7AB62E-B64D-73AB-87B4-0514E8F790B6}"/>
              </a:ext>
            </a:extLst>
          </p:cNvPr>
          <p:cNvPicPr>
            <a:picLocks noChangeAspect="1"/>
          </p:cNvPicPr>
          <p:nvPr/>
        </p:nvPicPr>
        <p:blipFill>
          <a:blip r:embed="rId3"/>
          <a:stretch>
            <a:fillRect/>
          </a:stretch>
        </p:blipFill>
        <p:spPr>
          <a:xfrm>
            <a:off x="3363132" y="3534213"/>
            <a:ext cx="1959390" cy="1469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294" name="Title 1">
            <a:extLst>
              <a:ext uri="{FF2B5EF4-FFF2-40B4-BE49-F238E27FC236}">
                <a16:creationId xmlns:a16="http://schemas.microsoft.com/office/drawing/2014/main" id="{56DDBB47-0190-E876-B86A-2E06A918589E}"/>
              </a:ext>
            </a:extLst>
          </p:cNvPr>
          <p:cNvSpPr>
            <a:spLocks noGrp="1"/>
          </p:cNvSpPr>
          <p:nvPr>
            <p:ph type="title"/>
          </p:nvPr>
        </p:nvSpPr>
        <p:spPr>
          <a:xfrm>
            <a:off x="1731849" y="-15498"/>
            <a:ext cx="5680302" cy="914400"/>
          </a:xfrm>
        </p:spPr>
        <p:txBody>
          <a:bodyPr>
            <a:normAutofit/>
          </a:bodyPr>
          <a:lstStyle/>
          <a:p>
            <a:pPr algn="ctr"/>
            <a:r>
              <a:rPr lang="en-US" sz="4400" b="1" dirty="0">
                <a:latin typeface="Times New Roman" panose="02020603050405020304" pitchFamily="18" charset="0"/>
                <a:cs typeface="Times New Roman" panose="02020603050405020304" pitchFamily="18" charset="0"/>
              </a:rPr>
              <a:t>Result and Conclusion</a:t>
            </a:r>
            <a:endParaRPr lang="en-IN" sz="4400" b="1" dirty="0">
              <a:latin typeface="Times New Roman" panose="02020603050405020304" pitchFamily="18" charset="0"/>
              <a:cs typeface="Times New Roman" panose="02020603050405020304" pitchFamily="18" charset="0"/>
            </a:endParaRPr>
          </a:p>
        </p:txBody>
      </p:sp>
      <p:sp>
        <p:nvSpPr>
          <p:cNvPr id="295" name="TextBox 294">
            <a:extLst>
              <a:ext uri="{FF2B5EF4-FFF2-40B4-BE49-F238E27FC236}">
                <a16:creationId xmlns:a16="http://schemas.microsoft.com/office/drawing/2014/main" id="{78AF081D-8480-EF01-3EDB-829ED6ACD255}"/>
              </a:ext>
            </a:extLst>
          </p:cNvPr>
          <p:cNvSpPr txBox="1"/>
          <p:nvPr/>
        </p:nvSpPr>
        <p:spPr>
          <a:xfrm>
            <a:off x="375834" y="898902"/>
            <a:ext cx="8392332"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 when the student fills his/her bag, if it is overweighted then the buzzer will beep letting him/her know how much weight he/she shall carry to school.</a:t>
            </a:r>
          </a:p>
        </p:txBody>
      </p:sp>
      <p:pic>
        <p:nvPicPr>
          <p:cNvPr id="5" name="Picture 4">
            <a:extLst>
              <a:ext uri="{FF2B5EF4-FFF2-40B4-BE49-F238E27FC236}">
                <a16:creationId xmlns:a16="http://schemas.microsoft.com/office/drawing/2014/main" id="{70EC1A6D-D8F3-A87D-B1C2-494B8B64B918}"/>
              </a:ext>
            </a:extLst>
          </p:cNvPr>
          <p:cNvPicPr>
            <a:picLocks noChangeAspect="1"/>
          </p:cNvPicPr>
          <p:nvPr/>
        </p:nvPicPr>
        <p:blipFill rotWithShape="1">
          <a:blip r:embed="rId3"/>
          <a:srcRect t="17091" b="18497"/>
          <a:stretch/>
        </p:blipFill>
        <p:spPr>
          <a:xfrm>
            <a:off x="1787067" y="2571750"/>
            <a:ext cx="5569865" cy="1906291"/>
          </a:xfrm>
          <a:prstGeom prst="rect">
            <a:avLst/>
          </a:prstGeom>
        </p:spPr>
      </p:pic>
    </p:spTree>
  </p:cSld>
  <p:clrMapOvr>
    <a:masterClrMapping/>
  </p:clrMapOvr>
</p:sld>
</file>

<file path=ppt/theme/theme1.xml><?xml version="1.0" encoding="utf-8"?>
<a:theme xmlns:a="http://schemas.openxmlformats.org/drawingml/2006/main" name="World Quality Day by Slidesgo">
  <a:themeElements>
    <a:clrScheme name="Simple Light">
      <a:dk1>
        <a:srgbClr val="263238"/>
      </a:dk1>
      <a:lt1>
        <a:srgbClr val="FFFFFF"/>
      </a:lt1>
      <a:dk2>
        <a:srgbClr val="FF725E"/>
      </a:dk2>
      <a:lt2>
        <a:srgbClr val="DD523F"/>
      </a:lt2>
      <a:accent1>
        <a:srgbClr val="E0E0E0"/>
      </a:accent1>
      <a:accent2>
        <a:srgbClr val="455A64"/>
      </a:accent2>
      <a:accent3>
        <a:srgbClr val="263238"/>
      </a:accent3>
      <a:accent4>
        <a:srgbClr val="FFFFFF"/>
      </a:accent4>
      <a:accent5>
        <a:srgbClr val="FF725E"/>
      </a:accent5>
      <a:accent6>
        <a:srgbClr val="DD523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235</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Arial</vt:lpstr>
      <vt:lpstr>Palanquin Dark</vt:lpstr>
      <vt:lpstr>Poppins</vt:lpstr>
      <vt:lpstr>World Quality Day by Slidesgo</vt:lpstr>
      <vt:lpstr>PowerPoint Presentation</vt:lpstr>
      <vt:lpstr>Problem Statement </vt:lpstr>
      <vt:lpstr>PowerPoint Presentation</vt:lpstr>
      <vt:lpstr>Introduction</vt:lpstr>
      <vt:lpstr>PowerPoint Presentation</vt:lpstr>
      <vt:lpstr>Components Used</vt:lpstr>
      <vt:lpstr>Working of Project</vt:lpstr>
      <vt:lpstr>Future Plans</vt:lpstr>
      <vt:lpstr>Result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Hansraj Gaikwad</cp:lastModifiedBy>
  <cp:revision>11</cp:revision>
  <dcterms:modified xsi:type="dcterms:W3CDTF">2022-05-02T07:50:22Z</dcterms:modified>
</cp:coreProperties>
</file>