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59" r:id="rId7"/>
    <p:sldId id="272" r:id="rId8"/>
    <p:sldId id="273" r:id="rId9"/>
    <p:sldId id="274" r:id="rId10"/>
    <p:sldId id="275" r:id="rId11"/>
    <p:sldId id="261" r:id="rId12"/>
    <p:sldId id="276" r:id="rId13"/>
    <p:sldId id="267"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1095" autoAdjust="0"/>
  </p:normalViewPr>
  <p:slideViewPr>
    <p:cSldViewPr snapToGrid="0">
      <p:cViewPr varScale="1">
        <p:scale>
          <a:sx n="65" d="100"/>
          <a:sy n="65"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55F8-EF05-24CF-0D97-D99FD0CB1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AEBB90-60BE-057B-C7EE-2BB406017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DD5642-C70A-6FA7-3C5F-3A0AE7716FB9}"/>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DF097988-3945-02B2-8DBD-065C97B0F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7D058-8983-25CE-849F-03B470DB2B31}"/>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242629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1770-73C5-2383-F412-B2A068F3EC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D9CFC1-8948-1A27-CA61-7D0763DB1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7D7FE-4E5D-28D1-8560-025AABFDA2E2}"/>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F29D6225-3D3A-CB88-A496-127959919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447C9-D695-2EF0-2B4B-E11D2BB722C4}"/>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376371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BF5D1-DCF8-2F78-01B5-325F011CFE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E5C39-6B92-E2A7-065E-C4D1A0F65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544DF-12CF-C4CD-C9DE-0EE77A47D553}"/>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7650019E-D804-A6EA-0BAA-B0402FD66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5C897-ADB9-13D9-73D2-EBD3CD74EE1B}"/>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156410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E8C5-90DA-D592-5C10-5A7C8DEE829E}"/>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7B5AE1-F720-A409-0278-2C726D2EA3B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2CCB4-0381-98CA-0CA8-5A8C32EF7DFF}"/>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9A224DAA-1B9A-014C-1694-D60B3C2BE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1FFC3-1B00-24BF-8E14-03599A21643C}"/>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12546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D192-C99E-EE25-0691-3BD9974FFB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58B2C-D508-8506-D91A-59FDF1452A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97072-2987-970C-D953-9138495E5CC9}"/>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5582FC86-6E7C-104A-A4A1-ABEBD9B183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50BC6-35C1-E7E6-F368-4F4BF4CFD79C}"/>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343567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7A64-A470-D8F9-0ACA-9104798CE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43679-56B8-8F98-9DE8-3EB8956FB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73AB5-A873-E943-9505-B9FC773104CD}"/>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4BA7D883-57AA-AA87-71A5-2ED4907EE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87D60-8861-ED3C-D8D8-7C3159C5A8C4}"/>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91530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F73B-C898-0D1E-4B04-B27DE1AB2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9837E-87CC-3450-7D8A-24D091DAE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5CD255-237A-D316-01A9-8062EF95F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E66FB0-6E09-BC92-8966-966E1E2BA159}"/>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6" name="Footer Placeholder 5">
            <a:extLst>
              <a:ext uri="{FF2B5EF4-FFF2-40B4-BE49-F238E27FC236}">
                <a16:creationId xmlns:a16="http://schemas.microsoft.com/office/drawing/2014/main" id="{F8EA3C36-766D-0824-30FF-094B7626A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06BBB-6DDB-0F96-8585-6BFC7F62591E}"/>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25438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88DB-424E-8C26-AB18-FBEF8D644D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12D16-5963-FFE1-9645-246CEB1EB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FFAC3-CD56-71EE-F1EB-5E7B22165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1A0C25-52F2-D32D-E5CD-648B443E7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B1955-E79C-E255-C9C6-C3596058D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5BDBCA-F5BC-D6B8-3A8F-A51E9985CAD1}"/>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8" name="Footer Placeholder 7">
            <a:extLst>
              <a:ext uri="{FF2B5EF4-FFF2-40B4-BE49-F238E27FC236}">
                <a16:creationId xmlns:a16="http://schemas.microsoft.com/office/drawing/2014/main" id="{750AA8BB-C272-1D07-4E91-A5CD4261C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7A987F-6E6E-D0CC-89D9-02D045562AF4}"/>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183303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32BF-4882-1F61-AC3E-395091E1E6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EE6EBC-2224-8C35-769A-321AD478FB9A}"/>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4" name="Footer Placeholder 3">
            <a:extLst>
              <a:ext uri="{FF2B5EF4-FFF2-40B4-BE49-F238E27FC236}">
                <a16:creationId xmlns:a16="http://schemas.microsoft.com/office/drawing/2014/main" id="{94648F02-809F-F118-4678-3BADA53565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CC15C4-D7BC-7509-B82D-25EDAF44EF44}"/>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42291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BDFD8-DA6B-861C-0232-4E068D012881}"/>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3" name="Footer Placeholder 2">
            <a:extLst>
              <a:ext uri="{FF2B5EF4-FFF2-40B4-BE49-F238E27FC236}">
                <a16:creationId xmlns:a16="http://schemas.microsoft.com/office/drawing/2014/main" id="{4B188F04-4D5B-FE65-D61F-645CF51ED3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5F26AF-35D3-0341-BEA2-BA22DBEB52BD}"/>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24547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AE86-E47C-31F1-B066-C2E918B6C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3C2DFD-4B9F-3E67-8F75-2F5E58F69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3F26C7-461F-2940-C49D-84682EB99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AE3CA-2EB8-BCF0-5D8F-235EDDED0EE2}"/>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6" name="Footer Placeholder 5">
            <a:extLst>
              <a:ext uri="{FF2B5EF4-FFF2-40B4-BE49-F238E27FC236}">
                <a16:creationId xmlns:a16="http://schemas.microsoft.com/office/drawing/2014/main" id="{868B4788-1C7A-7C56-4BD3-716A0EB31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3F471-F5FD-0657-3B59-CECA8A36FDA0}"/>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329974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8162-0543-DCB4-9420-E0CE3D6EC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BF5F3D-0273-593F-ECDB-E416B1280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F07347-B1D0-A807-0881-D4CE6500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86FD2-28B7-7471-9EC7-A0F621D87DAC}"/>
              </a:ext>
            </a:extLst>
          </p:cNvPr>
          <p:cNvSpPr>
            <a:spLocks noGrp="1"/>
          </p:cNvSpPr>
          <p:nvPr>
            <p:ph type="dt" sz="half" idx="10"/>
          </p:nvPr>
        </p:nvSpPr>
        <p:spPr/>
        <p:txBody>
          <a:bodyPr/>
          <a:lstStyle/>
          <a:p>
            <a:fld id="{BF9B870C-F0A8-44D6-A752-C174D70AD91A}" type="datetimeFigureOut">
              <a:rPr lang="en-IN" smtClean="0"/>
              <a:t>31-07-2024</a:t>
            </a:fld>
            <a:endParaRPr lang="en-IN"/>
          </a:p>
        </p:txBody>
      </p:sp>
      <p:sp>
        <p:nvSpPr>
          <p:cNvPr id="6" name="Footer Placeholder 5">
            <a:extLst>
              <a:ext uri="{FF2B5EF4-FFF2-40B4-BE49-F238E27FC236}">
                <a16:creationId xmlns:a16="http://schemas.microsoft.com/office/drawing/2014/main" id="{DAF38D6C-DDAC-A305-467E-667FA8AF7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89E0E-8F9F-B919-AF97-0A5CC5E55646}"/>
              </a:ext>
            </a:extLst>
          </p:cNvPr>
          <p:cNvSpPr>
            <a:spLocks noGrp="1"/>
          </p:cNvSpPr>
          <p:nvPr>
            <p:ph type="sldNum" sz="quarter" idx="12"/>
          </p:nvPr>
        </p:nvSpPr>
        <p:spPr/>
        <p:txBody>
          <a:bodyPr/>
          <a:lstStyle/>
          <a:p>
            <a:fld id="{390F1FBD-CC7E-4B14-9EC0-C4BABDCE7341}" type="slidenum">
              <a:rPr lang="en-IN" smtClean="0"/>
              <a:t>‹#›</a:t>
            </a:fld>
            <a:endParaRPr lang="en-IN"/>
          </a:p>
        </p:txBody>
      </p:sp>
    </p:spTree>
    <p:extLst>
      <p:ext uri="{BB962C8B-B14F-4D97-AF65-F5344CB8AC3E}">
        <p14:creationId xmlns:p14="http://schemas.microsoft.com/office/powerpoint/2010/main" val="21583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F68CA-8231-46EA-018E-ACBFA74CB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BFF3E3-E6D7-0C57-3590-BE0D1719D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7BD95-B88A-7A94-1EEA-24FB68FBA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B870C-F0A8-44D6-A752-C174D70AD91A}" type="datetimeFigureOut">
              <a:rPr lang="en-IN" smtClean="0"/>
              <a:t>31-07-2024</a:t>
            </a:fld>
            <a:endParaRPr lang="en-IN"/>
          </a:p>
        </p:txBody>
      </p:sp>
      <p:sp>
        <p:nvSpPr>
          <p:cNvPr id="5" name="Footer Placeholder 4">
            <a:extLst>
              <a:ext uri="{FF2B5EF4-FFF2-40B4-BE49-F238E27FC236}">
                <a16:creationId xmlns:a16="http://schemas.microsoft.com/office/drawing/2014/main" id="{A5BA3DCE-6CA7-665C-164B-5FBAD7CC2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FB55AF-75F5-7003-9D84-649CF7ADE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F1FBD-CC7E-4B14-9EC0-C4BABDCE7341}" type="slidenum">
              <a:rPr lang="en-IN" smtClean="0"/>
              <a:t>‹#›</a:t>
            </a:fld>
            <a:endParaRPr lang="en-IN"/>
          </a:p>
        </p:txBody>
      </p:sp>
    </p:spTree>
    <p:extLst>
      <p:ext uri="{BB962C8B-B14F-4D97-AF65-F5344CB8AC3E}">
        <p14:creationId xmlns:p14="http://schemas.microsoft.com/office/powerpoint/2010/main" val="149540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DBA7-EE32-7CFD-7006-E6C64F5B66AA}"/>
              </a:ext>
            </a:extLst>
          </p:cNvPr>
          <p:cNvSpPr>
            <a:spLocks noGrp="1"/>
          </p:cNvSpPr>
          <p:nvPr>
            <p:ph type="ctrTitle"/>
          </p:nvPr>
        </p:nvSpPr>
        <p:spPr>
          <a:xfrm>
            <a:off x="1657350" y="1733551"/>
            <a:ext cx="8505825" cy="1655762"/>
          </a:xfrm>
        </p:spPr>
        <p:txBody>
          <a:bodyPr>
            <a:noAutofit/>
          </a:bodyPr>
          <a:lstStyle/>
          <a:p>
            <a:r>
              <a:rPr lang="en-US" sz="4800" dirty="0">
                <a:effectLst/>
                <a:latin typeface="Times New Roman" panose="02020603050405020304" pitchFamily="18" charset="0"/>
                <a:ea typeface="Times New Roman" panose="02020603050405020304" pitchFamily="18" charset="0"/>
              </a:rPr>
              <a:t>Product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Review</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and</a:t>
            </a:r>
            <a:r>
              <a:rPr lang="en-US" sz="4800" spc="-2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Visual</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Categorization</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using </a:t>
            </a:r>
            <a:r>
              <a:rPr lang="en-US" sz="4800" spc="-33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Deep</a:t>
            </a:r>
            <a:r>
              <a:rPr lang="en-US" sz="4800" spc="-15" dirty="0">
                <a:effectLst/>
                <a:latin typeface="Times New Roman" panose="02020603050405020304" pitchFamily="18" charset="0"/>
                <a:ea typeface="Times New Roman" panose="02020603050405020304" pitchFamily="18" charset="0"/>
              </a:rPr>
              <a:t> </a:t>
            </a:r>
            <a:endParaRPr lang="en-IN" sz="8800" dirty="0"/>
          </a:p>
        </p:txBody>
      </p:sp>
      <p:sp>
        <p:nvSpPr>
          <p:cNvPr id="3" name="Subtitle 2">
            <a:extLst>
              <a:ext uri="{FF2B5EF4-FFF2-40B4-BE49-F238E27FC236}">
                <a16:creationId xmlns:a16="http://schemas.microsoft.com/office/drawing/2014/main" id="{0F71FFF8-EF36-02EE-C553-E5DAD70B460F}"/>
              </a:ext>
            </a:extLst>
          </p:cNvPr>
          <p:cNvSpPr>
            <a:spLocks noGrp="1"/>
          </p:cNvSpPr>
          <p:nvPr>
            <p:ph type="subTitle" idx="1"/>
          </p:nvPr>
        </p:nvSpPr>
        <p:spPr/>
        <p:txBody>
          <a:bodyPr>
            <a:normAutofit fontScale="85000" lnSpcReduction="20000"/>
          </a:bodyPr>
          <a:lstStyle/>
          <a:p>
            <a:r>
              <a:rPr lang="en-IN" dirty="0"/>
              <a:t>Final Year Project, 2024-25 Semester I</a:t>
            </a:r>
          </a:p>
          <a:p>
            <a:r>
              <a:rPr lang="en-IN" dirty="0"/>
              <a:t>Computer Engineering Department</a:t>
            </a:r>
          </a:p>
          <a:p>
            <a:r>
              <a:rPr lang="en-IN" dirty="0"/>
              <a:t>Guide: K.B. </a:t>
            </a:r>
            <a:r>
              <a:rPr lang="en-IN" dirty="0" err="1"/>
              <a:t>Sadafale</a:t>
            </a:r>
            <a:endParaRPr lang="en-IN" dirty="0"/>
          </a:p>
          <a:p>
            <a:r>
              <a:rPr lang="en-IN" dirty="0"/>
              <a:t>                                                          							</a:t>
            </a:r>
          </a:p>
        </p:txBody>
      </p:sp>
      <p:grpSp>
        <p:nvGrpSpPr>
          <p:cNvPr id="4" name="object 4">
            <a:extLst>
              <a:ext uri="{FF2B5EF4-FFF2-40B4-BE49-F238E27FC236}">
                <a16:creationId xmlns:a16="http://schemas.microsoft.com/office/drawing/2014/main" id="{545211A1-93BB-48CA-DF12-550129AA9D52}"/>
              </a:ext>
            </a:extLst>
          </p:cNvPr>
          <p:cNvGrpSpPr/>
          <p:nvPr/>
        </p:nvGrpSpPr>
        <p:grpSpPr>
          <a:xfrm>
            <a:off x="0" y="26989"/>
            <a:ext cx="12192000" cy="1706562"/>
            <a:chOff x="0" y="0"/>
            <a:chExt cx="12275820" cy="1600200"/>
          </a:xfrm>
        </p:grpSpPr>
        <p:sp>
          <p:nvSpPr>
            <p:cNvPr id="5" name="object 5">
              <a:extLst>
                <a:ext uri="{FF2B5EF4-FFF2-40B4-BE49-F238E27FC236}">
                  <a16:creationId xmlns:a16="http://schemas.microsoft.com/office/drawing/2014/main" id="{BB558146-FBD4-8874-4E0E-115AC98BD8BF}"/>
                </a:ext>
              </a:extLst>
            </p:cNvPr>
            <p:cNvSpPr/>
            <p:nvPr/>
          </p:nvSpPr>
          <p:spPr>
            <a:xfrm>
              <a:off x="10447020" y="76200"/>
              <a:ext cx="1828800" cy="1524000"/>
            </a:xfrm>
            <a:prstGeom prst="rect">
              <a:avLst/>
            </a:prstGeom>
            <a:blipFill>
              <a:blip r:embed="rId2"/>
              <a:srcRect/>
              <a:stretch>
                <a:fillRect/>
              </a:stretch>
            </a:blipFill>
            <a:ln>
              <a:noFill/>
            </a:ln>
            <a:effectLst/>
          </p:spPr>
          <p:txBody>
            <a:bodyPr vert="horz" wrap="square" lIns="0" tIns="0" rIns="0" bIns="0" numCol="1" spcCol="215900" anchor="t"/>
            <a:lstStyle/>
            <a:p>
              <a:endParaRPr dirty="0"/>
            </a:p>
          </p:txBody>
        </p:sp>
        <p:sp>
          <p:nvSpPr>
            <p:cNvPr id="6" name="object 6">
              <a:extLst>
                <a:ext uri="{FF2B5EF4-FFF2-40B4-BE49-F238E27FC236}">
                  <a16:creationId xmlns:a16="http://schemas.microsoft.com/office/drawing/2014/main" id="{65F4D6BA-A05C-6668-31FD-72C4B8B183F2}"/>
                </a:ext>
              </a:extLst>
            </p:cNvPr>
            <p:cNvSpPr/>
            <p:nvPr/>
          </p:nvSpPr>
          <p:spPr>
            <a:xfrm>
              <a:off x="0" y="0"/>
              <a:ext cx="1857375" cy="1447800"/>
            </a:xfrm>
            <a:prstGeom prst="rect">
              <a:avLst/>
            </a:prstGeom>
            <a:blipFill>
              <a:blip r:embed="rId3"/>
              <a:srcRect/>
              <a:stretch>
                <a:fillRect/>
              </a:stretch>
            </a:blipFill>
            <a:ln>
              <a:noFill/>
            </a:ln>
            <a:effectLst/>
          </p:spPr>
          <p:txBody>
            <a:bodyPr vert="horz" wrap="square" lIns="0" tIns="0" rIns="0" bIns="0" numCol="1" spcCol="215900" anchor="t"/>
            <a:lstStyle/>
            <a:p>
              <a:endParaRPr dirty="0"/>
            </a:p>
          </p:txBody>
        </p:sp>
      </p:grpSp>
      <p:sp>
        <p:nvSpPr>
          <p:cNvPr id="9" name="TextBox 8">
            <a:extLst>
              <a:ext uri="{FF2B5EF4-FFF2-40B4-BE49-F238E27FC236}">
                <a16:creationId xmlns:a16="http://schemas.microsoft.com/office/drawing/2014/main" id="{20EB91F1-E98E-00A9-5A99-72DDE69E3A1B}"/>
              </a:ext>
            </a:extLst>
          </p:cNvPr>
          <p:cNvSpPr txBox="1"/>
          <p:nvPr/>
        </p:nvSpPr>
        <p:spPr>
          <a:xfrm>
            <a:off x="2427922" y="515034"/>
            <a:ext cx="7448550" cy="646331"/>
          </a:xfrm>
          <a:prstGeom prst="rect">
            <a:avLst/>
          </a:prstGeom>
          <a:noFill/>
        </p:spPr>
        <p:txBody>
          <a:bodyPr wrap="square" rtlCol="0">
            <a:spAutoFit/>
          </a:bodyPr>
          <a:lstStyle/>
          <a:p>
            <a:pPr algn="ctr"/>
            <a:r>
              <a:rPr lang="en-IN" dirty="0"/>
              <a:t>Government College of Engineering &amp; Research </a:t>
            </a:r>
            <a:r>
              <a:rPr lang="en-IN" dirty="0" err="1"/>
              <a:t>Avasari</a:t>
            </a:r>
            <a:r>
              <a:rPr lang="en-IN" dirty="0"/>
              <a:t> Khurd, Savitribai Phule Pune University</a:t>
            </a:r>
          </a:p>
        </p:txBody>
      </p:sp>
      <p:sp>
        <p:nvSpPr>
          <p:cNvPr id="10" name="TextBox 9">
            <a:extLst>
              <a:ext uri="{FF2B5EF4-FFF2-40B4-BE49-F238E27FC236}">
                <a16:creationId xmlns:a16="http://schemas.microsoft.com/office/drawing/2014/main" id="{4308994F-FD1A-EAC3-5727-D6AE3245B301}"/>
              </a:ext>
            </a:extLst>
          </p:cNvPr>
          <p:cNvSpPr txBox="1"/>
          <p:nvPr/>
        </p:nvSpPr>
        <p:spPr>
          <a:xfrm>
            <a:off x="7781026" y="4865638"/>
            <a:ext cx="3580394" cy="1477328"/>
          </a:xfrm>
          <a:prstGeom prst="rect">
            <a:avLst/>
          </a:prstGeom>
          <a:noFill/>
        </p:spPr>
        <p:txBody>
          <a:bodyPr wrap="square" rtlCol="0">
            <a:spAutoFit/>
          </a:bodyPr>
          <a:lstStyle/>
          <a:p>
            <a:r>
              <a:rPr lang="en-IN" dirty="0"/>
              <a:t>Members :</a:t>
            </a:r>
          </a:p>
          <a:p>
            <a:pPr marL="342900" indent="-342900">
              <a:buAutoNum type="arabicPeriod"/>
            </a:pPr>
            <a:r>
              <a:rPr lang="en-IN" dirty="0"/>
              <a:t>21121036 Aditya Pawar</a:t>
            </a:r>
          </a:p>
          <a:p>
            <a:pPr marL="342900" indent="-342900">
              <a:buAutoNum type="arabicPeriod"/>
            </a:pPr>
            <a:r>
              <a:rPr lang="en-IN" dirty="0"/>
              <a:t>21121007 </a:t>
            </a:r>
            <a:r>
              <a:rPr lang="en-IN" dirty="0" err="1"/>
              <a:t>Atmaram</a:t>
            </a:r>
            <a:r>
              <a:rPr lang="en-IN" dirty="0"/>
              <a:t> </a:t>
            </a:r>
            <a:r>
              <a:rPr lang="en-IN" dirty="0" err="1"/>
              <a:t>Kambli</a:t>
            </a:r>
            <a:endParaRPr lang="en-IN" dirty="0"/>
          </a:p>
          <a:p>
            <a:pPr marL="342900" indent="-342900">
              <a:buAutoNum type="arabicPeriod"/>
            </a:pPr>
            <a:r>
              <a:rPr lang="en-IN" dirty="0"/>
              <a:t>21121004 Swastik Gupta</a:t>
            </a:r>
          </a:p>
          <a:p>
            <a:pPr marL="342900" indent="-342900">
              <a:buAutoNum type="arabicPeriod"/>
            </a:pPr>
            <a:r>
              <a:rPr lang="en-IN" dirty="0"/>
              <a:t>22221078 Atharva Pawar</a:t>
            </a:r>
          </a:p>
        </p:txBody>
      </p:sp>
    </p:spTree>
    <p:extLst>
      <p:ext uri="{BB962C8B-B14F-4D97-AF65-F5344CB8AC3E}">
        <p14:creationId xmlns:p14="http://schemas.microsoft.com/office/powerpoint/2010/main" val="18798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9BCF-5D90-4BFA-BDEC-0D10881C01D4}"/>
              </a:ext>
            </a:extLst>
          </p:cNvPr>
          <p:cNvSpPr>
            <a:spLocks noGrp="1"/>
          </p:cNvSpPr>
          <p:nvPr>
            <p:ph type="title"/>
          </p:nvPr>
        </p:nvSpPr>
        <p:spPr/>
        <p:txBody>
          <a:bodyPr>
            <a:normAutofit/>
          </a:bodyPr>
          <a:lstStyle/>
          <a:p>
            <a:pPr algn="ctr"/>
            <a:r>
              <a:rPr lang="en-IN" sz="4000" b="1" kern="1200" dirty="0">
                <a:solidFill>
                  <a:srgbClr val="000000"/>
                </a:solidFill>
                <a:effectLst/>
                <a:latin typeface="Calibri Light" panose="020F0302020204030204" pitchFamily="34" charset="0"/>
                <a:ea typeface="+mj-ea"/>
                <a:cs typeface="+mj-cs"/>
              </a:rPr>
              <a:t>Methodology</a:t>
            </a:r>
            <a:endParaRPr lang="en-IN" sz="8000" dirty="0"/>
          </a:p>
        </p:txBody>
      </p:sp>
      <p:sp>
        <p:nvSpPr>
          <p:cNvPr id="3" name="Text Placeholder 2">
            <a:extLst>
              <a:ext uri="{FF2B5EF4-FFF2-40B4-BE49-F238E27FC236}">
                <a16:creationId xmlns:a16="http://schemas.microsoft.com/office/drawing/2014/main" id="{06D3E4CC-176E-449D-B184-D65B4A8868FE}"/>
              </a:ext>
            </a:extLst>
          </p:cNvPr>
          <p:cNvSpPr>
            <a:spLocks noGrp="1"/>
          </p:cNvSpPr>
          <p:nvPr>
            <p:ph type="body" idx="1"/>
          </p:nvPr>
        </p:nvSpPr>
        <p:spPr/>
        <p:txBody>
          <a:bodyPr/>
          <a:lstStyle/>
          <a:p>
            <a:r>
              <a:rPr lang="en-US" sz="2400" dirty="0"/>
              <a:t>User Interface Layer</a:t>
            </a:r>
          </a:p>
        </p:txBody>
      </p:sp>
      <p:sp>
        <p:nvSpPr>
          <p:cNvPr id="4" name="Content Placeholder 3">
            <a:extLst>
              <a:ext uri="{FF2B5EF4-FFF2-40B4-BE49-F238E27FC236}">
                <a16:creationId xmlns:a16="http://schemas.microsoft.com/office/drawing/2014/main" id="{A228D197-7095-4967-824A-C2EAC5A0BB62}"/>
              </a:ext>
            </a:extLst>
          </p:cNvPr>
          <p:cNvSpPr>
            <a:spLocks noGrp="1"/>
          </p:cNvSpPr>
          <p:nvPr>
            <p:ph sz="half" idx="2"/>
          </p:nvPr>
        </p:nvSpPr>
        <p:spPr>
          <a:xfrm>
            <a:off x="839788" y="2864223"/>
            <a:ext cx="5157787" cy="3325439"/>
          </a:xfrm>
        </p:spPr>
        <p:txBody>
          <a:bodyPr/>
          <a:lstStyle/>
          <a:p>
            <a:r>
              <a:rPr lang="en-US" sz="2800" dirty="0"/>
              <a:t>Results display and visualization</a:t>
            </a:r>
          </a:p>
          <a:p>
            <a:r>
              <a:rPr lang="en-US" sz="2800" dirty="0"/>
              <a:t>User interaction handling</a:t>
            </a:r>
            <a:endParaRPr lang="en-IN" sz="2800" dirty="0"/>
          </a:p>
        </p:txBody>
      </p:sp>
      <p:pic>
        <p:nvPicPr>
          <p:cNvPr id="8" name="Picture 7">
            <a:extLst>
              <a:ext uri="{FF2B5EF4-FFF2-40B4-BE49-F238E27FC236}">
                <a16:creationId xmlns:a16="http://schemas.microsoft.com/office/drawing/2014/main" id="{02952EE4-A591-486F-A58E-CE64D529C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670" y="213696"/>
            <a:ext cx="1685623" cy="1685623"/>
          </a:xfrm>
          <a:prstGeom prst="rect">
            <a:avLst/>
          </a:prstGeom>
        </p:spPr>
      </p:pic>
    </p:spTree>
    <p:extLst>
      <p:ext uri="{BB962C8B-B14F-4D97-AF65-F5344CB8AC3E}">
        <p14:creationId xmlns:p14="http://schemas.microsoft.com/office/powerpoint/2010/main" val="222946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DF7E-437D-AA74-09C2-31EAC4A94011}"/>
              </a:ext>
            </a:extLst>
          </p:cNvPr>
          <p:cNvSpPr>
            <a:spLocks noGrp="1"/>
          </p:cNvSpPr>
          <p:nvPr>
            <p:ph type="title"/>
          </p:nvPr>
        </p:nvSpPr>
        <p:spPr/>
        <p:txBody>
          <a:bodyPr/>
          <a:lstStyle/>
          <a:p>
            <a:r>
              <a:rPr lang="en-IN" dirty="0"/>
              <a:t>Hardware and Software Requirements</a:t>
            </a:r>
          </a:p>
        </p:txBody>
      </p:sp>
      <p:sp>
        <p:nvSpPr>
          <p:cNvPr id="3" name="Text Placeholder 2">
            <a:extLst>
              <a:ext uri="{FF2B5EF4-FFF2-40B4-BE49-F238E27FC236}">
                <a16:creationId xmlns:a16="http://schemas.microsoft.com/office/drawing/2014/main" id="{1BF77DC5-9A2C-8F12-65F6-0C5B6371FC72}"/>
              </a:ext>
            </a:extLst>
          </p:cNvPr>
          <p:cNvSpPr>
            <a:spLocks noGrp="1"/>
          </p:cNvSpPr>
          <p:nvPr>
            <p:ph type="body" idx="1"/>
          </p:nvPr>
        </p:nvSpPr>
        <p:spPr/>
        <p:txBody>
          <a:bodyPr>
            <a:normAutofit/>
          </a:bodyPr>
          <a:lstStyle/>
          <a:p>
            <a:r>
              <a:rPr lang="en-IN" dirty="0"/>
              <a:t>Hardware Requirements</a:t>
            </a:r>
          </a:p>
          <a:p>
            <a:endParaRPr lang="en-IN" dirty="0"/>
          </a:p>
        </p:txBody>
      </p:sp>
      <p:sp>
        <p:nvSpPr>
          <p:cNvPr id="4" name="Content Placeholder 3">
            <a:extLst>
              <a:ext uri="{FF2B5EF4-FFF2-40B4-BE49-F238E27FC236}">
                <a16:creationId xmlns:a16="http://schemas.microsoft.com/office/drawing/2014/main" id="{5137EA9D-C125-407D-8D4F-8C758132073F}"/>
              </a:ext>
            </a:extLst>
          </p:cNvPr>
          <p:cNvSpPr>
            <a:spLocks noGrp="1"/>
          </p:cNvSpPr>
          <p:nvPr>
            <p:ph sz="half" idx="2"/>
          </p:nvPr>
        </p:nvSpPr>
        <p:spPr/>
        <p:txBody>
          <a:bodyPr>
            <a:normAutofit fontScale="62500" lnSpcReduction="20000"/>
          </a:bodyPr>
          <a:lstStyle/>
          <a:p>
            <a:r>
              <a:rPr lang="en-IN" dirty="0"/>
              <a:t>Processor: Multi-core processor (Intel Core i5 or equivalent) for efficient computation.</a:t>
            </a:r>
          </a:p>
          <a:p>
            <a:r>
              <a:rPr lang="en-IN" dirty="0"/>
              <a:t>Memory (RAM): Minimum 8GB RAM, preferably 16GB or more for handling large datasets and complex models.</a:t>
            </a:r>
          </a:p>
          <a:p>
            <a:r>
              <a:rPr lang="en-IN" dirty="0"/>
              <a:t>Storage: Sufficient storage capacity (SSD recommended) to accommodate datasets, models, and intermediate results.</a:t>
            </a:r>
          </a:p>
          <a:p>
            <a:r>
              <a:rPr lang="en-IN" dirty="0"/>
              <a:t>GPU: A dedicated GPU (NVIDIA GeForce GTX or RTX series) is highly recommended for accelerating deep learning computations.</a:t>
            </a:r>
          </a:p>
          <a:p>
            <a:endParaRPr lang="en-IN" dirty="0"/>
          </a:p>
        </p:txBody>
      </p:sp>
      <p:sp>
        <p:nvSpPr>
          <p:cNvPr id="5" name="Text Placeholder 4">
            <a:extLst>
              <a:ext uri="{FF2B5EF4-FFF2-40B4-BE49-F238E27FC236}">
                <a16:creationId xmlns:a16="http://schemas.microsoft.com/office/drawing/2014/main" id="{C9CC346B-C86C-4F65-8EC7-FBE19E4FF247}"/>
              </a:ext>
            </a:extLst>
          </p:cNvPr>
          <p:cNvSpPr>
            <a:spLocks noGrp="1"/>
          </p:cNvSpPr>
          <p:nvPr>
            <p:ph type="body" sz="quarter" idx="3"/>
          </p:nvPr>
        </p:nvSpPr>
        <p:spPr/>
        <p:txBody>
          <a:bodyPr>
            <a:normAutofit/>
          </a:bodyPr>
          <a:lstStyle/>
          <a:p>
            <a:r>
              <a:rPr lang="en-IN" dirty="0"/>
              <a:t>Software Requirements</a:t>
            </a:r>
          </a:p>
          <a:p>
            <a:endParaRPr lang="en-IN" dirty="0"/>
          </a:p>
        </p:txBody>
      </p:sp>
      <p:sp>
        <p:nvSpPr>
          <p:cNvPr id="6" name="Content Placeholder 5">
            <a:extLst>
              <a:ext uri="{FF2B5EF4-FFF2-40B4-BE49-F238E27FC236}">
                <a16:creationId xmlns:a16="http://schemas.microsoft.com/office/drawing/2014/main" id="{7FDA8680-54FD-4AAC-A88E-A7456E807DDB}"/>
              </a:ext>
            </a:extLst>
          </p:cNvPr>
          <p:cNvSpPr>
            <a:spLocks noGrp="1"/>
          </p:cNvSpPr>
          <p:nvPr>
            <p:ph sz="quarter" idx="4"/>
          </p:nvPr>
        </p:nvSpPr>
        <p:spPr/>
        <p:txBody>
          <a:bodyPr>
            <a:normAutofit fontScale="62500" lnSpcReduction="20000"/>
          </a:bodyPr>
          <a:lstStyle/>
          <a:p>
            <a:r>
              <a:rPr lang="en-IN" dirty="0"/>
              <a:t>Operating System: Windows 10 or later, macOS, or Linux (Ubuntu preferred).</a:t>
            </a:r>
          </a:p>
          <a:p>
            <a:r>
              <a:rPr lang="en-IN" dirty="0"/>
              <a:t>Deep Learning Framework: TensorFlow, </a:t>
            </a:r>
            <a:r>
              <a:rPr lang="en-IN" dirty="0" err="1"/>
              <a:t>PyTorch</a:t>
            </a:r>
            <a:r>
              <a:rPr lang="en-IN" dirty="0"/>
              <a:t>, or </a:t>
            </a:r>
            <a:r>
              <a:rPr lang="en-IN" dirty="0" err="1"/>
              <a:t>Keras</a:t>
            </a:r>
            <a:r>
              <a:rPr lang="en-IN" dirty="0"/>
              <a:t> for model development and training.</a:t>
            </a:r>
          </a:p>
          <a:p>
            <a:r>
              <a:rPr lang="en-IN" dirty="0"/>
              <a:t>Programming Language: Python as the primary programming language for data </a:t>
            </a:r>
            <a:r>
              <a:rPr lang="en-IN" dirty="0" err="1"/>
              <a:t>preprocessing</a:t>
            </a:r>
            <a:r>
              <a:rPr lang="en-IN" dirty="0"/>
              <a:t>, model development, and evaluation.</a:t>
            </a:r>
          </a:p>
          <a:p>
            <a:r>
              <a:rPr lang="en-IN" dirty="0"/>
              <a:t>Development Environment: Integrated Development Environment (IDE) like PyCharm, </a:t>
            </a:r>
            <a:r>
              <a:rPr lang="en-IN" dirty="0" err="1"/>
              <a:t>Jupyter</a:t>
            </a:r>
            <a:r>
              <a:rPr lang="en-IN" dirty="0"/>
              <a:t> Notebook, or Visual Studio Code.</a:t>
            </a:r>
          </a:p>
          <a:p>
            <a:r>
              <a:rPr lang="en-IN" dirty="0"/>
              <a:t>Libraries: NumPy, Pandas, Matplotlib, OpenCV, NLTK, Scikit-learn, </a:t>
            </a:r>
            <a:r>
              <a:rPr lang="en-IN" dirty="0" err="1"/>
              <a:t>TensorBoard</a:t>
            </a:r>
            <a:endParaRPr lang="en-IN" dirty="0"/>
          </a:p>
          <a:p>
            <a:r>
              <a:rPr lang="en-IN" dirty="0"/>
              <a:t>Database: For storing processed data and model artifacts (optional).</a:t>
            </a:r>
          </a:p>
        </p:txBody>
      </p:sp>
      <p:pic>
        <p:nvPicPr>
          <p:cNvPr id="12" name="Picture 11">
            <a:extLst>
              <a:ext uri="{FF2B5EF4-FFF2-40B4-BE49-F238E27FC236}">
                <a16:creationId xmlns:a16="http://schemas.microsoft.com/office/drawing/2014/main" id="{B773DBAC-27F1-4C85-9314-6C26CFF50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37" y="5176837"/>
            <a:ext cx="1325563" cy="1325563"/>
          </a:xfrm>
          <a:prstGeom prst="rect">
            <a:avLst/>
          </a:prstGeom>
        </p:spPr>
      </p:pic>
      <p:pic>
        <p:nvPicPr>
          <p:cNvPr id="14" name="Picture 13">
            <a:extLst>
              <a:ext uri="{FF2B5EF4-FFF2-40B4-BE49-F238E27FC236}">
                <a16:creationId xmlns:a16="http://schemas.microsoft.com/office/drawing/2014/main" id="{873D5691-1F47-42F1-9263-CC3DB4DFA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235" y="242656"/>
            <a:ext cx="1560976" cy="1560976"/>
          </a:xfrm>
          <a:prstGeom prst="rect">
            <a:avLst/>
          </a:prstGeom>
        </p:spPr>
      </p:pic>
    </p:spTree>
    <p:extLst>
      <p:ext uri="{BB962C8B-B14F-4D97-AF65-F5344CB8AC3E}">
        <p14:creationId xmlns:p14="http://schemas.microsoft.com/office/powerpoint/2010/main" val="153525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C317-5A51-4F95-8A00-1BD81C59EFCC}"/>
              </a:ext>
            </a:extLst>
          </p:cNvPr>
          <p:cNvSpPr>
            <a:spLocks noGrp="1"/>
          </p:cNvSpPr>
          <p:nvPr>
            <p:ph type="title"/>
          </p:nvPr>
        </p:nvSpPr>
        <p:spPr>
          <a:xfrm>
            <a:off x="838200" y="365126"/>
            <a:ext cx="10515600" cy="829494"/>
          </a:xfrm>
        </p:spPr>
        <p:txBody>
          <a:bodyPr/>
          <a:lstStyle/>
          <a:p>
            <a:pPr algn="ctr"/>
            <a:r>
              <a:rPr lang="en-US" b="1" dirty="0"/>
              <a:t>Output</a:t>
            </a:r>
            <a:endParaRPr lang="en-IN" b="1" dirty="0"/>
          </a:p>
        </p:txBody>
      </p:sp>
      <p:sp>
        <p:nvSpPr>
          <p:cNvPr id="3" name="Text Placeholder 2">
            <a:extLst>
              <a:ext uri="{FF2B5EF4-FFF2-40B4-BE49-F238E27FC236}">
                <a16:creationId xmlns:a16="http://schemas.microsoft.com/office/drawing/2014/main" id="{5F4EB650-E567-48A5-9EF7-CD5C54AE642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AC2355E-9127-4AF3-BB50-451B1C300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48" y="1394878"/>
            <a:ext cx="4466303" cy="5212832"/>
          </a:xfrm>
          <a:prstGeom prst="rect">
            <a:avLst/>
          </a:prstGeom>
        </p:spPr>
      </p:pic>
    </p:spTree>
    <p:extLst>
      <p:ext uri="{BB962C8B-B14F-4D97-AF65-F5344CB8AC3E}">
        <p14:creationId xmlns:p14="http://schemas.microsoft.com/office/powerpoint/2010/main" val="378885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86E5-A5E2-97CB-0E1C-AC447ABE485D}"/>
              </a:ext>
            </a:extLst>
          </p:cNvPr>
          <p:cNvSpPr>
            <a:spLocks noGrp="1"/>
          </p:cNvSpPr>
          <p:nvPr>
            <p:ph type="title"/>
          </p:nvPr>
        </p:nvSpPr>
        <p:spPr/>
        <p:txBody>
          <a:bodyPr/>
          <a:lstStyle/>
          <a:p>
            <a:r>
              <a:rPr lang="en-IN"/>
              <a:t>References</a:t>
            </a:r>
          </a:p>
        </p:txBody>
      </p:sp>
      <p:sp>
        <p:nvSpPr>
          <p:cNvPr id="3" name="Text Placeholder 2">
            <a:extLst>
              <a:ext uri="{FF2B5EF4-FFF2-40B4-BE49-F238E27FC236}">
                <a16:creationId xmlns:a16="http://schemas.microsoft.com/office/drawing/2014/main" id="{61A4C81C-AE2B-CC8F-DF03-16BFC7A0E196}"/>
              </a:ext>
            </a:extLst>
          </p:cNvPr>
          <p:cNvSpPr>
            <a:spLocks noGrp="1"/>
          </p:cNvSpPr>
          <p:nvPr>
            <p:ph type="body" idx="1"/>
          </p:nvPr>
        </p:nvSpPr>
        <p:spPr/>
        <p:txBody>
          <a:bodyPr>
            <a:normAutofit fontScale="55000" lnSpcReduction="20000"/>
          </a:bodyPr>
          <a:lstStyle/>
          <a:p>
            <a:r>
              <a:rPr lang="en-IN" dirty="0"/>
              <a:t>Lu, </a:t>
            </a:r>
            <a:r>
              <a:rPr lang="en-IN" dirty="0" err="1"/>
              <a:t>Yaojie</a:t>
            </a:r>
            <a:r>
              <a:rPr lang="en-IN" dirty="0"/>
              <a:t>., Liu, Qing., Dai, Dai., Xiao, Xinyan., Lin, </a:t>
            </a:r>
            <a:r>
              <a:rPr lang="en-IN" dirty="0" err="1"/>
              <a:t>Hongyu</a:t>
            </a:r>
            <a:r>
              <a:rPr lang="en-IN" dirty="0"/>
              <a:t>., Han, </a:t>
            </a:r>
            <a:r>
              <a:rPr lang="en-IN" dirty="0" err="1"/>
              <a:t>Xianpei</a:t>
            </a:r>
            <a:r>
              <a:rPr lang="en-IN" dirty="0"/>
              <a:t>., Sun, Le., &amp; Wu, Hua. (2022). Unified Structure Generation for Universal Information Extraction. , 5755-5772 . http://doi.org/10.48550/arXiv.2203.12277</a:t>
            </a:r>
          </a:p>
          <a:p>
            <a:r>
              <a:rPr lang="en-IN" dirty="0" err="1"/>
              <a:t>Manek</a:t>
            </a:r>
            <a:r>
              <a:rPr lang="en-IN" dirty="0"/>
              <a:t>, Asha S., Shenoy, P., Mohan, M., &amp; Venugopal, K. R. (2017). Aspect term extraction for sentiment analysis in large movie reviews using Gini Index feature selection method and SVM classifier. The Computer Journal, 60(9), 137-143.</a:t>
            </a:r>
          </a:p>
          <a:p>
            <a:r>
              <a:rPr lang="en-IN" dirty="0" err="1"/>
              <a:t>Perakakis</a:t>
            </a:r>
            <a:r>
              <a:rPr lang="en-IN" dirty="0"/>
              <a:t>, E., </a:t>
            </a:r>
            <a:r>
              <a:rPr lang="en-IN" dirty="0" err="1"/>
              <a:t>Triantafyllidis</a:t>
            </a:r>
            <a:r>
              <a:rPr lang="en-IN" dirty="0"/>
              <a:t>, G., &amp; </a:t>
            </a:r>
            <a:r>
              <a:rPr lang="en-IN" dirty="0" err="1"/>
              <a:t>Arvanitis</a:t>
            </a:r>
            <a:r>
              <a:rPr lang="en-IN" dirty="0"/>
              <a:t>, K. G. (2021). Improving sentiment analysis with multimodal information fusion. Information Processing &amp; Management, 58(3), 102532.</a:t>
            </a:r>
          </a:p>
          <a:p>
            <a:r>
              <a:rPr lang="en-IN" dirty="0" err="1"/>
              <a:t>Poria</a:t>
            </a:r>
            <a:r>
              <a:rPr lang="en-IN" dirty="0"/>
              <a:t>, S., Cambria, E., Hazarika, D., &amp; Vij, P. (2017). A deeper look into sarcastic tweets using deep convolutional neural networks. IEEE Access, 6, 540-548.</a:t>
            </a:r>
          </a:p>
          <a:p>
            <a:r>
              <a:rPr lang="en-IN" dirty="0"/>
              <a:t>Zhang, Xiang., Zhao, </a:t>
            </a:r>
            <a:r>
              <a:rPr lang="en-IN" dirty="0" err="1"/>
              <a:t>Junbo</a:t>
            </a:r>
            <a:r>
              <a:rPr lang="en-IN" dirty="0"/>
              <a:t>., &amp; LeCun, Yann. (2015). Character-level convolutional networks for text classification. , 649-657 . http://doi.org/10.48550/arXiv.1509.01626</a:t>
            </a:r>
          </a:p>
          <a:p>
            <a:r>
              <a:rPr lang="en-IN" dirty="0"/>
              <a:t>Zhang, Yin., &amp; Wallace, Byron C. (2015). A Sensitivity Analysis of (and Practitioners’ Guide to) Convolutional Neural Networks for Sentence Classification. , 253-263 . http://doi.org/10.48550/arXiv.1510.03820</a:t>
            </a:r>
          </a:p>
          <a:p>
            <a:r>
              <a:rPr lang="en-IN" dirty="0"/>
              <a:t>Qian, </a:t>
            </a:r>
            <a:r>
              <a:rPr lang="en-IN" dirty="0" err="1"/>
              <a:t>Qingyu</a:t>
            </a:r>
            <a:r>
              <a:rPr lang="en-IN" dirty="0"/>
              <a:t>., Chen, </a:t>
            </a:r>
            <a:r>
              <a:rPr lang="en-IN" dirty="0" err="1"/>
              <a:t>Siyuan</a:t>
            </a:r>
            <a:r>
              <a:rPr lang="en-IN" dirty="0"/>
              <a:t>., Zhu, Lei., </a:t>
            </a:r>
            <a:r>
              <a:rPr lang="en-IN" dirty="0" err="1"/>
              <a:t>Nie</a:t>
            </a:r>
            <a:r>
              <a:rPr lang="en-IN" dirty="0"/>
              <a:t>, </a:t>
            </a:r>
            <a:r>
              <a:rPr lang="en-IN" dirty="0" err="1"/>
              <a:t>Liqiang</a:t>
            </a:r>
            <a:r>
              <a:rPr lang="en-IN" dirty="0"/>
              <a:t>., &amp; Wu, </a:t>
            </a:r>
            <a:r>
              <a:rPr lang="en-IN" dirty="0" err="1"/>
              <a:t>Xueming</a:t>
            </a:r>
            <a:r>
              <a:rPr lang="en-IN" dirty="0"/>
              <a:t>. (2019). Two-stream solution for multiple aspects and opinions multi-modal summarization. Multimedia Tools and Applications, 78, 15299-15315.</a:t>
            </a:r>
          </a:p>
          <a:p>
            <a:r>
              <a:rPr lang="en-IN" dirty="0"/>
              <a:t>Sari, Y. (2016). </a:t>
            </a:r>
            <a:r>
              <a:rPr lang="en-IN" dirty="0" err="1"/>
              <a:t>FastText</a:t>
            </a:r>
            <a:r>
              <a:rPr lang="en-IN" dirty="0"/>
              <a:t>-Based Sentiment Analysis on Large Movie Review Datasets. Journal of Computer Science Research, 2(1), 1-7.</a:t>
            </a:r>
          </a:p>
        </p:txBody>
      </p:sp>
      <p:pic>
        <p:nvPicPr>
          <p:cNvPr id="5" name="Picture 4">
            <a:extLst>
              <a:ext uri="{FF2B5EF4-FFF2-40B4-BE49-F238E27FC236}">
                <a16:creationId xmlns:a16="http://schemas.microsoft.com/office/drawing/2014/main" id="{A43D0A7F-FC9A-43C4-8155-9C5D01CE4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237" y="230188"/>
            <a:ext cx="1325563" cy="1325563"/>
          </a:xfrm>
          <a:prstGeom prst="rect">
            <a:avLst/>
          </a:prstGeom>
        </p:spPr>
      </p:pic>
    </p:spTree>
    <p:extLst>
      <p:ext uri="{BB962C8B-B14F-4D97-AF65-F5344CB8AC3E}">
        <p14:creationId xmlns:p14="http://schemas.microsoft.com/office/powerpoint/2010/main" val="187132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996A-4406-F3E7-2B3D-94C7A6B477D0}"/>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264CF3BB-7B23-60AC-F577-6BCE0FCDB160}"/>
              </a:ext>
            </a:extLst>
          </p:cNvPr>
          <p:cNvSpPr>
            <a:spLocks noGrp="1"/>
          </p:cNvSpPr>
          <p:nvPr>
            <p:ph type="body" idx="1"/>
          </p:nvPr>
        </p:nvSpPr>
        <p:spPr/>
        <p:txBody>
          <a:bodyPr/>
          <a:lstStyle/>
          <a:p>
            <a:pPr marL="0" indent="0">
              <a:buNone/>
            </a:pPr>
            <a:r>
              <a:rPr lang="en-US" dirty="0"/>
              <a:t>The evolution of online platforms has revolutionized consumer purchasing behaviors, elevating the importance of product reviews and images as key decision-making factors. However, effectively extracting insights from this data poses considerable challenges. Traditional methods like sentiment analysis and image categorization, while useful, struggle with the intricate linguistic nuances and diverse visual features present in online content. As such, advancing technologies are needed to better handle these complexities and provide more accurate and meaningful analyses for businesses and consumers alike.</a:t>
            </a:r>
            <a:endParaRPr lang="en-IN" dirty="0"/>
          </a:p>
        </p:txBody>
      </p:sp>
      <p:pic>
        <p:nvPicPr>
          <p:cNvPr id="5" name="Picture 4">
            <a:extLst>
              <a:ext uri="{FF2B5EF4-FFF2-40B4-BE49-F238E27FC236}">
                <a16:creationId xmlns:a16="http://schemas.microsoft.com/office/drawing/2014/main" id="{E0EDBAAE-795D-4BFA-B416-EEA98392E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379" y="180079"/>
            <a:ext cx="1578077" cy="1578077"/>
          </a:xfrm>
          <a:prstGeom prst="rect">
            <a:avLst/>
          </a:prstGeom>
        </p:spPr>
      </p:pic>
    </p:spTree>
    <p:extLst>
      <p:ext uri="{BB962C8B-B14F-4D97-AF65-F5344CB8AC3E}">
        <p14:creationId xmlns:p14="http://schemas.microsoft.com/office/powerpoint/2010/main" val="407638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DB4C-7251-E238-D3E1-913B672CBAD0}"/>
              </a:ext>
            </a:extLst>
          </p:cNvPr>
          <p:cNvSpPr>
            <a:spLocks noGrp="1"/>
          </p:cNvSpPr>
          <p:nvPr>
            <p:ph type="ctrTitle"/>
          </p:nvPr>
        </p:nvSpPr>
        <p:spPr/>
        <p:txBody>
          <a:bodyPr/>
          <a:lstStyle/>
          <a:p>
            <a:r>
              <a:rPr lang="en-IN"/>
              <a:t>Thank You!</a:t>
            </a:r>
          </a:p>
        </p:txBody>
      </p:sp>
    </p:spTree>
    <p:extLst>
      <p:ext uri="{BB962C8B-B14F-4D97-AF65-F5344CB8AC3E}">
        <p14:creationId xmlns:p14="http://schemas.microsoft.com/office/powerpoint/2010/main" val="13786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E286-4A7F-BA21-8C22-D59998A2DDF1}"/>
              </a:ext>
            </a:extLst>
          </p:cNvPr>
          <p:cNvSpPr>
            <a:spLocks noGrp="1"/>
          </p:cNvSpPr>
          <p:nvPr>
            <p:ph type="title"/>
          </p:nvPr>
        </p:nvSpPr>
        <p:spPr/>
        <p:txBody>
          <a:bodyPr/>
          <a:lstStyle/>
          <a:p>
            <a:r>
              <a:rPr lang="en-IN"/>
              <a:t>Problem Statement and Motivation</a:t>
            </a:r>
          </a:p>
        </p:txBody>
      </p:sp>
      <p:sp>
        <p:nvSpPr>
          <p:cNvPr id="3" name="Text Placeholder 2">
            <a:extLst>
              <a:ext uri="{FF2B5EF4-FFF2-40B4-BE49-F238E27FC236}">
                <a16:creationId xmlns:a16="http://schemas.microsoft.com/office/drawing/2014/main" id="{CED867E8-CE0F-10DB-639B-3A2BB842EB50}"/>
              </a:ext>
            </a:extLst>
          </p:cNvPr>
          <p:cNvSpPr>
            <a:spLocks noGrp="1"/>
          </p:cNvSpPr>
          <p:nvPr>
            <p:ph type="body" idx="1"/>
          </p:nvPr>
        </p:nvSpPr>
        <p:spPr/>
        <p:txBody>
          <a:bodyPr>
            <a:normAutofit fontScale="70000" lnSpcReduction="20000"/>
          </a:bodyPr>
          <a:lstStyle/>
          <a:p>
            <a:r>
              <a:rPr lang="en-US" dirty="0"/>
              <a:t>Online platforms have transformed the way consumers make purchasing decisions, with product reviews and accompanying images becoming crucial sources of information. Extracting valuable insights from these vast amounts of data presents a significant challenge. Traditional methods for sentiment analysis and image categorization have limitations in handling complex linguistic patterns and visual features.</a:t>
            </a:r>
          </a:p>
          <a:p>
            <a:endParaRPr lang="en-US" dirty="0"/>
          </a:p>
          <a:p>
            <a:r>
              <a:rPr lang="en-US" dirty="0"/>
              <a:t>The increasing availability of large-scale datasets and advancements in deep learning have opened new avenues for addressing these challenges. By combining natural language processing and computer vision techniques, we can develop sophisticated models capable of understanding the nuances of human language and interpreting visual content.</a:t>
            </a:r>
          </a:p>
          <a:p>
            <a:endParaRPr lang="en-US" dirty="0"/>
          </a:p>
          <a:p>
            <a:r>
              <a:rPr lang="en-US" dirty="0"/>
              <a:t>This research is motivated by the need for a comprehensive approach to analyze product reviews and images. By accurately determining sentiment and categorizing visual content, businesses can gain a deeper understanding of customer preferences, identify product strengths and weaknesses, and make data-driven decisions to improve product offerings and marketing strategies.</a:t>
            </a:r>
            <a:endParaRPr lang="en-IN" dirty="0"/>
          </a:p>
        </p:txBody>
      </p:sp>
    </p:spTree>
    <p:extLst>
      <p:ext uri="{BB962C8B-B14F-4D97-AF65-F5344CB8AC3E}">
        <p14:creationId xmlns:p14="http://schemas.microsoft.com/office/powerpoint/2010/main" val="46492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E5D-EB60-A8A7-D316-7A3E83C944D6}"/>
              </a:ext>
            </a:extLst>
          </p:cNvPr>
          <p:cNvSpPr>
            <a:spLocks noGrp="1"/>
          </p:cNvSpPr>
          <p:nvPr>
            <p:ph type="title"/>
          </p:nvPr>
        </p:nvSpPr>
        <p:spPr/>
        <p:txBody>
          <a:bodyPr/>
          <a:lstStyle/>
          <a:p>
            <a:r>
              <a:rPr lang="en-US" b="1" dirty="0"/>
              <a:t>Literature Survey and Existing Approach</a:t>
            </a:r>
            <a:endParaRPr lang="en-IN" b="1" dirty="0"/>
          </a:p>
        </p:txBody>
      </p:sp>
      <p:sp>
        <p:nvSpPr>
          <p:cNvPr id="3" name="Text Placeholder 2">
            <a:extLst>
              <a:ext uri="{FF2B5EF4-FFF2-40B4-BE49-F238E27FC236}">
                <a16:creationId xmlns:a16="http://schemas.microsoft.com/office/drawing/2014/main" id="{B3A7D3D3-F692-E434-9963-D0CCEAC92C20}"/>
              </a:ext>
            </a:extLst>
          </p:cNvPr>
          <p:cNvSpPr>
            <a:spLocks noGrp="1"/>
          </p:cNvSpPr>
          <p:nvPr>
            <p:ph type="body" idx="1"/>
          </p:nvPr>
        </p:nvSpPr>
        <p:spPr/>
        <p:txBody>
          <a:bodyPr anchor="t">
            <a:normAutofit/>
          </a:bodyPr>
          <a:lstStyle/>
          <a:p>
            <a:r>
              <a:rPr lang="en-US" sz="3600" dirty="0"/>
              <a:t>Sentiment Analysis</a:t>
            </a:r>
          </a:p>
        </p:txBody>
      </p:sp>
      <p:pic>
        <p:nvPicPr>
          <p:cNvPr id="8" name="Content Placeholder 7">
            <a:extLst>
              <a:ext uri="{FF2B5EF4-FFF2-40B4-BE49-F238E27FC236}">
                <a16:creationId xmlns:a16="http://schemas.microsoft.com/office/drawing/2014/main" id="{95103BB0-DB32-4466-85F7-0D10E6D682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366683"/>
            <a:ext cx="4185554" cy="3428090"/>
          </a:xfrm>
        </p:spPr>
      </p:pic>
      <p:sp>
        <p:nvSpPr>
          <p:cNvPr id="6" name="Content Placeholder 5">
            <a:extLst>
              <a:ext uri="{FF2B5EF4-FFF2-40B4-BE49-F238E27FC236}">
                <a16:creationId xmlns:a16="http://schemas.microsoft.com/office/drawing/2014/main" id="{457E6F30-75C0-4901-8058-7F34AEFF0733}"/>
              </a:ext>
            </a:extLst>
          </p:cNvPr>
          <p:cNvSpPr>
            <a:spLocks noGrp="1"/>
          </p:cNvSpPr>
          <p:nvPr>
            <p:ph sz="quarter" idx="4"/>
          </p:nvPr>
        </p:nvSpPr>
        <p:spPr>
          <a:xfrm>
            <a:off x="5022166" y="1690688"/>
            <a:ext cx="6333222" cy="4498975"/>
          </a:xfrm>
        </p:spPr>
        <p:txBody>
          <a:bodyPr/>
          <a:lstStyle/>
          <a:p>
            <a:r>
              <a:rPr lang="en-US" kern="1200" dirty="0">
                <a:solidFill>
                  <a:srgbClr val="000000"/>
                </a:solidFill>
                <a:effectLst/>
                <a:latin typeface="Calibri" panose="020F0502020204030204" pitchFamily="34" charset="0"/>
                <a:ea typeface="+mn-ea"/>
                <a:cs typeface="+mn-cs"/>
              </a:rPr>
              <a:t>Sentiment analysis, or opinion mining, has been extensively studied. Early approaches relied on rule-based and machine learning techniques, focusing on identifying sentiment polarity (positive, negative, neutral). Recent research has delved into aspect-based sentiment analysis, aiming to determine sentiment towards specific product features.</a:t>
            </a:r>
            <a:endParaRPr lang="en-IN" dirty="0">
              <a:effectLst/>
            </a:endParaRPr>
          </a:p>
          <a:p>
            <a:pPr marL="0" indent="0">
              <a:buNone/>
            </a:pPr>
            <a:endParaRPr lang="en-IN" dirty="0"/>
          </a:p>
        </p:txBody>
      </p:sp>
    </p:spTree>
    <p:extLst>
      <p:ext uri="{BB962C8B-B14F-4D97-AF65-F5344CB8AC3E}">
        <p14:creationId xmlns:p14="http://schemas.microsoft.com/office/powerpoint/2010/main" val="12348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E5D-EB60-A8A7-D316-7A3E83C944D6}"/>
              </a:ext>
            </a:extLst>
          </p:cNvPr>
          <p:cNvSpPr>
            <a:spLocks noGrp="1"/>
          </p:cNvSpPr>
          <p:nvPr>
            <p:ph type="title"/>
          </p:nvPr>
        </p:nvSpPr>
        <p:spPr/>
        <p:txBody>
          <a:bodyPr/>
          <a:lstStyle/>
          <a:p>
            <a:r>
              <a:rPr lang="en-US" b="1" dirty="0"/>
              <a:t>Literature Survey and Existing Approach</a:t>
            </a:r>
            <a:endParaRPr lang="en-IN" b="1" dirty="0"/>
          </a:p>
        </p:txBody>
      </p:sp>
      <p:sp>
        <p:nvSpPr>
          <p:cNvPr id="3" name="Text Placeholder 2">
            <a:extLst>
              <a:ext uri="{FF2B5EF4-FFF2-40B4-BE49-F238E27FC236}">
                <a16:creationId xmlns:a16="http://schemas.microsoft.com/office/drawing/2014/main" id="{B3A7D3D3-F692-E434-9963-D0CCEAC92C20}"/>
              </a:ext>
            </a:extLst>
          </p:cNvPr>
          <p:cNvSpPr>
            <a:spLocks noGrp="1"/>
          </p:cNvSpPr>
          <p:nvPr>
            <p:ph type="body" idx="1"/>
          </p:nvPr>
        </p:nvSpPr>
        <p:spPr/>
        <p:txBody>
          <a:bodyPr anchor="t">
            <a:normAutofit/>
          </a:bodyPr>
          <a:lstStyle/>
          <a:p>
            <a:r>
              <a:rPr lang="en-US" sz="3200" dirty="0"/>
              <a:t>Image Categorization</a:t>
            </a:r>
          </a:p>
        </p:txBody>
      </p:sp>
      <p:pic>
        <p:nvPicPr>
          <p:cNvPr id="10" name="Content Placeholder 9">
            <a:extLst>
              <a:ext uri="{FF2B5EF4-FFF2-40B4-BE49-F238E27FC236}">
                <a16:creationId xmlns:a16="http://schemas.microsoft.com/office/drawing/2014/main" id="{95769349-A2A6-41F9-B548-EE368E03630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7561"/>
          <a:stretch/>
        </p:blipFill>
        <p:spPr>
          <a:xfrm>
            <a:off x="839788" y="2679954"/>
            <a:ext cx="3844925" cy="3082672"/>
          </a:xfrm>
        </p:spPr>
      </p:pic>
      <p:sp>
        <p:nvSpPr>
          <p:cNvPr id="6" name="Content Placeholder 5">
            <a:extLst>
              <a:ext uri="{FF2B5EF4-FFF2-40B4-BE49-F238E27FC236}">
                <a16:creationId xmlns:a16="http://schemas.microsoft.com/office/drawing/2014/main" id="{457E6F30-75C0-4901-8058-7F34AEFF0733}"/>
              </a:ext>
            </a:extLst>
          </p:cNvPr>
          <p:cNvSpPr>
            <a:spLocks noGrp="1"/>
          </p:cNvSpPr>
          <p:nvPr>
            <p:ph sz="quarter" idx="4"/>
          </p:nvPr>
        </p:nvSpPr>
        <p:spPr>
          <a:xfrm>
            <a:off x="5022166" y="1690688"/>
            <a:ext cx="6333222" cy="4498975"/>
          </a:xfrm>
        </p:spPr>
        <p:txBody>
          <a:bodyPr/>
          <a:lstStyle/>
          <a:p>
            <a:r>
              <a:rPr lang="en-US" dirty="0"/>
              <a:t>Image categorization has also witnessed significant advancements. Traditional methods employed handcrafted features and machine learning classifiers. However, deep learning-based approaches, especially Convolutional Neural Networks (CNNs), have dominated the field. Pre-trained models like </a:t>
            </a:r>
            <a:r>
              <a:rPr lang="en-US" dirty="0" err="1"/>
              <a:t>AlexNet</a:t>
            </a:r>
            <a:r>
              <a:rPr lang="en-US" dirty="0"/>
              <a:t>, VGG, and </a:t>
            </a:r>
            <a:r>
              <a:rPr lang="en-US" dirty="0" err="1"/>
              <a:t>ResNet</a:t>
            </a:r>
            <a:r>
              <a:rPr lang="en-US" dirty="0"/>
              <a:t> have been successfully adapted for various image categorization tasks.</a:t>
            </a:r>
          </a:p>
          <a:p>
            <a:pPr marL="0" indent="0">
              <a:buNone/>
            </a:pPr>
            <a:endParaRPr lang="en-IN" dirty="0"/>
          </a:p>
        </p:txBody>
      </p:sp>
    </p:spTree>
    <p:extLst>
      <p:ext uri="{BB962C8B-B14F-4D97-AF65-F5344CB8AC3E}">
        <p14:creationId xmlns:p14="http://schemas.microsoft.com/office/powerpoint/2010/main" val="155816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E5D-EB60-A8A7-D316-7A3E83C944D6}"/>
              </a:ext>
            </a:extLst>
          </p:cNvPr>
          <p:cNvSpPr>
            <a:spLocks noGrp="1"/>
          </p:cNvSpPr>
          <p:nvPr>
            <p:ph type="title"/>
          </p:nvPr>
        </p:nvSpPr>
        <p:spPr/>
        <p:txBody>
          <a:bodyPr/>
          <a:lstStyle/>
          <a:p>
            <a:r>
              <a:rPr lang="en-US" b="1" dirty="0"/>
              <a:t>Literature Survey and Existing Approach</a:t>
            </a:r>
            <a:endParaRPr lang="en-IN" b="1" dirty="0"/>
          </a:p>
        </p:txBody>
      </p:sp>
      <p:sp>
        <p:nvSpPr>
          <p:cNvPr id="3" name="Text Placeholder 2">
            <a:extLst>
              <a:ext uri="{FF2B5EF4-FFF2-40B4-BE49-F238E27FC236}">
                <a16:creationId xmlns:a16="http://schemas.microsoft.com/office/drawing/2014/main" id="{B3A7D3D3-F692-E434-9963-D0CCEAC92C20}"/>
              </a:ext>
            </a:extLst>
          </p:cNvPr>
          <p:cNvSpPr>
            <a:spLocks noGrp="1"/>
          </p:cNvSpPr>
          <p:nvPr>
            <p:ph type="body" idx="1"/>
          </p:nvPr>
        </p:nvSpPr>
        <p:spPr>
          <a:xfrm>
            <a:off x="839789" y="1681163"/>
            <a:ext cx="4182378" cy="823912"/>
          </a:xfrm>
        </p:spPr>
        <p:txBody>
          <a:bodyPr anchor="t">
            <a:normAutofit/>
          </a:bodyPr>
          <a:lstStyle/>
          <a:p>
            <a:r>
              <a:rPr lang="en-US" dirty="0"/>
              <a:t>Multimodal Sentiment Analysis and Image Categorization</a:t>
            </a:r>
          </a:p>
        </p:txBody>
      </p:sp>
      <p:pic>
        <p:nvPicPr>
          <p:cNvPr id="7" name="Content Placeholder 6">
            <a:extLst>
              <a:ext uri="{FF2B5EF4-FFF2-40B4-BE49-F238E27FC236}">
                <a16:creationId xmlns:a16="http://schemas.microsoft.com/office/drawing/2014/main" id="{598D5B11-0024-458D-A5FC-ED253405AC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9956" y="2505075"/>
            <a:ext cx="3684588" cy="3684588"/>
          </a:xfrm>
        </p:spPr>
      </p:pic>
      <p:sp>
        <p:nvSpPr>
          <p:cNvPr id="6" name="Content Placeholder 5">
            <a:extLst>
              <a:ext uri="{FF2B5EF4-FFF2-40B4-BE49-F238E27FC236}">
                <a16:creationId xmlns:a16="http://schemas.microsoft.com/office/drawing/2014/main" id="{457E6F30-75C0-4901-8058-7F34AEFF0733}"/>
              </a:ext>
            </a:extLst>
          </p:cNvPr>
          <p:cNvSpPr>
            <a:spLocks noGrp="1"/>
          </p:cNvSpPr>
          <p:nvPr>
            <p:ph sz="quarter" idx="4"/>
          </p:nvPr>
        </p:nvSpPr>
        <p:spPr>
          <a:xfrm>
            <a:off x="5022166" y="1690688"/>
            <a:ext cx="6333222" cy="4498975"/>
          </a:xfrm>
        </p:spPr>
        <p:txBody>
          <a:bodyPr/>
          <a:lstStyle/>
          <a:p>
            <a:r>
              <a:rPr lang="en-US" dirty="0"/>
              <a:t>The integration of text and image data for sentiment analysis and image categorization is a relatively new research area. Early studies focused on feature-level fusion, combining text and image representations before classification. Recent research has explored attention mechanisms to weigh the importance of different modalities.</a:t>
            </a:r>
            <a:endParaRPr lang="en-IN" dirty="0"/>
          </a:p>
        </p:txBody>
      </p:sp>
    </p:spTree>
    <p:extLst>
      <p:ext uri="{BB962C8B-B14F-4D97-AF65-F5344CB8AC3E}">
        <p14:creationId xmlns:p14="http://schemas.microsoft.com/office/powerpoint/2010/main" val="362572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8A19-DBA0-168D-956F-5E67494042C4}"/>
              </a:ext>
            </a:extLst>
          </p:cNvPr>
          <p:cNvSpPr>
            <a:spLocks noGrp="1"/>
          </p:cNvSpPr>
          <p:nvPr>
            <p:ph type="title"/>
          </p:nvPr>
        </p:nvSpPr>
        <p:spPr/>
        <p:txBody>
          <a:bodyPr/>
          <a:lstStyle/>
          <a:p>
            <a:r>
              <a:rPr lang="en-IN"/>
              <a:t>Objective of Proposed Work</a:t>
            </a:r>
          </a:p>
        </p:txBody>
      </p:sp>
      <p:sp>
        <p:nvSpPr>
          <p:cNvPr id="3" name="Text Placeholder 2">
            <a:extLst>
              <a:ext uri="{FF2B5EF4-FFF2-40B4-BE49-F238E27FC236}">
                <a16:creationId xmlns:a16="http://schemas.microsoft.com/office/drawing/2014/main" id="{4EE3834B-1250-2318-A6AC-7505E3652012}"/>
              </a:ext>
            </a:extLst>
          </p:cNvPr>
          <p:cNvSpPr>
            <a:spLocks noGrp="1"/>
          </p:cNvSpPr>
          <p:nvPr>
            <p:ph type="body" idx="1"/>
          </p:nvPr>
        </p:nvSpPr>
        <p:spPr/>
        <p:txBody>
          <a:bodyPr>
            <a:normAutofit fontScale="92500" lnSpcReduction="20000"/>
          </a:bodyPr>
          <a:lstStyle/>
          <a:p>
            <a:r>
              <a:rPr lang="en-US" dirty="0"/>
              <a:t>Develop a deep learning model capable of accurately classifying the sentiment expressed in product reviews.</a:t>
            </a:r>
          </a:p>
          <a:p>
            <a:r>
              <a:rPr lang="en-US" dirty="0"/>
              <a:t>Create a robust image categorization system that can effectively classify product images into predefined visual categories.</a:t>
            </a:r>
          </a:p>
          <a:p>
            <a:r>
              <a:rPr lang="en-US" dirty="0"/>
              <a:t>Design a multi-modal framework that can jointly analyze product reviews and images to enhance sentiment analysis and image categorization performance.</a:t>
            </a:r>
          </a:p>
          <a:p>
            <a:r>
              <a:rPr lang="en-US" dirty="0"/>
              <a:t>Evaluate the proposed models on a large-scale dataset to demonstrate their effectiveness and generalizability.</a:t>
            </a:r>
          </a:p>
          <a:p>
            <a:r>
              <a:rPr lang="en-US" dirty="0"/>
              <a:t>Explore potential applications of the developed models in various domains, such as product recommendation, market research, and customer feedback analysis.</a:t>
            </a:r>
            <a:endParaRPr lang="en-IN" dirty="0"/>
          </a:p>
        </p:txBody>
      </p:sp>
    </p:spTree>
    <p:extLst>
      <p:ext uri="{BB962C8B-B14F-4D97-AF65-F5344CB8AC3E}">
        <p14:creationId xmlns:p14="http://schemas.microsoft.com/office/powerpoint/2010/main" val="122156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2430-02C0-4C41-8E79-1CC8CE4F2104}"/>
              </a:ext>
            </a:extLst>
          </p:cNvPr>
          <p:cNvSpPr>
            <a:spLocks noGrp="1"/>
          </p:cNvSpPr>
          <p:nvPr>
            <p:ph type="title"/>
          </p:nvPr>
        </p:nvSpPr>
        <p:spPr/>
        <p:txBody>
          <a:bodyPr/>
          <a:lstStyle/>
          <a:p>
            <a:pPr algn="ctr"/>
            <a:r>
              <a:rPr lang="en-IN" b="1" dirty="0"/>
              <a:t>Methodology</a:t>
            </a:r>
            <a:endParaRPr lang="en-IN" dirty="0"/>
          </a:p>
        </p:txBody>
      </p:sp>
      <p:sp>
        <p:nvSpPr>
          <p:cNvPr id="3" name="Content Placeholder 2">
            <a:extLst>
              <a:ext uri="{FF2B5EF4-FFF2-40B4-BE49-F238E27FC236}">
                <a16:creationId xmlns:a16="http://schemas.microsoft.com/office/drawing/2014/main" id="{E02690DE-FE25-4447-8594-53CA524113C1}"/>
              </a:ext>
            </a:extLst>
          </p:cNvPr>
          <p:cNvSpPr>
            <a:spLocks noGrp="1"/>
          </p:cNvSpPr>
          <p:nvPr>
            <p:ph sz="half" idx="1"/>
          </p:nvPr>
        </p:nvSpPr>
        <p:spPr/>
        <p:txBody>
          <a:bodyPr/>
          <a:lstStyle/>
          <a:p>
            <a:pPr marL="0" indent="0">
              <a:buNone/>
            </a:pPr>
            <a:r>
              <a:rPr lang="en-US" sz="2800" dirty="0"/>
              <a:t>Our project employs a dual-stream approach, incorporating both text-based sentiment analysis and image-based product categorization. The system architecture consists of two main pipelines that converge into a unified interface for user interaction.</a:t>
            </a:r>
          </a:p>
          <a:p>
            <a:pPr marL="0" indent="0">
              <a:buNone/>
            </a:pPr>
            <a:endParaRPr lang="en-IN" dirty="0"/>
          </a:p>
        </p:txBody>
      </p:sp>
      <p:pic>
        <p:nvPicPr>
          <p:cNvPr id="5" name="Image1">
            <a:extLst>
              <a:ext uri="{FF2B5EF4-FFF2-40B4-BE49-F238E27FC236}">
                <a16:creationId xmlns:a16="http://schemas.microsoft.com/office/drawing/2014/main" id="{3295EB76-00E8-49E3-804B-41D83506E53F}"/>
              </a:ext>
            </a:extLst>
          </p:cNvPr>
          <p:cNvPicPr>
            <a:picLocks noGrp="1"/>
          </p:cNvPicPr>
          <p:nvPr>
            <p:ph sz="half" idx="2"/>
          </p:nvPr>
        </p:nvPicPr>
        <p:blipFill>
          <a:blip r:embed="rId2"/>
          <a:stretch>
            <a:fillRect/>
          </a:stretch>
        </p:blipFill>
        <p:spPr bwMode="auto">
          <a:xfrm>
            <a:off x="6925236" y="1465729"/>
            <a:ext cx="3079376" cy="5123330"/>
          </a:xfrm>
          <a:prstGeom prst="rect">
            <a:avLst/>
          </a:prstGeom>
        </p:spPr>
      </p:pic>
      <p:pic>
        <p:nvPicPr>
          <p:cNvPr id="6" name="Picture 5">
            <a:extLst>
              <a:ext uri="{FF2B5EF4-FFF2-40B4-BE49-F238E27FC236}">
                <a16:creationId xmlns:a16="http://schemas.microsoft.com/office/drawing/2014/main" id="{CA4A6DD8-6CAA-4728-A99A-5E261C4DF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0260" y="228444"/>
            <a:ext cx="1252033" cy="1252033"/>
          </a:xfrm>
          <a:prstGeom prst="rect">
            <a:avLst/>
          </a:prstGeom>
        </p:spPr>
      </p:pic>
    </p:spTree>
    <p:extLst>
      <p:ext uri="{BB962C8B-B14F-4D97-AF65-F5344CB8AC3E}">
        <p14:creationId xmlns:p14="http://schemas.microsoft.com/office/powerpoint/2010/main" val="102250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9BCF-5D90-4BFA-BDEC-0D10881C01D4}"/>
              </a:ext>
            </a:extLst>
          </p:cNvPr>
          <p:cNvSpPr>
            <a:spLocks noGrp="1"/>
          </p:cNvSpPr>
          <p:nvPr>
            <p:ph type="title"/>
          </p:nvPr>
        </p:nvSpPr>
        <p:spPr/>
        <p:txBody>
          <a:bodyPr>
            <a:normAutofit/>
          </a:bodyPr>
          <a:lstStyle/>
          <a:p>
            <a:pPr algn="ctr"/>
            <a:r>
              <a:rPr lang="en-IN" sz="4000" b="1" kern="1200" dirty="0">
                <a:solidFill>
                  <a:srgbClr val="000000"/>
                </a:solidFill>
                <a:effectLst/>
                <a:latin typeface="Calibri Light" panose="020F0302020204030204" pitchFamily="34" charset="0"/>
                <a:ea typeface="+mj-ea"/>
                <a:cs typeface="+mj-cs"/>
              </a:rPr>
              <a:t>Methodology</a:t>
            </a:r>
            <a:endParaRPr lang="en-IN" sz="8000" dirty="0"/>
          </a:p>
        </p:txBody>
      </p:sp>
      <p:sp>
        <p:nvSpPr>
          <p:cNvPr id="3" name="Text Placeholder 2">
            <a:extLst>
              <a:ext uri="{FF2B5EF4-FFF2-40B4-BE49-F238E27FC236}">
                <a16:creationId xmlns:a16="http://schemas.microsoft.com/office/drawing/2014/main" id="{06D3E4CC-176E-449D-B184-D65B4A8868FE}"/>
              </a:ext>
            </a:extLst>
          </p:cNvPr>
          <p:cNvSpPr>
            <a:spLocks noGrp="1"/>
          </p:cNvSpPr>
          <p:nvPr>
            <p:ph type="body" idx="1"/>
          </p:nvPr>
        </p:nvSpPr>
        <p:spPr/>
        <p:txBody>
          <a:bodyPr/>
          <a:lstStyle/>
          <a:p>
            <a:r>
              <a:rPr lang="en-US" sz="2400" dirty="0"/>
              <a:t>Data Ingestion Layer</a:t>
            </a:r>
          </a:p>
        </p:txBody>
      </p:sp>
      <p:sp>
        <p:nvSpPr>
          <p:cNvPr id="4" name="Content Placeholder 3">
            <a:extLst>
              <a:ext uri="{FF2B5EF4-FFF2-40B4-BE49-F238E27FC236}">
                <a16:creationId xmlns:a16="http://schemas.microsoft.com/office/drawing/2014/main" id="{A228D197-7095-4967-824A-C2EAC5A0BB62}"/>
              </a:ext>
            </a:extLst>
          </p:cNvPr>
          <p:cNvSpPr>
            <a:spLocks noGrp="1"/>
          </p:cNvSpPr>
          <p:nvPr>
            <p:ph sz="half" idx="2"/>
          </p:nvPr>
        </p:nvSpPr>
        <p:spPr>
          <a:xfrm>
            <a:off x="839788" y="2864223"/>
            <a:ext cx="5157787" cy="3325439"/>
          </a:xfrm>
        </p:spPr>
        <p:txBody>
          <a:bodyPr/>
          <a:lstStyle/>
          <a:p>
            <a:r>
              <a:rPr lang="en-US" sz="2800" dirty="0"/>
              <a:t>Text input module for product reviews</a:t>
            </a:r>
          </a:p>
          <a:p>
            <a:r>
              <a:rPr lang="en-US" sz="2800" dirty="0"/>
              <a:t>Image upload module for product images</a:t>
            </a:r>
          </a:p>
          <a:p>
            <a:endParaRPr lang="en-IN" dirty="0"/>
          </a:p>
        </p:txBody>
      </p:sp>
      <p:sp>
        <p:nvSpPr>
          <p:cNvPr id="5" name="Text Placeholder 4">
            <a:extLst>
              <a:ext uri="{FF2B5EF4-FFF2-40B4-BE49-F238E27FC236}">
                <a16:creationId xmlns:a16="http://schemas.microsoft.com/office/drawing/2014/main" id="{0356EB01-71F9-4585-B3AC-1203F1656AB7}"/>
              </a:ext>
            </a:extLst>
          </p:cNvPr>
          <p:cNvSpPr>
            <a:spLocks noGrp="1"/>
          </p:cNvSpPr>
          <p:nvPr>
            <p:ph type="body" sz="quarter" idx="3"/>
          </p:nvPr>
        </p:nvSpPr>
        <p:spPr/>
        <p:txBody>
          <a:bodyPr/>
          <a:lstStyle/>
          <a:p>
            <a:r>
              <a:rPr lang="en-US" sz="2400" dirty="0"/>
              <a:t>Preprocessing Layer</a:t>
            </a:r>
          </a:p>
        </p:txBody>
      </p:sp>
      <p:sp>
        <p:nvSpPr>
          <p:cNvPr id="6" name="Content Placeholder 5">
            <a:extLst>
              <a:ext uri="{FF2B5EF4-FFF2-40B4-BE49-F238E27FC236}">
                <a16:creationId xmlns:a16="http://schemas.microsoft.com/office/drawing/2014/main" id="{7904C111-7067-4551-8B8C-F31B947F36D1}"/>
              </a:ext>
            </a:extLst>
          </p:cNvPr>
          <p:cNvSpPr>
            <a:spLocks noGrp="1"/>
          </p:cNvSpPr>
          <p:nvPr>
            <p:ph sz="quarter" idx="4"/>
          </p:nvPr>
        </p:nvSpPr>
        <p:spPr>
          <a:xfrm>
            <a:off x="6172200" y="2864223"/>
            <a:ext cx="5183188" cy="3325440"/>
          </a:xfrm>
        </p:spPr>
        <p:txBody>
          <a:bodyPr/>
          <a:lstStyle/>
          <a:p>
            <a:r>
              <a:rPr lang="en-US" sz="2800" dirty="0"/>
              <a:t>Text cleaning and tokenization for reviews</a:t>
            </a:r>
          </a:p>
          <a:p>
            <a:r>
              <a:rPr lang="en-US" sz="2800" dirty="0"/>
              <a:t>Image resizing and normalization</a:t>
            </a:r>
          </a:p>
          <a:p>
            <a:pPr marL="0" indent="0">
              <a:buNone/>
            </a:pPr>
            <a:endParaRPr lang="en-IN" dirty="0"/>
          </a:p>
        </p:txBody>
      </p:sp>
      <p:pic>
        <p:nvPicPr>
          <p:cNvPr id="7" name="Picture 6">
            <a:extLst>
              <a:ext uri="{FF2B5EF4-FFF2-40B4-BE49-F238E27FC236}">
                <a16:creationId xmlns:a16="http://schemas.microsoft.com/office/drawing/2014/main" id="{8CD051BE-D7F1-4951-87EA-F3203049F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670" y="213696"/>
            <a:ext cx="1685623" cy="1685623"/>
          </a:xfrm>
          <a:prstGeom prst="rect">
            <a:avLst/>
          </a:prstGeom>
        </p:spPr>
      </p:pic>
    </p:spTree>
    <p:extLst>
      <p:ext uri="{BB962C8B-B14F-4D97-AF65-F5344CB8AC3E}">
        <p14:creationId xmlns:p14="http://schemas.microsoft.com/office/powerpoint/2010/main" val="369510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9BCF-5D90-4BFA-BDEC-0D10881C01D4}"/>
              </a:ext>
            </a:extLst>
          </p:cNvPr>
          <p:cNvSpPr>
            <a:spLocks noGrp="1"/>
          </p:cNvSpPr>
          <p:nvPr>
            <p:ph type="title"/>
          </p:nvPr>
        </p:nvSpPr>
        <p:spPr/>
        <p:txBody>
          <a:bodyPr>
            <a:normAutofit/>
          </a:bodyPr>
          <a:lstStyle/>
          <a:p>
            <a:pPr algn="ctr"/>
            <a:r>
              <a:rPr lang="en-IN" sz="4000" b="1" kern="1200" dirty="0">
                <a:solidFill>
                  <a:srgbClr val="000000"/>
                </a:solidFill>
                <a:effectLst/>
                <a:latin typeface="Calibri Light" panose="020F0302020204030204" pitchFamily="34" charset="0"/>
                <a:ea typeface="+mj-ea"/>
                <a:cs typeface="+mj-cs"/>
              </a:rPr>
              <a:t>Methodology</a:t>
            </a:r>
            <a:endParaRPr lang="en-IN" sz="8000" dirty="0"/>
          </a:p>
        </p:txBody>
      </p:sp>
      <p:sp>
        <p:nvSpPr>
          <p:cNvPr id="3" name="Text Placeholder 2">
            <a:extLst>
              <a:ext uri="{FF2B5EF4-FFF2-40B4-BE49-F238E27FC236}">
                <a16:creationId xmlns:a16="http://schemas.microsoft.com/office/drawing/2014/main" id="{06D3E4CC-176E-449D-B184-D65B4A8868FE}"/>
              </a:ext>
            </a:extLst>
          </p:cNvPr>
          <p:cNvSpPr>
            <a:spLocks noGrp="1"/>
          </p:cNvSpPr>
          <p:nvPr>
            <p:ph type="body" idx="1"/>
          </p:nvPr>
        </p:nvSpPr>
        <p:spPr/>
        <p:txBody>
          <a:bodyPr/>
          <a:lstStyle/>
          <a:p>
            <a:r>
              <a:rPr lang="en-US" sz="2400" dirty="0"/>
              <a:t>Deep Learning Models Layer</a:t>
            </a:r>
          </a:p>
        </p:txBody>
      </p:sp>
      <p:sp>
        <p:nvSpPr>
          <p:cNvPr id="4" name="Content Placeholder 3">
            <a:extLst>
              <a:ext uri="{FF2B5EF4-FFF2-40B4-BE49-F238E27FC236}">
                <a16:creationId xmlns:a16="http://schemas.microsoft.com/office/drawing/2014/main" id="{A228D197-7095-4967-824A-C2EAC5A0BB62}"/>
              </a:ext>
            </a:extLst>
          </p:cNvPr>
          <p:cNvSpPr>
            <a:spLocks noGrp="1"/>
          </p:cNvSpPr>
          <p:nvPr>
            <p:ph sz="half" idx="2"/>
          </p:nvPr>
        </p:nvSpPr>
        <p:spPr>
          <a:xfrm>
            <a:off x="839788" y="2864223"/>
            <a:ext cx="5157787" cy="3325439"/>
          </a:xfrm>
        </p:spPr>
        <p:txBody>
          <a:bodyPr/>
          <a:lstStyle/>
          <a:p>
            <a:r>
              <a:rPr lang="en-US" sz="2800" dirty="0"/>
              <a:t>Sentiment Analysis model (BERT-based)</a:t>
            </a:r>
          </a:p>
          <a:p>
            <a:r>
              <a:rPr lang="en-US" sz="2800" dirty="0"/>
              <a:t>Visual Categorization model (CNN-based)</a:t>
            </a:r>
          </a:p>
          <a:p>
            <a:pPr marL="0" indent="0">
              <a:buNone/>
            </a:pPr>
            <a:endParaRPr lang="en-IN" dirty="0"/>
          </a:p>
        </p:txBody>
      </p:sp>
      <p:sp>
        <p:nvSpPr>
          <p:cNvPr id="5" name="Text Placeholder 4">
            <a:extLst>
              <a:ext uri="{FF2B5EF4-FFF2-40B4-BE49-F238E27FC236}">
                <a16:creationId xmlns:a16="http://schemas.microsoft.com/office/drawing/2014/main" id="{0356EB01-71F9-4585-B3AC-1203F1656AB7}"/>
              </a:ext>
            </a:extLst>
          </p:cNvPr>
          <p:cNvSpPr>
            <a:spLocks noGrp="1"/>
          </p:cNvSpPr>
          <p:nvPr>
            <p:ph type="body" sz="quarter" idx="3"/>
          </p:nvPr>
        </p:nvSpPr>
        <p:spPr/>
        <p:txBody>
          <a:bodyPr/>
          <a:lstStyle/>
          <a:p>
            <a:r>
              <a:rPr lang="en-US" sz="2400" dirty="0"/>
              <a:t>Output Processing Layer</a:t>
            </a:r>
          </a:p>
        </p:txBody>
      </p:sp>
      <p:sp>
        <p:nvSpPr>
          <p:cNvPr id="6" name="Content Placeholder 5">
            <a:extLst>
              <a:ext uri="{FF2B5EF4-FFF2-40B4-BE49-F238E27FC236}">
                <a16:creationId xmlns:a16="http://schemas.microsoft.com/office/drawing/2014/main" id="{7904C111-7067-4551-8B8C-F31B947F36D1}"/>
              </a:ext>
            </a:extLst>
          </p:cNvPr>
          <p:cNvSpPr>
            <a:spLocks noGrp="1"/>
          </p:cNvSpPr>
          <p:nvPr>
            <p:ph sz="quarter" idx="4"/>
          </p:nvPr>
        </p:nvSpPr>
        <p:spPr>
          <a:xfrm>
            <a:off x="6172200" y="2864223"/>
            <a:ext cx="5183188" cy="3325440"/>
          </a:xfrm>
        </p:spPr>
        <p:txBody>
          <a:bodyPr/>
          <a:lstStyle/>
          <a:p>
            <a:r>
              <a:rPr lang="en-US" sz="2800" dirty="0"/>
              <a:t>Sentiment classification post-processing</a:t>
            </a:r>
          </a:p>
          <a:p>
            <a:r>
              <a:rPr lang="en-US" sz="2800" dirty="0"/>
              <a:t>Category prediction post-processing</a:t>
            </a:r>
          </a:p>
          <a:p>
            <a:pPr marL="0" indent="0">
              <a:buNone/>
            </a:pPr>
            <a:endParaRPr lang="en-IN" dirty="0"/>
          </a:p>
        </p:txBody>
      </p:sp>
      <p:pic>
        <p:nvPicPr>
          <p:cNvPr id="7" name="Picture 6">
            <a:extLst>
              <a:ext uri="{FF2B5EF4-FFF2-40B4-BE49-F238E27FC236}">
                <a16:creationId xmlns:a16="http://schemas.microsoft.com/office/drawing/2014/main" id="{7EEAEAD2-B879-4116-8848-CFE460211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670" y="184200"/>
            <a:ext cx="1685623" cy="1685623"/>
          </a:xfrm>
          <a:prstGeom prst="rect">
            <a:avLst/>
          </a:prstGeom>
        </p:spPr>
      </p:pic>
    </p:spTree>
    <p:extLst>
      <p:ext uri="{BB962C8B-B14F-4D97-AF65-F5344CB8AC3E}">
        <p14:creationId xmlns:p14="http://schemas.microsoft.com/office/powerpoint/2010/main" val="290942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1211</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Product Review and Visual Categorization using  Deep </vt:lpstr>
      <vt:lpstr>Problem Statement and Motivation</vt:lpstr>
      <vt:lpstr>Literature Survey and Existing Approach</vt:lpstr>
      <vt:lpstr>Literature Survey and Existing Approach</vt:lpstr>
      <vt:lpstr>Literature Survey and Existing Approach</vt:lpstr>
      <vt:lpstr>Objective of Proposed Work</vt:lpstr>
      <vt:lpstr>Methodology</vt:lpstr>
      <vt:lpstr>Methodology</vt:lpstr>
      <vt:lpstr>Methodology</vt:lpstr>
      <vt:lpstr>Methodology</vt:lpstr>
      <vt:lpstr>Hardware and Software Requirements</vt:lpstr>
      <vt:lpstr>Output</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Sentiment and Visual Categorization using Deep Learning</dc:title>
  <dc:creator>atharva pawar</dc:creator>
  <cp:lastModifiedBy>Swastik</cp:lastModifiedBy>
  <cp:revision>12</cp:revision>
  <dcterms:created xsi:type="dcterms:W3CDTF">2024-07-29T16:05:47Z</dcterms:created>
  <dcterms:modified xsi:type="dcterms:W3CDTF">2024-07-31T08:17:41Z</dcterms:modified>
</cp:coreProperties>
</file>